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6" r:id="rId4"/>
    <p:sldId id="263" r:id="rId5"/>
    <p:sldId id="281" r:id="rId6"/>
    <p:sldId id="280" r:id="rId7"/>
    <p:sldId id="290" r:id="rId8"/>
    <p:sldId id="282" r:id="rId9"/>
    <p:sldId id="291" r:id="rId10"/>
    <p:sldId id="284" r:id="rId11"/>
    <p:sldId id="283" r:id="rId12"/>
    <p:sldId id="292" r:id="rId13"/>
    <p:sldId id="285" r:id="rId14"/>
    <p:sldId id="293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4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9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3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A35E-EB3C-49BF-86BD-B8EFB0A6CFC5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7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ink.zhihu.com/?target=https%3A//www.kaggle.com/c/airbnb-recruiting-new-user-book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0" y="509810"/>
            <a:ext cx="11443058" cy="3880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7454" y="4661543"/>
            <a:ext cx="9144000" cy="105984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Airbnb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产品分析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62119" y="5931877"/>
            <a:ext cx="2450123" cy="805839"/>
          </a:xfrm>
        </p:spPr>
        <p:txBody>
          <a:bodyPr/>
          <a:lstStyle/>
          <a:p>
            <a:r>
              <a:rPr lang="en-US" altLang="zh-CN" b="1" dirty="0" err="1" smtClean="0">
                <a:cs typeface="+mn-ea"/>
                <a:sym typeface="+mn-lt"/>
              </a:rPr>
              <a:t>hanson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en-US" altLang="zh-CN" sz="1600" b="1" dirty="0" smtClean="0">
                <a:cs typeface="+mn-ea"/>
                <a:sym typeface="+mn-lt"/>
              </a:rPr>
              <a:t>2019-10-14</a:t>
            </a:r>
            <a:endParaRPr lang="en-US" altLang="zh-CN" sz="1600" b="1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569247" y="1862604"/>
            <a:ext cx="313805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cs typeface="+mn-ea"/>
                <a:sym typeface="+mn-lt"/>
              </a:rPr>
              <a:t>从可视化结果可以看出</a:t>
            </a:r>
            <a:r>
              <a:rPr lang="zh-CN" altLang="en-US" dirty="0">
                <a:cs typeface="+mn-ea"/>
                <a:sym typeface="+mn-lt"/>
              </a:rPr>
              <a:t>：</a:t>
            </a:r>
          </a:p>
          <a:p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的用户增长曲线健康，前期（</a:t>
            </a:r>
            <a:r>
              <a:rPr lang="en-US" altLang="zh-CN" dirty="0">
                <a:cs typeface="+mn-ea"/>
                <a:sym typeface="+mn-lt"/>
              </a:rPr>
              <a:t>2011</a:t>
            </a:r>
            <a:r>
              <a:rPr lang="zh-CN" altLang="en-US" dirty="0">
                <a:cs typeface="+mn-ea"/>
                <a:sym typeface="+mn-lt"/>
              </a:rPr>
              <a:t>年之前）平缓，</a:t>
            </a:r>
            <a:r>
              <a:rPr lang="en-US" altLang="zh-CN" dirty="0">
                <a:cs typeface="+mn-ea"/>
                <a:sym typeface="+mn-lt"/>
              </a:rPr>
              <a:t>2012</a:t>
            </a:r>
            <a:r>
              <a:rPr lang="zh-CN" altLang="en-US" dirty="0">
                <a:cs typeface="+mn-ea"/>
                <a:sym typeface="+mn-lt"/>
              </a:rPr>
              <a:t>年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月之后开始快速增长。</a:t>
            </a:r>
          </a:p>
          <a:p>
            <a:r>
              <a:rPr lang="en-US" altLang="zh-CN" dirty="0">
                <a:cs typeface="+mn-ea"/>
                <a:sym typeface="+mn-lt"/>
              </a:rPr>
              <a:t>2012</a:t>
            </a:r>
            <a:r>
              <a:rPr lang="zh-CN" altLang="en-US" dirty="0">
                <a:cs typeface="+mn-ea"/>
                <a:sym typeface="+mn-lt"/>
              </a:rPr>
              <a:t>年之后的增长速度很快。</a:t>
            </a:r>
          </a:p>
          <a:p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此</a:t>
            </a:r>
            <a:r>
              <a:rPr lang="zh-CN" altLang="en-US" dirty="0">
                <a:cs typeface="+mn-ea"/>
                <a:sym typeface="+mn-lt"/>
              </a:rPr>
              <a:t>产品新用户的增加</a:t>
            </a:r>
            <a:r>
              <a:rPr lang="zh-CN" altLang="en-US" b="1" dirty="0">
                <a:cs typeface="+mn-ea"/>
                <a:sym typeface="+mn-lt"/>
              </a:rPr>
              <a:t>存在季节性规律</a:t>
            </a:r>
            <a:r>
              <a:rPr lang="zh-CN" altLang="en-US" dirty="0">
                <a:cs typeface="+mn-ea"/>
                <a:sym typeface="+mn-lt"/>
              </a:rPr>
              <a:t>：每年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～</a:t>
            </a:r>
            <a:r>
              <a:rPr lang="en-US" altLang="zh-CN" dirty="0" smtClean="0">
                <a:cs typeface="+mn-ea"/>
                <a:sym typeface="+mn-lt"/>
              </a:rPr>
              <a:t>7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r>
              <a:rPr lang="zh-CN" altLang="en-US" dirty="0">
                <a:cs typeface="+mn-ea"/>
                <a:sym typeface="+mn-lt"/>
              </a:rPr>
              <a:t>，产品都会迎来用户增长的高峰，推测为夏季（北半球）是旅行的旺季，而短租产品本身就是旅行消费的一种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72" y="1336403"/>
            <a:ext cx="7991475" cy="4943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推广渠道分析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96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推广渠道分析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5433" y="1260438"/>
            <a:ext cx="313805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渠道注册量方面：</a:t>
            </a:r>
            <a:endParaRPr lang="zh-CN" altLang="en-US" dirty="0"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的整体渠道转化率表现很好，多数渠道的转化率都在</a:t>
            </a:r>
            <a:r>
              <a:rPr lang="en-US" altLang="zh-CN" dirty="0">
                <a:cs typeface="+mn-ea"/>
                <a:sym typeface="+mn-lt"/>
              </a:rPr>
              <a:t>30%</a:t>
            </a:r>
            <a:r>
              <a:rPr lang="zh-CN" altLang="en-US" dirty="0">
                <a:cs typeface="+mn-ea"/>
                <a:sym typeface="+mn-lt"/>
              </a:rPr>
              <a:t>以上。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表现最好的为谷歌竞价（</a:t>
            </a:r>
            <a:r>
              <a:rPr lang="en-US" altLang="zh-CN" dirty="0">
                <a:cs typeface="+mn-ea"/>
                <a:sym typeface="+mn-lt"/>
              </a:rPr>
              <a:t>SEM</a:t>
            </a:r>
            <a:r>
              <a:rPr lang="zh-CN" altLang="en-US" dirty="0">
                <a:cs typeface="+mn-ea"/>
                <a:sym typeface="+mn-lt"/>
              </a:rPr>
              <a:t>）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其中品牌竞价注册量大于非品牌竞价的注册量。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渠道注册量符合二八定律，及前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个渠道（总共</a:t>
            </a:r>
            <a:r>
              <a:rPr lang="zh-CN" altLang="en-US" dirty="0" smtClean="0">
                <a:cs typeface="+mn-ea"/>
                <a:sym typeface="+mn-lt"/>
              </a:rPr>
              <a:t>有</a:t>
            </a:r>
            <a:r>
              <a:rPr lang="en-US" altLang="zh-CN" dirty="0" smtClean="0">
                <a:cs typeface="+mn-ea"/>
                <a:sym typeface="+mn-lt"/>
              </a:rPr>
              <a:t>40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zh-CN" altLang="en-US" dirty="0">
                <a:cs typeface="+mn-ea"/>
                <a:sym typeface="+mn-lt"/>
              </a:rPr>
              <a:t>渠道推广）的注册量已经占据了产品总的渠道来源的</a:t>
            </a:r>
            <a:r>
              <a:rPr lang="en-US" altLang="zh-CN" dirty="0">
                <a:cs typeface="+mn-ea"/>
                <a:sym typeface="+mn-lt"/>
              </a:rPr>
              <a:t>90%</a:t>
            </a:r>
            <a:r>
              <a:rPr lang="zh-CN" altLang="en-US" dirty="0" smtClean="0">
                <a:cs typeface="+mn-ea"/>
                <a:sym typeface="+mn-lt"/>
              </a:rPr>
              <a:t>以上。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+mn-ea"/>
                <a:sym typeface="+mn-lt"/>
              </a:rPr>
              <a:t>content-google14.82%</a:t>
            </a:r>
            <a:r>
              <a:rPr lang="zh-CN" altLang="en-US" dirty="0" smtClean="0">
                <a:cs typeface="+mn-ea"/>
                <a:sym typeface="+mn-lt"/>
              </a:rPr>
              <a:t>的转化率低于其它渠道。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3" y="1260438"/>
            <a:ext cx="7734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推广渠道分析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35794" y="2163686"/>
            <a:ext cx="313805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cs typeface="+mn-ea"/>
                <a:sym typeface="+mn-lt"/>
              </a:rPr>
              <a:t>营销内容方面</a:t>
            </a:r>
            <a:r>
              <a:rPr lang="zh-CN" altLang="en-US" b="1" i="1" dirty="0" smtClean="0">
                <a:cs typeface="+mn-ea"/>
                <a:sym typeface="+mn-lt"/>
              </a:rPr>
              <a:t>：</a:t>
            </a:r>
            <a:endParaRPr lang="en-US" altLang="zh-CN" b="1" i="1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统计功能异常、数据追踪效果差。</a:t>
            </a:r>
          </a:p>
          <a:p>
            <a:r>
              <a:rPr lang="en-US" altLang="zh-CN" dirty="0">
                <a:cs typeface="+mn-ea"/>
                <a:sym typeface="+mn-lt"/>
              </a:rPr>
              <a:t>linked</a:t>
            </a:r>
            <a:r>
              <a:rPr lang="zh-CN" altLang="en-US" dirty="0" smtClean="0">
                <a:cs typeface="+mn-ea"/>
                <a:sym typeface="+mn-lt"/>
              </a:rPr>
              <a:t>和</a:t>
            </a:r>
            <a:r>
              <a:rPr lang="en-US" altLang="zh-CN" dirty="0" smtClean="0">
                <a:cs typeface="+mn-ea"/>
                <a:sym typeface="+mn-lt"/>
              </a:rPr>
              <a:t>omg</a:t>
            </a:r>
            <a:r>
              <a:rPr lang="zh-CN" altLang="en-US" dirty="0" smtClean="0">
                <a:cs typeface="+mn-ea"/>
                <a:sym typeface="+mn-lt"/>
              </a:rPr>
              <a:t>两</a:t>
            </a:r>
            <a:r>
              <a:rPr lang="zh-CN" altLang="en-US" dirty="0">
                <a:cs typeface="+mn-ea"/>
                <a:sym typeface="+mn-lt"/>
              </a:rPr>
              <a:t>个营销内容的的转化率好。</a:t>
            </a:r>
          </a:p>
          <a:p>
            <a:r>
              <a:rPr lang="zh-CN" altLang="en-US" dirty="0">
                <a:cs typeface="+mn-ea"/>
                <a:sym typeface="+mn-lt"/>
              </a:rPr>
              <a:t>相比较其他营销内容的转化率、</a:t>
            </a:r>
            <a:r>
              <a:rPr lang="en-US" altLang="zh-CN" dirty="0">
                <a:cs typeface="+mn-ea"/>
                <a:sym typeface="+mn-lt"/>
              </a:rPr>
              <a:t>local ops</a:t>
            </a:r>
            <a:r>
              <a:rPr lang="zh-CN" altLang="en-US" dirty="0">
                <a:cs typeface="+mn-ea"/>
                <a:sym typeface="+mn-lt"/>
              </a:rPr>
              <a:t>的转化率非常低。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8" y="1260438"/>
            <a:ext cx="74961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运营转化漏斗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9247" y="1583824"/>
            <a:ext cx="313805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cs typeface="+mn-ea"/>
                <a:sym typeface="+mn-lt"/>
              </a:rPr>
              <a:t>从可视化结果可以看出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  <a:sym typeface="+mn-lt"/>
              </a:rPr>
              <a:t>注册用户到下单用户是airbnb转化漏斗中流失率最高的一个环节。仅有14%的注册用户下单、仅占全部用户的7.651%。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  <a:sym typeface="+mn-lt"/>
              </a:rPr>
              <a:t>活跃和复购环节表现的好，其中有60%的下单用户复购，说明airbnb的产品和服务做的非常好。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  <a:sym typeface="+mn-lt"/>
              </a:rPr>
              <a:t>下单用户中有大约13%的用户没有最终支付，需要产品研发介入排查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65" y="1583824"/>
            <a:ext cx="7008754" cy="435977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80664" y="2984062"/>
            <a:ext cx="51184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37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4233" y="967296"/>
            <a:ext cx="604396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/>
            </a:r>
            <a:br>
              <a:rPr lang="zh-CN" altLang="en-US" dirty="0">
                <a:cs typeface="+mn-ea"/>
                <a:sym typeface="+mn-lt"/>
              </a:rPr>
            </a:br>
            <a:r>
              <a:rPr lang="zh-CN" altLang="en-US" b="1" dirty="0">
                <a:cs typeface="+mn-ea"/>
                <a:sym typeface="+mn-lt"/>
              </a:rPr>
              <a:t>关于推广渠道上的</a:t>
            </a:r>
            <a:r>
              <a:rPr lang="zh-CN" altLang="en-US" b="1" dirty="0" smtClean="0">
                <a:cs typeface="+mn-ea"/>
                <a:sym typeface="+mn-lt"/>
              </a:rPr>
              <a:t>改进</a:t>
            </a:r>
            <a:endParaRPr lang="en-US" altLang="zh-CN" b="1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月是业务的旺季，建议运营部门在每年的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月加大活动营销的力度，同时加大渠道广告的投放力度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在主要渠道（注册量在前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名的渠道）中</a:t>
            </a:r>
            <a:r>
              <a:rPr lang="en-US" altLang="zh-CN" dirty="0" err="1" smtClean="0">
                <a:cs typeface="+mn-ea"/>
                <a:sym typeface="+mn-lt"/>
              </a:rPr>
              <a:t>content_google</a:t>
            </a:r>
            <a:r>
              <a:rPr lang="zh-CN" altLang="en-US" dirty="0" smtClean="0">
                <a:cs typeface="+mn-ea"/>
                <a:sym typeface="+mn-lt"/>
              </a:rPr>
              <a:t>转化率非常</a:t>
            </a:r>
            <a:r>
              <a:rPr lang="zh-CN" altLang="en-US" dirty="0">
                <a:cs typeface="+mn-ea"/>
                <a:sym typeface="+mn-lt"/>
              </a:rPr>
              <a:t>低（只有</a:t>
            </a:r>
            <a:r>
              <a:rPr lang="en-US" altLang="zh-CN" dirty="0">
                <a:cs typeface="+mn-ea"/>
                <a:sym typeface="+mn-lt"/>
              </a:rPr>
              <a:t>15%</a:t>
            </a:r>
            <a:r>
              <a:rPr lang="zh-CN" altLang="en-US" dirty="0">
                <a:cs typeface="+mn-ea"/>
                <a:sym typeface="+mn-lt"/>
              </a:rPr>
              <a:t>），建议运营部门计算此渠道的</a:t>
            </a:r>
            <a:r>
              <a:rPr lang="en-US" altLang="zh-CN" dirty="0">
                <a:cs typeface="+mn-ea"/>
                <a:sym typeface="+mn-lt"/>
              </a:rPr>
              <a:t>ROI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ARPU</a:t>
            </a:r>
            <a:r>
              <a:rPr lang="zh-CN" altLang="en-US" dirty="0">
                <a:cs typeface="+mn-ea"/>
                <a:sym typeface="+mn-lt"/>
              </a:rPr>
              <a:t>（每客户平均收入），如果</a:t>
            </a:r>
            <a:r>
              <a:rPr lang="en-US" altLang="zh-CN" dirty="0">
                <a:cs typeface="+mn-ea"/>
                <a:sym typeface="+mn-lt"/>
              </a:rPr>
              <a:t>ROI </a:t>
            </a:r>
            <a:r>
              <a:rPr lang="zh-CN" altLang="en-US" dirty="0">
                <a:cs typeface="+mn-ea"/>
                <a:sym typeface="+mn-lt"/>
              </a:rPr>
              <a:t>过低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zh-CN" altLang="en-US" dirty="0">
                <a:cs typeface="+mn-ea"/>
                <a:sym typeface="+mn-lt"/>
              </a:rPr>
              <a:t>建议停止此渠道的投放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r>
              <a:rPr lang="en-US" altLang="zh-CN" b="1" dirty="0">
                <a:cs typeface="+mn-ea"/>
                <a:sym typeface="+mn-lt"/>
              </a:rPr>
              <a:t> ROI=</a:t>
            </a:r>
            <a:r>
              <a:rPr lang="zh-CN" altLang="en-US" b="1" dirty="0">
                <a:cs typeface="+mn-ea"/>
                <a:sym typeface="+mn-lt"/>
              </a:rPr>
              <a:t>转化率*</a:t>
            </a:r>
            <a:r>
              <a:rPr lang="en-US" altLang="zh-CN" b="1" dirty="0">
                <a:cs typeface="+mn-ea"/>
                <a:sym typeface="+mn-lt"/>
              </a:rPr>
              <a:t>ARPU</a:t>
            </a:r>
            <a:r>
              <a:rPr lang="zh-CN" altLang="en-US" b="1" dirty="0">
                <a:cs typeface="+mn-ea"/>
                <a:sym typeface="+mn-lt"/>
              </a:rPr>
              <a:t>值</a:t>
            </a:r>
            <a:r>
              <a:rPr lang="en-US" altLang="zh-CN" b="1" dirty="0">
                <a:cs typeface="+mn-ea"/>
                <a:sym typeface="+mn-lt"/>
              </a:rPr>
              <a:t>/CPC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SEO</a:t>
            </a:r>
            <a:r>
              <a:rPr lang="zh-CN" altLang="en-US" dirty="0">
                <a:cs typeface="+mn-ea"/>
                <a:sym typeface="+mn-lt"/>
              </a:rPr>
              <a:t>推广下各渠道的拉新和转化都好，</a:t>
            </a:r>
            <a:r>
              <a:rPr lang="en-US" altLang="zh-CN" dirty="0">
                <a:cs typeface="+mn-ea"/>
                <a:sym typeface="+mn-lt"/>
              </a:rPr>
              <a:t>SEO</a:t>
            </a:r>
            <a:r>
              <a:rPr lang="zh-CN" altLang="en-US" dirty="0">
                <a:cs typeface="+mn-ea"/>
                <a:sym typeface="+mn-lt"/>
              </a:rPr>
              <a:t>作为一种较低成本的获客方式（主要为人力成本），建议企业管理层日常要更加支持</a:t>
            </a:r>
            <a:r>
              <a:rPr lang="en-US" altLang="zh-CN" dirty="0">
                <a:cs typeface="+mn-ea"/>
                <a:sym typeface="+mn-lt"/>
              </a:rPr>
              <a:t>SEO</a:t>
            </a:r>
            <a:r>
              <a:rPr lang="zh-CN" altLang="en-US" dirty="0">
                <a:cs typeface="+mn-ea"/>
                <a:sym typeface="+mn-lt"/>
              </a:rPr>
              <a:t>相关的资源投入，甚至考虑扩大</a:t>
            </a:r>
            <a:r>
              <a:rPr lang="en-US" altLang="zh-CN" dirty="0">
                <a:cs typeface="+mn-ea"/>
                <a:sym typeface="+mn-lt"/>
              </a:rPr>
              <a:t>SEO</a:t>
            </a:r>
            <a:r>
              <a:rPr lang="zh-CN" altLang="en-US" dirty="0">
                <a:cs typeface="+mn-ea"/>
                <a:sym typeface="+mn-lt"/>
              </a:rPr>
              <a:t>的团队。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5" y="369965"/>
            <a:ext cx="3695700" cy="6162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3145" y="2810107"/>
            <a:ext cx="3368133" cy="27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226634" y="5174166"/>
            <a:ext cx="624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26634" y="1951464"/>
            <a:ext cx="624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26634" y="2698596"/>
            <a:ext cx="624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3145" y="168643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产品运营建议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888" y="168643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5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444" y="220160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目前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Airbnb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作为一款社区平台类产品，其业务遍布了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191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个国家，并且经常出现在商业分析的优秀案例中。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Airbnb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在做好了产品体验、房源美感、民宿共享服务之后，这款产品和背后的业务是否存在可以改进的地方？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1653" y="4497799"/>
            <a:ext cx="10770219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针对分析的目的，提出以下三个问题：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>
                <a:solidFill>
                  <a:srgbClr val="1A1A1A"/>
                </a:solidFill>
                <a:cs typeface="+mn-ea"/>
                <a:sym typeface="+mn-lt"/>
              </a:rPr>
              <a:t>airbnb</a:t>
            </a: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的目标</a:t>
            </a:r>
            <a:r>
              <a:rPr lang="zh-CN" altLang="en-US" sz="1800" b="1" dirty="0">
                <a:solidFill>
                  <a:srgbClr val="1A1A1A"/>
                </a:solidFill>
                <a:cs typeface="+mn-ea"/>
                <a:sym typeface="+mn-lt"/>
              </a:rPr>
              <a:t>用户群体</a:t>
            </a: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具有什么样的特征？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>
                <a:solidFill>
                  <a:srgbClr val="1A1A1A"/>
                </a:solidFill>
                <a:cs typeface="+mn-ea"/>
                <a:sym typeface="+mn-lt"/>
              </a:rPr>
              <a:t>airbnb</a:t>
            </a: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当前的</a:t>
            </a:r>
            <a:r>
              <a:rPr lang="zh-CN" altLang="en-US" sz="1800" b="1" dirty="0">
                <a:solidFill>
                  <a:srgbClr val="1A1A1A"/>
                </a:solidFill>
                <a:cs typeface="+mn-ea"/>
                <a:sym typeface="+mn-lt"/>
              </a:rPr>
              <a:t>推广渠道</a:t>
            </a: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有哪些是优质的、有哪些做的还不够好且需要改进？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当前的</a:t>
            </a:r>
            <a:r>
              <a:rPr lang="zh-CN" altLang="en-US" sz="1800" b="1" dirty="0">
                <a:solidFill>
                  <a:srgbClr val="1A1A1A"/>
                </a:solidFill>
                <a:cs typeface="+mn-ea"/>
                <a:sym typeface="+mn-lt"/>
              </a:rPr>
              <a:t>转化率和流失率</a:t>
            </a:r>
            <a:r>
              <a:rPr lang="zh-CN" altLang="en-US" sz="1800" dirty="0">
                <a:solidFill>
                  <a:srgbClr val="1A1A1A"/>
                </a:solidFill>
                <a:cs typeface="+mn-ea"/>
                <a:sym typeface="+mn-lt"/>
              </a:rPr>
              <a:t>中哪里哪一个环节存在问题，或者有较大的改进空间？</a:t>
            </a:r>
            <a:endParaRPr lang="zh-CN" altLang="en-US" sz="1800" b="0" i="0" dirty="0">
              <a:solidFill>
                <a:srgbClr val="1A1A1A"/>
              </a:solidFill>
              <a:effectLst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4" y="1428634"/>
            <a:ext cx="10001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68" y="2049213"/>
            <a:ext cx="2172554" cy="20026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766" y="2206997"/>
            <a:ext cx="2293926" cy="1687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50" y="2209148"/>
            <a:ext cx="2014771" cy="17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0222" y="1488890"/>
            <a:ext cx="9680208" cy="2025444"/>
          </a:xfrm>
        </p:spPr>
        <p:txBody>
          <a:bodyPr>
            <a:normAutofit fontScale="92500" lnSpcReduction="20000"/>
          </a:bodyPr>
          <a:lstStyle/>
          <a:p>
            <a:r>
              <a:rPr lang="zh-CN" altLang="fi-FI" sz="2000" dirty="0">
                <a:cs typeface="+mn-ea"/>
                <a:sym typeface="+mn-lt"/>
              </a:rPr>
              <a:t>数据集名称：</a:t>
            </a:r>
            <a:r>
              <a:rPr lang="fi-FI" altLang="zh-CN" sz="2000" dirty="0">
                <a:cs typeface="+mn-ea"/>
                <a:sym typeface="+mn-lt"/>
              </a:rPr>
              <a:t>Airbnb</a:t>
            </a:r>
            <a:r>
              <a:rPr lang="zh-CN" altLang="fi-FI" sz="2000" dirty="0">
                <a:cs typeface="+mn-ea"/>
                <a:sym typeface="+mn-lt"/>
              </a:rPr>
              <a:t>顾客预订数据</a:t>
            </a:r>
          </a:p>
          <a:p>
            <a:r>
              <a:rPr lang="zh-CN" altLang="fi-FI" sz="2000" dirty="0">
                <a:cs typeface="+mn-ea"/>
                <a:sym typeface="+mn-lt"/>
              </a:rPr>
              <a:t>数据集来源：</a:t>
            </a:r>
            <a:r>
              <a:rPr lang="fi-FI" altLang="zh-CN" sz="2000" dirty="0">
                <a:cs typeface="+mn-ea"/>
                <a:sym typeface="+mn-lt"/>
                <a:hlinkClick r:id="rId2"/>
              </a:rPr>
              <a:t>https://www.kaggle.com/c/airbnb-recruiting-new-user-bookings/data</a:t>
            </a:r>
            <a:endParaRPr lang="fi-FI" altLang="zh-CN" sz="2000" dirty="0">
              <a:cs typeface="+mn-ea"/>
              <a:sym typeface="+mn-lt"/>
            </a:endParaRPr>
          </a:p>
          <a:p>
            <a:r>
              <a:rPr lang="zh-CN" altLang="fi-FI" sz="2000" dirty="0">
                <a:cs typeface="+mn-ea"/>
                <a:sym typeface="+mn-lt"/>
              </a:rPr>
              <a:t>数据集简介：</a:t>
            </a:r>
            <a:r>
              <a:rPr lang="zh-CN" altLang="fi-FI" sz="2100" dirty="0">
                <a:cs typeface="+mn-ea"/>
                <a:sym typeface="+mn-lt"/>
              </a:rPr>
              <a:t>此数据集是</a:t>
            </a:r>
            <a:r>
              <a:rPr lang="fi-FI" altLang="zh-CN" sz="2100" dirty="0">
                <a:cs typeface="+mn-ea"/>
                <a:sym typeface="+mn-lt"/>
              </a:rPr>
              <a:t>kaggle</a:t>
            </a:r>
            <a:r>
              <a:rPr lang="zh-CN" altLang="fi-FI" sz="2100" dirty="0">
                <a:cs typeface="+mn-ea"/>
                <a:sym typeface="+mn-lt"/>
              </a:rPr>
              <a:t>上的一个竞赛项目，主要用来制作目的地信息的</a:t>
            </a:r>
            <a:r>
              <a:rPr lang="zh-CN" altLang="fi-FI" sz="2100" dirty="0" smtClean="0">
                <a:cs typeface="+mn-ea"/>
                <a:sym typeface="+mn-lt"/>
              </a:rPr>
              <a:t>预测</a:t>
            </a:r>
            <a:endParaRPr lang="en-US" altLang="zh-CN" sz="2100" dirty="0" smtClean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fi-FI" sz="2100" dirty="0" smtClean="0">
                <a:cs typeface="+mn-ea"/>
                <a:sym typeface="+mn-lt"/>
              </a:rPr>
              <a:t>   模型</a:t>
            </a:r>
            <a:r>
              <a:rPr lang="zh-CN" altLang="fi-FI" sz="2100" dirty="0">
                <a:cs typeface="+mn-ea"/>
                <a:sym typeface="+mn-lt"/>
              </a:rPr>
              <a:t>。此数据聚集包含两张数据表，其中</a:t>
            </a:r>
            <a:r>
              <a:rPr lang="fi-FI" altLang="zh-CN" sz="2100" dirty="0">
                <a:cs typeface="+mn-ea"/>
                <a:sym typeface="+mn-lt"/>
              </a:rPr>
              <a:t>train_user</a:t>
            </a:r>
            <a:r>
              <a:rPr lang="zh-CN" altLang="fi-FI" sz="2100" dirty="0">
                <a:cs typeface="+mn-ea"/>
                <a:sym typeface="+mn-lt"/>
              </a:rPr>
              <a:t>表中为用户数据，</a:t>
            </a:r>
            <a:r>
              <a:rPr lang="fi-FI" altLang="zh-CN" sz="2100" dirty="0">
                <a:cs typeface="+mn-ea"/>
                <a:sym typeface="+mn-lt"/>
              </a:rPr>
              <a:t>sessions</a:t>
            </a:r>
            <a:r>
              <a:rPr lang="zh-CN" altLang="fi-FI" sz="2100" dirty="0">
                <a:cs typeface="+mn-ea"/>
                <a:sym typeface="+mn-lt"/>
              </a:rPr>
              <a:t>表</a:t>
            </a:r>
            <a:r>
              <a:rPr lang="zh-CN" altLang="fi-FI" sz="2100" dirty="0" smtClean="0">
                <a:cs typeface="+mn-ea"/>
                <a:sym typeface="+mn-lt"/>
              </a:rPr>
              <a:t>中为</a:t>
            </a:r>
            <a:endParaRPr lang="en-US" altLang="zh-CN" sz="2100" dirty="0" smtClean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fi-FI" sz="2100" dirty="0" smtClean="0">
                <a:cs typeface="+mn-ea"/>
                <a:sym typeface="+mn-lt"/>
              </a:rPr>
              <a:t>   行为</a:t>
            </a:r>
            <a:r>
              <a:rPr lang="zh-CN" altLang="fi-FI" sz="2100" dirty="0">
                <a:cs typeface="+mn-ea"/>
                <a:sym typeface="+mn-lt"/>
              </a:rPr>
              <a:t>数据。</a:t>
            </a:r>
          </a:p>
          <a:p>
            <a:r>
              <a:rPr lang="zh-CN" altLang="fi-FI" sz="2000" dirty="0">
                <a:cs typeface="+mn-ea"/>
                <a:sym typeface="+mn-lt"/>
              </a:rPr>
              <a:t>数据集量：</a:t>
            </a:r>
            <a:r>
              <a:rPr lang="fi-FI" altLang="zh-CN" sz="2000" dirty="0">
                <a:cs typeface="+mn-ea"/>
                <a:sym typeface="+mn-lt"/>
              </a:rPr>
              <a:t>21w * 15</a:t>
            </a:r>
            <a:r>
              <a:rPr lang="zh-CN" altLang="fi-FI" sz="2000" dirty="0">
                <a:cs typeface="+mn-ea"/>
                <a:sym typeface="+mn-lt"/>
              </a:rPr>
              <a:t>（</a:t>
            </a:r>
            <a:r>
              <a:rPr lang="fi-FI" altLang="zh-CN" sz="2000" dirty="0">
                <a:cs typeface="+mn-ea"/>
                <a:sym typeface="+mn-lt"/>
              </a:rPr>
              <a:t>train_user</a:t>
            </a:r>
            <a:r>
              <a:rPr lang="zh-CN" altLang="fi-FI" sz="2000" dirty="0">
                <a:cs typeface="+mn-ea"/>
                <a:sym typeface="+mn-lt"/>
              </a:rPr>
              <a:t>）、</a:t>
            </a:r>
            <a:r>
              <a:rPr lang="fi-FI" altLang="zh-CN" sz="2000" dirty="0">
                <a:cs typeface="+mn-ea"/>
                <a:sym typeface="+mn-lt"/>
              </a:rPr>
              <a:t>104w * 6</a:t>
            </a:r>
            <a:r>
              <a:rPr lang="zh-CN" altLang="fi-FI" sz="2000" dirty="0">
                <a:cs typeface="+mn-ea"/>
                <a:sym typeface="+mn-lt"/>
              </a:rPr>
              <a:t>（</a:t>
            </a:r>
            <a:r>
              <a:rPr lang="fi-FI" altLang="zh-CN" sz="2000" dirty="0">
                <a:cs typeface="+mn-ea"/>
                <a:sym typeface="+mn-lt"/>
              </a:rPr>
              <a:t>sessions</a:t>
            </a:r>
            <a:r>
              <a:rPr lang="zh-CN" altLang="fi-FI" sz="2000" dirty="0">
                <a:cs typeface="+mn-ea"/>
                <a:sym typeface="+mn-lt"/>
              </a:rPr>
              <a:t>）</a:t>
            </a:r>
          </a:p>
          <a:p>
            <a:endParaRPr lang="zh-CN" altLang="fi-FI" sz="2000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93" y="4236876"/>
            <a:ext cx="5240625" cy="1704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6190" y="3690939"/>
            <a:ext cx="287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Sessions</a:t>
            </a:r>
            <a:r>
              <a:rPr lang="zh-CN" altLang="en-US" dirty="0" smtClean="0">
                <a:cs typeface="+mn-ea"/>
                <a:sym typeface="+mn-lt"/>
              </a:rPr>
              <a:t>的数据</a:t>
            </a:r>
            <a:r>
              <a:rPr lang="zh-CN" altLang="en-US" dirty="0">
                <a:cs typeface="+mn-ea"/>
                <a:sym typeface="+mn-lt"/>
              </a:rPr>
              <a:t>格式</a:t>
            </a:r>
            <a:r>
              <a:rPr lang="zh-CN" altLang="en-US" dirty="0" smtClean="0">
                <a:cs typeface="+mn-ea"/>
                <a:sym typeface="+mn-lt"/>
              </a:rPr>
              <a:t>如下：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数据来源及处理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9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用户画像分析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65" y="1465340"/>
            <a:ext cx="6475219" cy="37534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78110" y="2880391"/>
            <a:ext cx="40138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的男女用户占比差别不大，</a:t>
            </a:r>
            <a:r>
              <a:rPr lang="zh-CN" altLang="en-US" dirty="0" smtClean="0">
                <a:cs typeface="+mn-ea"/>
                <a:sym typeface="+mn-lt"/>
              </a:rPr>
              <a:t>女性用户要比男性用户占总用户人数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多：</a:t>
            </a:r>
            <a:r>
              <a:rPr lang="en-US" altLang="zh-CN" dirty="0" smtClean="0">
                <a:cs typeface="+mn-ea"/>
                <a:sym typeface="+mn-lt"/>
              </a:rPr>
              <a:t>6.4%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4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用户画像分析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39614" y="2973801"/>
            <a:ext cx="345238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的用户主要为“中青年群体”，其中用户数量最多的是</a:t>
            </a:r>
            <a:r>
              <a:rPr lang="en-US" altLang="zh-CN" dirty="0">
                <a:cs typeface="+mn-ea"/>
                <a:sym typeface="+mn-lt"/>
              </a:rPr>
              <a:t>80</a:t>
            </a:r>
            <a:r>
              <a:rPr lang="zh-CN" altLang="en-US" dirty="0" smtClean="0">
                <a:cs typeface="+mn-ea"/>
                <a:sym typeface="+mn-lt"/>
              </a:rPr>
              <a:t>后</a:t>
            </a:r>
            <a:r>
              <a:rPr lang="en-US" altLang="zh-CN" dirty="0" smtClean="0">
                <a:cs typeface="+mn-ea"/>
                <a:sym typeface="+mn-lt"/>
              </a:rPr>
              <a:t>(29</a:t>
            </a:r>
            <a:r>
              <a:rPr lang="zh-CN" altLang="en-US" dirty="0">
                <a:cs typeface="+mn-ea"/>
                <a:sym typeface="+mn-lt"/>
              </a:rPr>
              <a:t>岁～</a:t>
            </a:r>
            <a:r>
              <a:rPr lang="en-US" altLang="zh-CN" dirty="0">
                <a:cs typeface="+mn-ea"/>
                <a:sym typeface="+mn-lt"/>
              </a:rPr>
              <a:t>39</a:t>
            </a:r>
            <a:r>
              <a:rPr lang="zh-CN" altLang="en-US" dirty="0">
                <a:cs typeface="+mn-ea"/>
                <a:sym typeface="+mn-lt"/>
              </a:rPr>
              <a:t>岁），其次为</a:t>
            </a:r>
            <a:r>
              <a:rPr lang="en-US" altLang="zh-CN" dirty="0">
                <a:cs typeface="+mn-ea"/>
                <a:sym typeface="+mn-lt"/>
              </a:rPr>
              <a:t>90</a:t>
            </a:r>
            <a:r>
              <a:rPr lang="zh-CN" altLang="en-US" dirty="0">
                <a:cs typeface="+mn-ea"/>
                <a:sym typeface="+mn-lt"/>
              </a:rPr>
              <a:t>后，然后为</a:t>
            </a:r>
            <a:r>
              <a:rPr lang="en-US" altLang="zh-CN" dirty="0">
                <a:cs typeface="+mn-ea"/>
                <a:sym typeface="+mn-lt"/>
              </a:rPr>
              <a:t>75</a:t>
            </a:r>
            <a:r>
              <a:rPr lang="zh-CN" altLang="en-US" dirty="0">
                <a:cs typeface="+mn-ea"/>
                <a:sym typeface="+mn-lt"/>
              </a:rPr>
              <a:t>后。</a:t>
            </a:r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51" y="1509594"/>
            <a:ext cx="7630687" cy="431678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01844" y="186225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80</a:t>
            </a:r>
            <a:r>
              <a:rPr lang="zh-CN" altLang="en-US" dirty="0" smtClean="0">
                <a:cs typeface="+mn-ea"/>
                <a:sym typeface="+mn-lt"/>
              </a:rPr>
              <a:t>后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83512" y="3066586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en-US" altLang="zh-CN" dirty="0" smtClean="0">
                <a:cs typeface="+mn-ea"/>
                <a:sym typeface="+mn-lt"/>
              </a:rPr>
              <a:t>0</a:t>
            </a:r>
            <a:r>
              <a:rPr lang="zh-CN" altLang="en-US" dirty="0" smtClean="0">
                <a:cs typeface="+mn-ea"/>
                <a:sym typeface="+mn-lt"/>
              </a:rPr>
              <a:t>后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97151" y="231945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90</a:t>
            </a:r>
            <a:r>
              <a:rPr lang="zh-CN" altLang="en-US" dirty="0" smtClean="0">
                <a:cs typeface="+mn-ea"/>
                <a:sym typeface="+mn-lt"/>
              </a:rPr>
              <a:t>后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0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用户画像分析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21698" y="2973801"/>
            <a:ext cx="30703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airbnb</a:t>
            </a:r>
            <a:r>
              <a:rPr lang="zh-CN" altLang="en-US" dirty="0" smtClean="0">
                <a:cs typeface="+mn-ea"/>
                <a:sym typeface="+mn-lt"/>
              </a:rPr>
              <a:t>用户登陆电脑端</a:t>
            </a:r>
            <a:r>
              <a:rPr lang="en-US" altLang="zh-CN" dirty="0" smtClean="0">
                <a:cs typeface="+mn-ea"/>
                <a:sym typeface="+mn-lt"/>
              </a:rPr>
              <a:t>Mac</a:t>
            </a:r>
            <a:r>
              <a:rPr lang="zh-CN" altLang="en-US" dirty="0" smtClean="0">
                <a:cs typeface="+mn-ea"/>
                <a:sym typeface="+mn-lt"/>
              </a:rPr>
              <a:t>比</a:t>
            </a:r>
            <a:r>
              <a:rPr lang="en-US" altLang="zh-CN" dirty="0" smtClean="0">
                <a:cs typeface="+mn-ea"/>
                <a:sym typeface="+mn-lt"/>
              </a:rPr>
              <a:t>windows</a:t>
            </a:r>
            <a:r>
              <a:rPr lang="zh-CN" altLang="en-US" dirty="0" smtClean="0">
                <a:cs typeface="+mn-ea"/>
                <a:sym typeface="+mn-lt"/>
              </a:rPr>
              <a:t>多，移动端</a:t>
            </a:r>
            <a:r>
              <a:rPr lang="en-US" altLang="zh-CN" dirty="0" smtClean="0">
                <a:cs typeface="+mn-ea"/>
                <a:sym typeface="+mn-lt"/>
              </a:rPr>
              <a:t>iPhone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iPad</a:t>
            </a:r>
            <a:r>
              <a:rPr lang="zh-CN" altLang="en-US" dirty="0" smtClean="0">
                <a:cs typeface="+mn-ea"/>
                <a:sym typeface="+mn-lt"/>
              </a:rPr>
              <a:t>比</a:t>
            </a:r>
            <a:r>
              <a:rPr lang="en-US" altLang="zh-CN" dirty="0" smtClean="0">
                <a:cs typeface="+mn-ea"/>
                <a:sym typeface="+mn-lt"/>
              </a:rPr>
              <a:t>Android</a:t>
            </a:r>
            <a:r>
              <a:rPr lang="zh-CN" altLang="en-US" dirty="0" smtClean="0">
                <a:cs typeface="+mn-ea"/>
                <a:sym typeface="+mn-lt"/>
              </a:rPr>
              <a:t>多。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65" y="1315611"/>
            <a:ext cx="8153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用户画像分析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9" y="1071097"/>
            <a:ext cx="7429500" cy="4448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2414" y="2306003"/>
            <a:ext cx="34523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的产品真的很国际化，用户遍布多个地区。</a:t>
            </a:r>
          </a:p>
          <a:p>
            <a:r>
              <a:rPr lang="zh-CN" altLang="en-US" dirty="0">
                <a:cs typeface="+mn-ea"/>
                <a:sym typeface="+mn-lt"/>
              </a:rPr>
              <a:t>有超过</a:t>
            </a:r>
            <a:r>
              <a:rPr lang="en-US" altLang="zh-CN" dirty="0">
                <a:cs typeface="+mn-ea"/>
                <a:sym typeface="+mn-lt"/>
              </a:rPr>
              <a:t>90%</a:t>
            </a:r>
            <a:r>
              <a:rPr lang="zh-CN" altLang="en-US" dirty="0">
                <a:cs typeface="+mn-ea"/>
                <a:sym typeface="+mn-lt"/>
              </a:rPr>
              <a:t>的用户是英语国家（欧美）；</a:t>
            </a:r>
            <a:r>
              <a:rPr lang="en-US" altLang="zh-CN" dirty="0" err="1">
                <a:cs typeface="+mn-ea"/>
                <a:sym typeface="+mn-lt"/>
              </a:rPr>
              <a:t>airbnb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2013</a:t>
            </a:r>
            <a:r>
              <a:rPr lang="zh-CN" altLang="en-US" dirty="0">
                <a:cs typeface="+mn-ea"/>
                <a:sym typeface="+mn-lt"/>
              </a:rPr>
              <a:t>年开始进入中国市场的（此数据集止于</a:t>
            </a:r>
            <a:r>
              <a:rPr lang="en-US" altLang="zh-CN" dirty="0">
                <a:cs typeface="+mn-ea"/>
                <a:sym typeface="+mn-lt"/>
              </a:rPr>
              <a:t>2014</a:t>
            </a:r>
            <a:r>
              <a:rPr lang="zh-CN" altLang="en-US" dirty="0">
                <a:cs typeface="+mn-ea"/>
                <a:sym typeface="+mn-lt"/>
              </a:rPr>
              <a:t>年），所以此时中文用户数量虽然排名第二，但是占比却非常小。</a:t>
            </a:r>
          </a:p>
        </p:txBody>
      </p:sp>
    </p:spTree>
    <p:extLst>
      <p:ext uri="{BB962C8B-B14F-4D97-AF65-F5344CB8AC3E}">
        <p14:creationId xmlns:p14="http://schemas.microsoft.com/office/powerpoint/2010/main" val="8344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0222" y="573621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Airbnb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用户画像分析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65" y="573621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6590" y="2696296"/>
            <a:ext cx="34523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Airbnb</a:t>
            </a:r>
            <a:r>
              <a:rPr lang="zh-CN" altLang="en-US" dirty="0" smtClean="0">
                <a:cs typeface="+mn-ea"/>
                <a:sym typeface="+mn-lt"/>
              </a:rPr>
              <a:t>毕竟还是欧美国家用户使用得多，中国用户去最多的国家是美国。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9" y="1236077"/>
            <a:ext cx="7820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50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mfuvyx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741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</vt:lpstr>
      <vt:lpstr>Arial</vt:lpstr>
      <vt:lpstr>Office 主题​​</vt:lpstr>
      <vt:lpstr>Airbnb产品分析报告</vt:lpstr>
      <vt:lpstr>目前Airbnb作为一款社区平台类产品，其业务遍布了191个国家，并且经常出现在商业分析的优秀案例中。Airbnb在做好了产品体验、房源美感、民宿共享服务之后，这款产品和背后的业务是否存在可以改进的地方？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Hanson Liu</dc:creator>
  <cp:lastModifiedBy>Hanson Liu</cp:lastModifiedBy>
  <cp:revision>70</cp:revision>
  <dcterms:created xsi:type="dcterms:W3CDTF">2019-09-29T02:38:53Z</dcterms:created>
  <dcterms:modified xsi:type="dcterms:W3CDTF">2019-10-15T03:19:07Z</dcterms:modified>
</cp:coreProperties>
</file>