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9" r:id="rId3"/>
    <p:sldId id="257" r:id="rId4"/>
    <p:sldId id="258" r:id="rId5"/>
    <p:sldId id="260" r:id="rId6"/>
    <p:sldId id="261" r:id="rId7"/>
    <p:sldId id="273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0F453-2E76-43EB-84FC-2AC6A27916F5}" type="datetimeFigureOut">
              <a:rPr lang="fr-FR" smtClean="0"/>
              <a:pPr/>
              <a:t>06/06/2008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5BDB3-C312-42F7-B503-B5B5011110C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Si nous </a:t>
            </a:r>
            <a:r>
              <a:rPr lang="fr-FR" dirty="0" err="1" smtClean="0"/>
              <a:t>prennons</a:t>
            </a:r>
            <a:r>
              <a:rPr lang="fr-FR" baseline="0" dirty="0" smtClean="0"/>
              <a:t> le cas ou </a:t>
            </a:r>
            <a:r>
              <a:rPr lang="fr-FR" baseline="0" dirty="0" err="1" smtClean="0"/>
              <a:t>lenda</a:t>
            </a:r>
            <a:r>
              <a:rPr lang="fr-FR" baseline="0" dirty="0" smtClean="0"/>
              <a:t> =1 alors limite de An </a:t>
            </a:r>
            <a:r>
              <a:rPr lang="fr-FR" baseline="0" dirty="0" err="1" smtClean="0"/>
              <a:t>qd</a:t>
            </a:r>
            <a:r>
              <a:rPr lang="fr-FR" baseline="0" dirty="0" smtClean="0"/>
              <a:t> n tend vers l’infini </a:t>
            </a:r>
            <a:r>
              <a:rPr lang="fr-FR" baseline="0" dirty="0" err="1" smtClean="0"/>
              <a:t>egal</a:t>
            </a:r>
            <a:r>
              <a:rPr lang="fr-FR" baseline="0" dirty="0" smtClean="0"/>
              <a:t> a 1 0000..00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5BDB3-C312-42F7-B503-B5B5011110CE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 smtClean="0"/>
          </a:p>
        </p:txBody>
      </p:sp>
      <p:sp>
        <p:nvSpPr>
          <p:cNvPr id="10244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FCD8431-9C46-4C70-8C34-C0E1B9DFEEEF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5A7EB-D88D-4DCB-AF60-659FAEA2E762}" type="datetimeFigureOut">
              <a:rPr lang="fr-FR" smtClean="0"/>
              <a:pPr/>
              <a:t>06/06/2008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32E55-3231-43E0-BDBF-DE828AF932A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5A7EB-D88D-4DCB-AF60-659FAEA2E762}" type="datetimeFigureOut">
              <a:rPr lang="fr-FR" smtClean="0"/>
              <a:pPr/>
              <a:t>06/06/2008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32E55-3231-43E0-BDBF-DE828AF932A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5A7EB-D88D-4DCB-AF60-659FAEA2E762}" type="datetimeFigureOut">
              <a:rPr lang="fr-FR" smtClean="0"/>
              <a:pPr/>
              <a:t>06/06/2008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32E55-3231-43E0-BDBF-DE828AF932A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5A7EB-D88D-4DCB-AF60-659FAEA2E762}" type="datetimeFigureOut">
              <a:rPr lang="fr-FR" smtClean="0"/>
              <a:pPr/>
              <a:t>06/06/2008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32E55-3231-43E0-BDBF-DE828AF932A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5A7EB-D88D-4DCB-AF60-659FAEA2E762}" type="datetimeFigureOut">
              <a:rPr lang="fr-FR" smtClean="0"/>
              <a:pPr/>
              <a:t>06/06/2008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32E55-3231-43E0-BDBF-DE828AF932A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5A7EB-D88D-4DCB-AF60-659FAEA2E762}" type="datetimeFigureOut">
              <a:rPr lang="fr-FR" smtClean="0"/>
              <a:pPr/>
              <a:t>06/06/2008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32E55-3231-43E0-BDBF-DE828AF932A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5A7EB-D88D-4DCB-AF60-659FAEA2E762}" type="datetimeFigureOut">
              <a:rPr lang="fr-FR" smtClean="0"/>
              <a:pPr/>
              <a:t>06/06/2008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32E55-3231-43E0-BDBF-DE828AF932A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5A7EB-D88D-4DCB-AF60-659FAEA2E762}" type="datetimeFigureOut">
              <a:rPr lang="fr-FR" smtClean="0"/>
              <a:pPr/>
              <a:t>06/06/2008</a:t>
            </a:fld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832E55-3231-43E0-BDBF-DE828AF932A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5A7EB-D88D-4DCB-AF60-659FAEA2E762}" type="datetimeFigureOut">
              <a:rPr lang="fr-FR" smtClean="0"/>
              <a:pPr/>
              <a:t>06/06/2008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32E55-3231-43E0-BDBF-DE828AF932A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5A7EB-D88D-4DCB-AF60-659FAEA2E762}" type="datetimeFigureOut">
              <a:rPr lang="fr-FR" smtClean="0"/>
              <a:pPr/>
              <a:t>06/06/2008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A9832E55-3231-43E0-BDBF-DE828AF932A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905A7EB-D88D-4DCB-AF60-659FAEA2E762}" type="datetimeFigureOut">
              <a:rPr lang="fr-FR" smtClean="0"/>
              <a:pPr/>
              <a:t>06/06/2008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32E55-3231-43E0-BDBF-DE828AF932A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e lib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905A7EB-D88D-4DCB-AF60-659FAEA2E762}" type="datetimeFigureOut">
              <a:rPr lang="fr-FR" smtClean="0"/>
              <a:pPr/>
              <a:t>06/06/2008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9832E55-3231-43E0-BDBF-DE828AF932A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Puissances d’une matrice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Calculer les </a:t>
            </a:r>
            <a:r>
              <a:rPr lang="fr-FR" dirty="0" smtClean="0"/>
              <a:t>limites (2/2)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Si nous considérons la matrice diagonale  A comme telle: 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Nous pouvons en déduire l’expression:</a:t>
            </a:r>
          </a:p>
          <a:p>
            <a:pPr>
              <a:buNone/>
            </a:pP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286000" y="1997839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endParaRPr lang="fr-FR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496" y="2214554"/>
            <a:ext cx="3653260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28794" y="4500570"/>
            <a:ext cx="4714908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Exemple de calcul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dirty="0" smtClean="0"/>
              <a:t>Quel </a:t>
            </a:r>
            <a:r>
              <a:rPr lang="fr-FR" dirty="0" smtClean="0"/>
              <a:t>exposé </a:t>
            </a:r>
            <a:r>
              <a:rPr lang="fr-FR" dirty="0" smtClean="0"/>
              <a:t>se passerait </a:t>
            </a:r>
            <a:r>
              <a:rPr lang="fr-FR" dirty="0" smtClean="0"/>
              <a:t>d’exemple ?!</a:t>
            </a:r>
            <a:endParaRPr lang="fr-F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Exemple de calcul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Polynôme caractéristique</a:t>
            </a:r>
          </a:p>
          <a:p>
            <a:pPr lvl="1"/>
            <a:r>
              <a:rPr lang="fr-FR" dirty="0" smtClean="0"/>
              <a:t>Valeurs propres</a:t>
            </a:r>
          </a:p>
          <a:p>
            <a:pPr lvl="1"/>
            <a:r>
              <a:rPr lang="fr-FR" dirty="0" smtClean="0"/>
              <a:t> Déterminant</a:t>
            </a:r>
          </a:p>
          <a:p>
            <a:pPr lvl="1"/>
            <a:r>
              <a:rPr lang="fr-FR" dirty="0" smtClean="0"/>
              <a:t> Trace</a:t>
            </a:r>
          </a:p>
          <a:p>
            <a:r>
              <a:rPr lang="fr-FR" i="1" dirty="0" smtClean="0"/>
              <a:t> </a:t>
            </a:r>
          </a:p>
          <a:p>
            <a:pPr lvl="1"/>
            <a:r>
              <a:rPr lang="fr-FR" dirty="0" smtClean="0"/>
              <a:t>Pose les matrices</a:t>
            </a:r>
          </a:p>
          <a:p>
            <a:pPr lvl="1"/>
            <a:r>
              <a:rPr lang="fr-FR" dirty="0" smtClean="0"/>
              <a:t>On calcule le déterminant (trivial </a:t>
            </a:r>
            <a:r>
              <a:rPr lang="fr-FR" dirty="0" smtClean="0">
                <a:sym typeface="Wingdings" pitchFamily="2" charset="2"/>
              </a:rPr>
              <a:t></a:t>
            </a:r>
            <a:r>
              <a:rPr lang="fr-FR" dirty="0" smtClean="0"/>
              <a:t>)</a:t>
            </a:r>
          </a:p>
          <a:p>
            <a:r>
              <a:rPr lang="fr-FR" dirty="0" smtClean="0"/>
              <a:t>R</a:t>
            </a:r>
            <a:r>
              <a:rPr lang="fr-FR" dirty="0" smtClean="0"/>
              <a:t>ésultat </a:t>
            </a:r>
            <a:r>
              <a:rPr lang="fr-FR" dirty="0" smtClean="0"/>
              <a:t>donné par l’article donc valeurs </a:t>
            </a:r>
            <a:r>
              <a:rPr lang="fr-FR" dirty="0" smtClean="0"/>
              <a:t>propres !</a:t>
            </a:r>
            <a:endParaRPr lang="fr-FR" dirty="0" smtClean="0"/>
          </a:p>
        </p:txBody>
      </p:sp>
      <p:sp>
        <p:nvSpPr>
          <p:cNvPr id="307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>
              <a:latin typeface="Calibri" pitchFamily="34" charset="0"/>
            </a:endParaRPr>
          </a:p>
        </p:txBody>
      </p:sp>
      <p:pic>
        <p:nvPicPr>
          <p:cNvPr id="3077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29190" y="2214554"/>
            <a:ext cx="3498850" cy="16287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  <p:sp>
        <p:nvSpPr>
          <p:cNvPr id="307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>
              <a:latin typeface="Calibri" pitchFamily="34" charset="0"/>
            </a:endParaRPr>
          </a:p>
        </p:txBody>
      </p:sp>
      <p:pic>
        <p:nvPicPr>
          <p:cNvPr id="3079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36661" y="3667131"/>
            <a:ext cx="3121025" cy="54768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  <p:sp>
        <p:nvSpPr>
          <p:cNvPr id="3080" name="Rectangle 5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308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>
              <a:latin typeface="Calibri" pitchFamily="34" charset="0"/>
            </a:endParaRPr>
          </a:p>
        </p:txBody>
      </p:sp>
      <p:pic>
        <p:nvPicPr>
          <p:cNvPr id="3082" name="Picture 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98650" y="6051572"/>
            <a:ext cx="5602288" cy="5207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  <p:sp>
        <p:nvSpPr>
          <p:cNvPr id="3083" name="Rectangle 8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Exemple de calcul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Petits rajouts</a:t>
            </a:r>
          </a:p>
          <a:p>
            <a:pPr lvl="1"/>
            <a:r>
              <a:rPr lang="fr-FR" dirty="0" smtClean="0"/>
              <a:t>Définition du rang </a:t>
            </a:r>
          </a:p>
          <a:p>
            <a:pPr lvl="1"/>
            <a:r>
              <a:rPr lang="fr-FR" dirty="0" smtClean="0"/>
              <a:t> Précisé valeur de n pour 	         __            _</a:t>
            </a:r>
          </a:p>
          <a:p>
            <a:pPr lvl="2"/>
            <a:r>
              <a:rPr lang="fr-FR" dirty="0" smtClean="0"/>
              <a:t>avec </a:t>
            </a:r>
            <a:r>
              <a:rPr lang="fr-FR" dirty="0" smtClean="0"/>
              <a:t>n = 0 </a:t>
            </a:r>
            <a:r>
              <a:rPr lang="fr-FR" dirty="0" smtClean="0"/>
              <a:t>=&gt;  </a:t>
            </a:r>
          </a:p>
          <a:p>
            <a:pPr lvl="2"/>
            <a:r>
              <a:rPr lang="fr-FR" dirty="0" smtClean="0"/>
              <a:t>avec </a:t>
            </a:r>
            <a:r>
              <a:rPr lang="fr-FR" dirty="0" smtClean="0"/>
              <a:t>n = 1 </a:t>
            </a:r>
            <a:r>
              <a:rPr lang="fr-FR" dirty="0" smtClean="0"/>
              <a:t>=&gt;  </a:t>
            </a:r>
          </a:p>
          <a:p>
            <a:r>
              <a:rPr lang="fr-FR" dirty="0" smtClean="0"/>
              <a:t>On trouve       et        avec</a:t>
            </a:r>
          </a:p>
          <a:p>
            <a:pPr lvl="1"/>
            <a:r>
              <a:rPr lang="fr-FR" dirty="0" smtClean="0"/>
              <a:t>On remplace dans la formule</a:t>
            </a:r>
          </a:p>
          <a:p>
            <a:pPr lvl="1"/>
            <a:r>
              <a:rPr lang="fr-FR" dirty="0" smtClean="0"/>
              <a:t>On réduit en mettant A et I en facteur</a:t>
            </a:r>
          </a:p>
        </p:txBody>
      </p:sp>
      <p:sp>
        <p:nvSpPr>
          <p:cNvPr id="410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>
              <a:latin typeface="Calibri" pitchFamily="34" charset="0"/>
            </a:endParaRPr>
          </a:p>
        </p:txBody>
      </p:sp>
      <p:pic>
        <p:nvPicPr>
          <p:cNvPr id="410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87768" y="3071810"/>
            <a:ext cx="1598612" cy="40481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>
              <a:latin typeface="Calibri" pitchFamily="34" charset="0"/>
            </a:endParaRPr>
          </a:p>
        </p:txBody>
      </p:sp>
      <p:pic>
        <p:nvPicPr>
          <p:cNvPr id="4103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78232" y="3571876"/>
            <a:ext cx="2065338" cy="4048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  <p:sp>
        <p:nvSpPr>
          <p:cNvPr id="4104" name="Rectangle 5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410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>
              <a:latin typeface="Calibri" pitchFamily="34" charset="0"/>
            </a:endParaRPr>
          </a:p>
        </p:txBody>
      </p:sp>
      <p:pic>
        <p:nvPicPr>
          <p:cNvPr id="4106" name="Picture 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29188" y="2643182"/>
            <a:ext cx="2935287" cy="40481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  <p:sp>
        <p:nvSpPr>
          <p:cNvPr id="410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>
              <a:latin typeface="Calibri" pitchFamily="34" charset="0"/>
            </a:endParaRPr>
          </a:p>
        </p:txBody>
      </p:sp>
      <p:pic>
        <p:nvPicPr>
          <p:cNvPr id="4108" name="Picture 8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43504" y="4071942"/>
            <a:ext cx="3141662" cy="5572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  <p:sp>
        <p:nvSpPr>
          <p:cNvPr id="4109" name="Rectangle 10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411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>
              <a:latin typeface="Calibri" pitchFamily="34" charset="0"/>
            </a:endParaRPr>
          </a:p>
        </p:txBody>
      </p:sp>
      <p:pic>
        <p:nvPicPr>
          <p:cNvPr id="4111" name="Picture 11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43188" y="4071937"/>
            <a:ext cx="500062" cy="5556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  <p:sp>
        <p:nvSpPr>
          <p:cNvPr id="411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>
              <a:latin typeface="Calibri" pitchFamily="34" charset="0"/>
            </a:endParaRPr>
          </a:p>
        </p:txBody>
      </p:sp>
      <p:pic>
        <p:nvPicPr>
          <p:cNvPr id="4113" name="Picture 13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71868" y="4000504"/>
            <a:ext cx="528637" cy="5873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Evolution de population</a:t>
            </a:r>
          </a:p>
        </p:txBody>
      </p:sp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On nous donne : </a:t>
            </a:r>
          </a:p>
          <a:p>
            <a:endParaRPr lang="fr-FR" smtClean="0"/>
          </a:p>
          <a:p>
            <a:r>
              <a:rPr lang="fr-FR" smtClean="0"/>
              <a:t>On met en équation les grades en fonction du schéma</a:t>
            </a:r>
          </a:p>
          <a:p>
            <a:pPr lvl="1"/>
            <a:r>
              <a:rPr lang="fr-FR" smtClean="0"/>
              <a:t>En  %</a:t>
            </a:r>
          </a:p>
          <a:p>
            <a:pPr lvl="1"/>
            <a:r>
              <a:rPr lang="fr-FR" smtClean="0"/>
              <a:t>Puis en valeur réelle</a:t>
            </a:r>
          </a:p>
          <a:p>
            <a:endParaRPr lang="fr-FR" smtClean="0"/>
          </a:p>
          <a:p>
            <a:r>
              <a:rPr lang="fr-FR" smtClean="0"/>
              <a:t>On déduit la matrice donnée dans l’article</a:t>
            </a:r>
          </a:p>
          <a:p>
            <a:endParaRPr lang="fr-FR" smtClean="0"/>
          </a:p>
        </p:txBody>
      </p:sp>
      <p:sp>
        <p:nvSpPr>
          <p:cNvPr id="512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>
              <a:latin typeface="Calibri" pitchFamily="34" charset="0"/>
            </a:endParaRPr>
          </a:p>
        </p:txBody>
      </p:sp>
      <p:pic>
        <p:nvPicPr>
          <p:cNvPr id="512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57625" y="1714488"/>
            <a:ext cx="1579563" cy="4048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  <p:sp>
        <p:nvSpPr>
          <p:cNvPr id="5126" name="Rectangle 3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Etude d’une matrice</a:t>
            </a:r>
          </a:p>
        </p:txBody>
      </p:sp>
      <p:sp>
        <p:nvSpPr>
          <p:cNvPr id="614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remarque que chaque colonne = 1</a:t>
            </a:r>
          </a:p>
          <a:p>
            <a:pPr lvl="1"/>
            <a:r>
              <a:rPr lang="fr-FR" dirty="0" smtClean="0"/>
              <a:t> valeur propre de la transposée = 1!</a:t>
            </a:r>
          </a:p>
          <a:p>
            <a:r>
              <a:rPr lang="fr-FR" dirty="0" smtClean="0"/>
              <a:t>Définition de la transposée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Puisque 1 valeur propre,         </a:t>
            </a:r>
            <a:r>
              <a:rPr lang="fr-FR" dirty="0" smtClean="0"/>
              <a:t>  vecteur propre!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Espace </a:t>
            </a:r>
            <a:r>
              <a:rPr lang="fr-FR" dirty="0" smtClean="0"/>
              <a:t>propre (article)</a:t>
            </a:r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>
              <a:latin typeface="Calibri" pitchFamily="34" charset="0"/>
            </a:endParaRPr>
          </a:p>
        </p:txBody>
      </p:sp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61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>
              <a:latin typeface="Calibri" pitchFamily="34" charset="0"/>
            </a:endParaRPr>
          </a:p>
        </p:txBody>
      </p:sp>
      <p:pic>
        <p:nvPicPr>
          <p:cNvPr id="615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57752" y="3357562"/>
            <a:ext cx="571500" cy="10763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  <p:sp>
        <p:nvSpPr>
          <p:cNvPr id="6152" name="Rectangle 3"/>
          <p:cNvSpPr>
            <a:spLocks noChangeArrowheads="1"/>
          </p:cNvSpPr>
          <p:nvPr/>
        </p:nvSpPr>
        <p:spPr bwMode="auto">
          <a:xfrm>
            <a:off x="0" y="923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Etude d’une matrice</a:t>
            </a:r>
          </a:p>
        </p:txBody>
      </p:sp>
      <p:sp>
        <p:nvSpPr>
          <p:cNvPr id="7171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Calcul du rang</a:t>
            </a:r>
          </a:p>
          <a:p>
            <a:pPr lvl="1"/>
            <a:r>
              <a:rPr lang="fr-FR" smtClean="0"/>
              <a:t>Théorème du rang :</a:t>
            </a:r>
          </a:p>
          <a:p>
            <a:pPr lvl="2"/>
            <a:r>
              <a:rPr lang="fr-FR" i="1" smtClean="0"/>
              <a:t>E = 5 </a:t>
            </a:r>
            <a:r>
              <a:rPr lang="fr-FR" smtClean="0"/>
              <a:t>(ordre de la matrice carrée)</a:t>
            </a:r>
          </a:p>
          <a:p>
            <a:pPr lvl="2"/>
            <a:r>
              <a:rPr lang="fr-FR" i="1" smtClean="0"/>
              <a:t>f = A – I</a:t>
            </a:r>
          </a:p>
          <a:p>
            <a:pPr lvl="2"/>
            <a:r>
              <a:rPr lang="fr-FR" i="1" smtClean="0"/>
              <a:t>rg = 4 </a:t>
            </a:r>
            <a:r>
              <a:rPr lang="fr-FR" smtClean="0"/>
              <a:t>(donné)</a:t>
            </a:r>
          </a:p>
          <a:p>
            <a:pPr lvl="1"/>
            <a:r>
              <a:rPr lang="fr-FR" smtClean="0"/>
              <a:t>On met en équation</a:t>
            </a:r>
          </a:p>
          <a:p>
            <a:pPr lvl="1">
              <a:buFont typeface="Arial" charset="0"/>
              <a:buNone/>
            </a:pPr>
            <a:endParaRPr lang="fr-FR" smtClean="0"/>
          </a:p>
          <a:p>
            <a:pPr lvl="1">
              <a:buFont typeface="Symbol" pitchFamily="18" charset="2"/>
              <a:buChar char="Þ"/>
            </a:pPr>
            <a:r>
              <a:rPr lang="fr-FR" smtClean="0"/>
              <a:t>Dim ( Ker(A-I) ) = 1, dimension de l’espace propre</a:t>
            </a:r>
          </a:p>
        </p:txBody>
      </p:sp>
      <p:sp>
        <p:nvSpPr>
          <p:cNvPr id="717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>
              <a:latin typeface="Calibri" pitchFamily="34" charset="0"/>
            </a:endParaRPr>
          </a:p>
        </p:txBody>
      </p:sp>
      <p:sp>
        <p:nvSpPr>
          <p:cNvPr id="7173" name="Rectangle 3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71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>
              <a:latin typeface="Calibri" pitchFamily="34" charset="0"/>
            </a:endParaRPr>
          </a:p>
        </p:txBody>
      </p:sp>
      <p:sp>
        <p:nvSpPr>
          <p:cNvPr id="7175" name="Rectangle 3"/>
          <p:cNvSpPr>
            <a:spLocks noChangeArrowheads="1"/>
          </p:cNvSpPr>
          <p:nvPr/>
        </p:nvSpPr>
        <p:spPr bwMode="auto">
          <a:xfrm>
            <a:off x="0" y="923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717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>
              <a:latin typeface="Calibri" pitchFamily="34" charset="0"/>
            </a:endParaRPr>
          </a:p>
        </p:txBody>
      </p:sp>
      <p:pic>
        <p:nvPicPr>
          <p:cNvPr id="7177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57688" y="2238369"/>
            <a:ext cx="3825875" cy="4048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  <p:sp>
        <p:nvSpPr>
          <p:cNvPr id="7178" name="Rectangle 3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Conséquence d’une existence</a:t>
            </a:r>
          </a:p>
        </p:txBody>
      </p:sp>
      <p:sp>
        <p:nvSpPr>
          <p:cNvPr id="8195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La limite de la suite Zn est nommée L</a:t>
            </a:r>
          </a:p>
          <a:p>
            <a:pPr lvl="1"/>
            <a:r>
              <a:rPr lang="fr-FR" smtClean="0"/>
              <a:t>L vecteur propre associé à 1</a:t>
            </a:r>
          </a:p>
        </p:txBody>
      </p:sp>
      <p:sp>
        <p:nvSpPr>
          <p:cNvPr id="819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>
              <a:latin typeface="Calibri" pitchFamily="34" charset="0"/>
            </a:endParaRPr>
          </a:p>
        </p:txBody>
      </p:sp>
      <p:sp>
        <p:nvSpPr>
          <p:cNvPr id="8197" name="Rectangle 3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81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>
              <a:latin typeface="Calibri" pitchFamily="34" charset="0"/>
            </a:endParaRPr>
          </a:p>
        </p:txBody>
      </p:sp>
      <p:sp>
        <p:nvSpPr>
          <p:cNvPr id="8199" name="Rectangle 3"/>
          <p:cNvSpPr>
            <a:spLocks noChangeArrowheads="1"/>
          </p:cNvSpPr>
          <p:nvPr/>
        </p:nvSpPr>
        <p:spPr bwMode="auto">
          <a:xfrm>
            <a:off x="0" y="923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820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>
              <a:latin typeface="Calibri" pitchFamily="34" charset="0"/>
            </a:endParaRPr>
          </a:p>
        </p:txBody>
      </p:sp>
      <p:sp>
        <p:nvSpPr>
          <p:cNvPr id="8201" name="Rectangle 3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i="1" u="sng" dirty="0"/>
              <a:t>Qu’est ce qu’une matrice diagonale ?</a:t>
            </a:r>
            <a:endParaRPr lang="fr-FR" dirty="0"/>
          </a:p>
          <a:p>
            <a:pPr>
              <a:buNone/>
            </a:pPr>
            <a:r>
              <a:rPr lang="fr-FR" i="1" dirty="0"/>
              <a:t> </a:t>
            </a:r>
            <a:endParaRPr lang="fr-FR" dirty="0"/>
          </a:p>
          <a:p>
            <a:pPr>
              <a:buNone/>
            </a:pPr>
            <a:r>
              <a:rPr lang="fr-FR" dirty="0" smtClean="0"/>
              <a:t>	Une </a:t>
            </a:r>
            <a:r>
              <a:rPr lang="fr-FR" dirty="0"/>
              <a:t>matrice diagonale est une matrice carrée dont les coefficients en dehors de la diagonale principale sont nuls. Les coefficients de la diagonale peuvent être ou ne pas être nuls.</a:t>
            </a:r>
          </a:p>
          <a:p>
            <a:pPr>
              <a:buNone/>
            </a:pPr>
            <a:r>
              <a:rPr lang="fr-FR" dirty="0"/>
              <a:t> </a:t>
            </a:r>
          </a:p>
          <a:p>
            <a:r>
              <a:rPr lang="fr-FR" i="1" u="sng" dirty="0" smtClean="0"/>
              <a:t>Qu’est </a:t>
            </a:r>
            <a:r>
              <a:rPr lang="fr-FR" i="1" u="sng" dirty="0"/>
              <a:t>ce qu’une matrice diagonalisable ?</a:t>
            </a:r>
            <a:endParaRPr lang="fr-FR" dirty="0"/>
          </a:p>
          <a:p>
            <a:pPr>
              <a:buNone/>
            </a:pP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une </a:t>
            </a:r>
            <a:r>
              <a:rPr lang="fr-FR" dirty="0"/>
              <a:t>matrice carré d’ordre n (avec n∈ N*) à coefficients dans un corps commutatif </a:t>
            </a:r>
            <a:r>
              <a:rPr lang="fr-FR" b="1" dirty="0"/>
              <a:t>K</a:t>
            </a:r>
            <a:r>
              <a:rPr lang="fr-FR" dirty="0"/>
              <a:t> si elle est semblable à une matrice diagonale c'est-à-dire s'il existe une matrice inversible P et une matrice diagonale 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𝐴 = 𝑃𝐷𝑃</a:t>
            </a:r>
            <a:r>
              <a:rPr lang="fr-FR" baseline="30000" dirty="0"/>
              <a:t>−1</a:t>
            </a:r>
            <a:r>
              <a:rPr lang="fr-FR" dirty="0"/>
              <a:t> 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𝐴</a:t>
            </a:r>
            <a:r>
              <a:rPr lang="fr-FR" dirty="0"/>
              <a:t>2 = 𝑃𝐷𝑃</a:t>
            </a:r>
            <a:r>
              <a:rPr lang="fr-FR" baseline="30000" dirty="0"/>
              <a:t>−1</a:t>
            </a:r>
            <a:r>
              <a:rPr lang="fr-FR" dirty="0"/>
              <a:t>×𝑃𝐷𝑃</a:t>
            </a:r>
            <a:r>
              <a:rPr lang="fr-FR" baseline="30000" dirty="0"/>
              <a:t>−1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     = 𝑃𝐷(𝑃𝑃</a:t>
            </a:r>
            <a:r>
              <a:rPr lang="fr-FR" baseline="30000" dirty="0"/>
              <a:t>−1</a:t>
            </a:r>
            <a:r>
              <a:rPr lang="fr-FR" dirty="0"/>
              <a:t> )×𝐷𝑃</a:t>
            </a:r>
            <a:r>
              <a:rPr lang="fr-FR" baseline="30000" dirty="0"/>
              <a:t>−1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                             = 𝑃𝐷(𝐼)×𝐷𝑃</a:t>
            </a:r>
            <a:r>
              <a:rPr lang="fr-FR" baseline="30000" dirty="0"/>
              <a:t>−1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     = 𝑃𝐷</a:t>
            </a:r>
            <a:r>
              <a:rPr lang="fr-FR" baseline="30000" dirty="0"/>
              <a:t>2</a:t>
            </a:r>
            <a:r>
              <a:rPr lang="fr-FR" dirty="0"/>
              <a:t> 𝑃</a:t>
            </a:r>
            <a:r>
              <a:rPr lang="fr-FR" baseline="30000" dirty="0"/>
              <a:t>−1</a:t>
            </a:r>
            <a:r>
              <a:rPr lang="fr-FR" dirty="0"/>
              <a:t> 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𝐴</a:t>
            </a:r>
            <a:r>
              <a:rPr lang="fr-FR" dirty="0"/>
              <a:t>3 = 𝑃𝐷</a:t>
            </a:r>
            <a:r>
              <a:rPr lang="fr-FR" baseline="30000" dirty="0"/>
              <a:t>2</a:t>
            </a:r>
            <a:r>
              <a:rPr lang="fr-FR" dirty="0"/>
              <a:t>𝑃</a:t>
            </a:r>
            <a:r>
              <a:rPr lang="fr-FR" baseline="30000" dirty="0"/>
              <a:t>−1</a:t>
            </a:r>
            <a:r>
              <a:rPr lang="fr-FR" dirty="0"/>
              <a:t>×𝑃𝐷𝑃</a:t>
            </a:r>
            <a:r>
              <a:rPr lang="fr-FR" baseline="30000" dirty="0"/>
              <a:t>−1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     = 𝑃𝐷</a:t>
            </a:r>
            <a:r>
              <a:rPr lang="fr-FR" baseline="30000" dirty="0"/>
              <a:t>2</a:t>
            </a:r>
            <a:r>
              <a:rPr lang="fr-FR" dirty="0"/>
              <a:t>(𝑃𝑃−1 )×𝐷𝑃</a:t>
            </a:r>
            <a:r>
              <a:rPr lang="fr-FR" baseline="30000" dirty="0"/>
              <a:t>−1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     = 𝑃𝐷</a:t>
            </a:r>
            <a:r>
              <a:rPr lang="fr-FR" baseline="30000" dirty="0"/>
              <a:t>2</a:t>
            </a:r>
            <a:r>
              <a:rPr lang="fr-FR" dirty="0"/>
              <a:t>(𝐼)×𝐷𝑃</a:t>
            </a:r>
            <a:r>
              <a:rPr lang="fr-FR" baseline="30000" dirty="0"/>
              <a:t>−1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     = 𝑃𝐷</a:t>
            </a:r>
            <a:r>
              <a:rPr lang="fr-FR" baseline="30000" dirty="0"/>
              <a:t>3</a:t>
            </a:r>
            <a:r>
              <a:rPr lang="fr-FR" dirty="0"/>
              <a:t> 𝑃</a:t>
            </a:r>
            <a:r>
              <a:rPr lang="fr-FR" baseline="30000" dirty="0"/>
              <a:t>−1</a:t>
            </a:r>
            <a:r>
              <a:rPr lang="fr-FR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Nous supposons donc que pour tout t ∈ </a:t>
            </a:r>
            <a:r>
              <a:rPr lang="fr-FR" dirty="0" smtClean="0"/>
              <a:t>: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𝐴</a:t>
            </a:r>
            <a:r>
              <a:rPr lang="fr-FR" baseline="30000" dirty="0" smtClean="0"/>
              <a:t>𝑡</a:t>
            </a:r>
            <a:r>
              <a:rPr lang="fr-FR" dirty="0" smtClean="0"/>
              <a:t>=𝑃𝐷</a:t>
            </a:r>
            <a:r>
              <a:rPr lang="fr-FR" baseline="30000" dirty="0" smtClean="0"/>
              <a:t>𝑡</a:t>
            </a:r>
            <a:r>
              <a:rPr lang="fr-FR" dirty="0" smtClean="0"/>
              <a:t>𝑃</a:t>
            </a:r>
            <a:r>
              <a:rPr lang="fr-FR" baseline="30000" dirty="0" smtClean="0"/>
              <a:t>−1</a:t>
            </a:r>
            <a:r>
              <a:rPr lang="fr-FR" dirty="0" smtClean="0"/>
              <a:t> </a:t>
            </a:r>
            <a:endParaRPr lang="fr-FR" dirty="0" smtClean="0"/>
          </a:p>
          <a:p>
            <a:pPr lvl="1"/>
            <a:r>
              <a:rPr lang="fr-FR" dirty="0" smtClean="0"/>
              <a:t>𝐴</a:t>
            </a:r>
            <a:r>
              <a:rPr lang="fr-FR" baseline="30000" dirty="0" smtClean="0"/>
              <a:t>𝑡</a:t>
            </a:r>
            <a:r>
              <a:rPr lang="fr-FR" baseline="30000" dirty="0" smtClean="0"/>
              <a:t>+</a:t>
            </a:r>
            <a:r>
              <a:rPr lang="fr-FR" baseline="30000" dirty="0" smtClean="0"/>
              <a:t>1 </a:t>
            </a:r>
            <a:r>
              <a:rPr lang="fr-FR" dirty="0" smtClean="0"/>
              <a:t>= 𝐴</a:t>
            </a:r>
            <a:r>
              <a:rPr lang="fr-FR" baseline="30000" dirty="0" smtClean="0"/>
              <a:t>𝑡</a:t>
            </a:r>
            <a:r>
              <a:rPr lang="fr-FR" dirty="0" smtClean="0"/>
              <a:t>×</a:t>
            </a:r>
            <a:r>
              <a:rPr lang="fr-FR" dirty="0" smtClean="0"/>
              <a:t>𝐴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	     	= 𝑃𝐷</a:t>
            </a:r>
            <a:r>
              <a:rPr lang="fr-FR" baseline="30000" dirty="0" smtClean="0"/>
              <a:t>𝑡</a:t>
            </a:r>
            <a:r>
              <a:rPr lang="fr-FR" dirty="0" smtClean="0"/>
              <a:t>𝑃</a:t>
            </a:r>
            <a:r>
              <a:rPr lang="fr-FR" dirty="0" smtClean="0"/>
              <a:t>−1×𝑃𝐷𝑃</a:t>
            </a:r>
            <a:r>
              <a:rPr lang="fr-FR" baseline="30000" dirty="0" smtClean="0"/>
              <a:t>−1</a:t>
            </a:r>
            <a:r>
              <a:rPr lang="fr-FR" dirty="0" smtClean="0"/>
              <a:t> 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smtClean="0"/>
              <a:t>	</a:t>
            </a:r>
            <a:r>
              <a:rPr lang="fr-FR" dirty="0" smtClean="0"/>
              <a:t>=</a:t>
            </a:r>
            <a:r>
              <a:rPr lang="fr-FR" dirty="0" smtClean="0"/>
              <a:t>𝑃𝐷</a:t>
            </a:r>
            <a:r>
              <a:rPr lang="fr-FR" baseline="30000" dirty="0" smtClean="0"/>
              <a:t>𝑡</a:t>
            </a:r>
            <a:r>
              <a:rPr lang="fr-FR" dirty="0" smtClean="0"/>
              <a:t> (𝑃𝑃</a:t>
            </a:r>
            <a:r>
              <a:rPr lang="fr-FR" baseline="30000" dirty="0" smtClean="0"/>
              <a:t>−1</a:t>
            </a:r>
            <a:r>
              <a:rPr lang="fr-FR" dirty="0" smtClean="0"/>
              <a:t>)𝐷𝑃</a:t>
            </a:r>
            <a:r>
              <a:rPr lang="fr-FR" baseline="30000" dirty="0" smtClean="0"/>
              <a:t>−1</a:t>
            </a:r>
            <a:r>
              <a:rPr lang="fr-FR" dirty="0" smtClean="0"/>
              <a:t> </a:t>
            </a:r>
            <a:br>
              <a:rPr lang="fr-FR" dirty="0" smtClean="0"/>
            </a:br>
            <a:r>
              <a:rPr lang="fr-FR" dirty="0" smtClean="0"/>
              <a:t>      </a:t>
            </a:r>
            <a:r>
              <a:rPr lang="fr-FR" dirty="0" smtClean="0"/>
              <a:t>=</a:t>
            </a:r>
            <a:r>
              <a:rPr lang="fr-FR" dirty="0" smtClean="0"/>
              <a:t>𝑃𝐷</a:t>
            </a:r>
            <a:r>
              <a:rPr lang="fr-FR" baseline="30000" dirty="0" smtClean="0"/>
              <a:t>𝑡</a:t>
            </a:r>
            <a:r>
              <a:rPr lang="fr-FR" dirty="0" smtClean="0"/>
              <a:t> 𝐼 𝐷𝑃</a:t>
            </a:r>
            <a:r>
              <a:rPr lang="fr-FR" baseline="30000" dirty="0" smtClean="0"/>
              <a:t>−1</a:t>
            </a:r>
            <a:r>
              <a:rPr lang="fr-FR" dirty="0" smtClean="0"/>
              <a:t> </a:t>
            </a:r>
            <a:br>
              <a:rPr lang="fr-FR" dirty="0" smtClean="0"/>
            </a:br>
            <a:r>
              <a:rPr lang="fr-FR" dirty="0" smtClean="0"/>
              <a:t>      </a:t>
            </a:r>
            <a:r>
              <a:rPr lang="fr-FR" dirty="0" smtClean="0"/>
              <a:t>=</a:t>
            </a:r>
            <a:r>
              <a:rPr lang="fr-FR" dirty="0" smtClean="0"/>
              <a:t>𝑃𝐷</a:t>
            </a:r>
            <a:r>
              <a:rPr lang="fr-FR" baseline="30000" dirty="0" smtClean="0"/>
              <a:t>𝑡+1</a:t>
            </a:r>
            <a:r>
              <a:rPr lang="fr-FR" dirty="0" smtClean="0"/>
              <a:t>𝑃</a:t>
            </a:r>
            <a:r>
              <a:rPr lang="fr-FR" baseline="30000" dirty="0" smtClean="0"/>
              <a:t>−</a:t>
            </a:r>
            <a:r>
              <a:rPr lang="fr-FR" baseline="30000" dirty="0" smtClean="0"/>
              <a:t>1</a:t>
            </a:r>
            <a:endParaRPr lang="fr-FR" dirty="0" smtClean="0"/>
          </a:p>
          <a:p>
            <a:r>
              <a:rPr lang="fr-FR" dirty="0" smtClean="0"/>
              <a:t>𝐴</a:t>
            </a:r>
            <a:r>
              <a:rPr lang="fr-FR" baseline="30000" dirty="0" smtClean="0"/>
              <a:t>𝑡+1</a:t>
            </a:r>
            <a:r>
              <a:rPr lang="fr-FR" dirty="0" smtClean="0"/>
              <a:t> est vraie   ,t ∈ N. </a:t>
            </a:r>
            <a:br>
              <a:rPr lang="fr-FR" dirty="0" smtClean="0"/>
            </a:br>
            <a:r>
              <a:rPr lang="fr-FR" dirty="0" smtClean="0"/>
              <a:t>Donc 𝐴</a:t>
            </a:r>
            <a:r>
              <a:rPr lang="fr-FR" baseline="30000" dirty="0" smtClean="0"/>
              <a:t>𝑛</a:t>
            </a:r>
            <a:r>
              <a:rPr lang="fr-FR" dirty="0" smtClean="0"/>
              <a:t> est vraie aussi pour tout n ∈ N</a:t>
            </a:r>
            <a:r>
              <a:rPr lang="fr-FR" dirty="0" smtClean="0"/>
              <a:t>.</a:t>
            </a:r>
            <a:r>
              <a:rPr lang="fr-FR" dirty="0" smtClean="0"/>
              <a:t> </a:t>
            </a:r>
            <a:endParaRPr lang="fr-FR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𝑃</a:t>
            </a:r>
            <a:r>
              <a:rPr lang="fr-FR" baseline="30000" dirty="0" smtClean="0"/>
              <a:t>−1</a:t>
            </a:r>
            <a:r>
              <a:rPr lang="fr-FR" dirty="0" smtClean="0"/>
              <a:t>𝐴</a:t>
            </a:r>
            <a:r>
              <a:rPr lang="fr-FR" baseline="30000" dirty="0" smtClean="0"/>
              <a:t> </a:t>
            </a:r>
            <a:r>
              <a:rPr lang="fr-FR" dirty="0" smtClean="0"/>
              <a:t>𝑃</a:t>
            </a:r>
            <a:r>
              <a:rPr lang="fr-FR" dirty="0" smtClean="0"/>
              <a:t>=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𝐷𝑛=𝜆</a:t>
            </a:r>
            <a:r>
              <a:rPr lang="fr-FR" baseline="-25000" dirty="0" smtClean="0"/>
              <a:t>1</a:t>
            </a:r>
            <a:r>
              <a:rPr lang="fr-FR" baseline="30000" dirty="0" smtClean="0"/>
              <a:t>𝑛</a:t>
            </a:r>
            <a:r>
              <a:rPr lang="fr-FR" dirty="0" smtClean="0"/>
              <a:t>𝐼</a:t>
            </a:r>
            <a:r>
              <a:rPr lang="fr-FR" baseline="-25000" dirty="0" smtClean="0"/>
              <a:t>p</a:t>
            </a:r>
            <a:r>
              <a:rPr lang="fr-FR" dirty="0" smtClean="0"/>
              <a:t> +𝜆</a:t>
            </a:r>
            <a:r>
              <a:rPr lang="fr-FR" baseline="-25000" dirty="0" smtClean="0"/>
              <a:t>₂</a:t>
            </a:r>
            <a:r>
              <a:rPr lang="fr-FR" baseline="30000" dirty="0" smtClean="0"/>
              <a:t>𝑛</a:t>
            </a:r>
            <a:r>
              <a:rPr lang="fr-FR" dirty="0" smtClean="0"/>
              <a:t>𝐼</a:t>
            </a:r>
            <a:r>
              <a:rPr lang="fr-FR" baseline="-25000" dirty="0" smtClean="0"/>
              <a:t>p</a:t>
            </a:r>
            <a:r>
              <a:rPr lang="fr-FR" dirty="0" smtClean="0"/>
              <a:t>…𝜆</a:t>
            </a:r>
            <a:r>
              <a:rPr lang="fr-FR" baseline="-25000" dirty="0" smtClean="0"/>
              <a:t>𝑘</a:t>
            </a:r>
            <a:r>
              <a:rPr lang="fr-FR" baseline="30000" dirty="0" smtClean="0"/>
              <a:t>𝑛</a:t>
            </a:r>
            <a:r>
              <a:rPr lang="fr-FR" dirty="0" smtClean="0"/>
              <a:t>𝐼</a:t>
            </a:r>
            <a:r>
              <a:rPr lang="fr-FR" baseline="-25000" dirty="0" smtClean="0"/>
              <a:t>P</a:t>
            </a:r>
            <a:endParaRPr lang="fr-FR" dirty="0" smtClean="0"/>
          </a:p>
          <a:p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0100" y="2214554"/>
            <a:ext cx="6600572" cy="857256"/>
          </a:xfrm>
          <a:prstGeom prst="rect">
            <a:avLst/>
          </a:prstGeom>
          <a:noFill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01654" y="4429132"/>
            <a:ext cx="1427272" cy="1000132"/>
          </a:xfrm>
          <a:prstGeom prst="rect">
            <a:avLst/>
          </a:prstGeom>
          <a:noFill/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4000504"/>
            <a:ext cx="3357586" cy="1944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Nous avons:</a:t>
            </a:r>
          </a:p>
          <a:p>
            <a:pPr lvl="1"/>
            <a:r>
              <a:rPr lang="fr-FR" dirty="0" smtClean="0"/>
              <a:t>𝐴</a:t>
            </a:r>
            <a:r>
              <a:rPr lang="fr-FR" baseline="30000" dirty="0" smtClean="0"/>
              <a:t>𝑛</a:t>
            </a:r>
            <a:r>
              <a:rPr lang="fr-FR" dirty="0"/>
              <a:t>=𝑃𝐷</a:t>
            </a:r>
            <a:r>
              <a:rPr lang="fr-FR" baseline="30000" dirty="0"/>
              <a:t>𝑛</a:t>
            </a:r>
            <a:r>
              <a:rPr lang="fr-FR" dirty="0"/>
              <a:t>𝑃−1 =𝑃𝜆</a:t>
            </a:r>
            <a:r>
              <a:rPr lang="fr-FR" baseline="-25000" dirty="0"/>
              <a:t>1</a:t>
            </a:r>
            <a:r>
              <a:rPr lang="fr-FR" baseline="30000" dirty="0"/>
              <a:t>𝑛</a:t>
            </a:r>
            <a:r>
              <a:rPr lang="fr-FR" dirty="0"/>
              <a:t>𝐼</a:t>
            </a:r>
            <a:r>
              <a:rPr lang="fr-FR" baseline="-25000" dirty="0"/>
              <a:t>p</a:t>
            </a:r>
            <a:r>
              <a:rPr lang="fr-FR" dirty="0"/>
              <a:t> +𝜆₂</a:t>
            </a:r>
            <a:r>
              <a:rPr lang="fr-FR" baseline="30000" dirty="0"/>
              <a:t>𝑛</a:t>
            </a:r>
            <a:r>
              <a:rPr lang="fr-FR" dirty="0"/>
              <a:t>𝐼</a:t>
            </a:r>
            <a:r>
              <a:rPr lang="fr-FR" baseline="-25000" dirty="0"/>
              <a:t>p</a:t>
            </a:r>
            <a:r>
              <a:rPr lang="fr-FR" dirty="0"/>
              <a:t>…𝜆</a:t>
            </a:r>
            <a:r>
              <a:rPr lang="fr-FR" baseline="-25000" dirty="0"/>
              <a:t>𝑘</a:t>
            </a:r>
            <a:r>
              <a:rPr lang="fr-FR" baseline="30000" dirty="0"/>
              <a:t>𝑛</a:t>
            </a:r>
            <a:r>
              <a:rPr lang="fr-FR" dirty="0"/>
              <a:t>𝐼</a:t>
            </a:r>
            <a:r>
              <a:rPr lang="fr-FR" baseline="-25000" dirty="0"/>
              <a:t>P </a:t>
            </a:r>
            <a:r>
              <a:rPr lang="fr-FR" dirty="0" smtClean="0"/>
              <a:t>𝑃</a:t>
            </a:r>
            <a:r>
              <a:rPr lang="fr-FR" baseline="30000" dirty="0" smtClean="0"/>
              <a:t>−1</a:t>
            </a:r>
          </a:p>
          <a:p>
            <a:endParaRPr lang="fr-FR" baseline="30000" dirty="0"/>
          </a:p>
          <a:p>
            <a:endParaRPr lang="fr-FR" baseline="30000" dirty="0" smtClean="0"/>
          </a:p>
          <a:p>
            <a:r>
              <a:rPr lang="fr-FR" dirty="0" smtClean="0"/>
              <a:t>Or </a:t>
            </a:r>
          </a:p>
          <a:p>
            <a:pPr>
              <a:buNone/>
            </a:pPr>
            <a:r>
              <a:rPr lang="fr-FR" dirty="0"/>
              <a:t>	</a:t>
            </a:r>
            <a:r>
              <a:rPr lang="fr-FR" dirty="0" smtClean="0"/>
              <a:t>		M</a:t>
            </a:r>
            <a:r>
              <a:rPr lang="fr-FR" baseline="-25000" dirty="0" smtClean="0"/>
              <a:t>i</a:t>
            </a:r>
            <a:r>
              <a:rPr lang="fr-FR" dirty="0" smtClean="0"/>
              <a:t> </a:t>
            </a:r>
            <a:r>
              <a:rPr lang="fr-FR" dirty="0"/>
              <a:t>=𝑃𝐼</a:t>
            </a:r>
            <a:r>
              <a:rPr lang="fr-FR" baseline="-25000" dirty="0"/>
              <a:t>i</a:t>
            </a:r>
            <a:r>
              <a:rPr lang="fr-FR" dirty="0"/>
              <a:t>𝑃−1 </a:t>
            </a:r>
            <a:endParaRPr lang="fr-FR" dirty="0" smtClean="0"/>
          </a:p>
          <a:p>
            <a:endParaRPr lang="fr-FR" dirty="0"/>
          </a:p>
          <a:p>
            <a:endParaRPr lang="fr-FR" dirty="0"/>
          </a:p>
          <a:p>
            <a:r>
              <a:rPr lang="fr-FR" dirty="0" smtClean="0"/>
              <a:t>Donc :</a:t>
            </a:r>
          </a:p>
          <a:p>
            <a:pPr lvl="1"/>
            <a:r>
              <a:rPr lang="fr-FR" dirty="0" smtClean="0"/>
              <a:t>𝐴</a:t>
            </a:r>
            <a:r>
              <a:rPr lang="fr-FR" baseline="30000" dirty="0" smtClean="0"/>
              <a:t>𝑛</a:t>
            </a:r>
            <a:r>
              <a:rPr lang="fr-FR" dirty="0"/>
              <a:t>=𝜆1</a:t>
            </a:r>
            <a:r>
              <a:rPr lang="fr-FR" baseline="30000" dirty="0"/>
              <a:t>𝑛</a:t>
            </a:r>
            <a:r>
              <a:rPr lang="fr-FR" dirty="0"/>
              <a:t>𝑀</a:t>
            </a:r>
            <a:r>
              <a:rPr lang="fr-FR" baseline="-25000" dirty="0"/>
              <a:t>p</a:t>
            </a:r>
            <a:r>
              <a:rPr lang="fr-FR" dirty="0"/>
              <a:t> +𝜆₂</a:t>
            </a:r>
            <a:r>
              <a:rPr lang="fr-FR" baseline="30000" dirty="0"/>
              <a:t>𝑛</a:t>
            </a:r>
            <a:r>
              <a:rPr lang="fr-FR" dirty="0"/>
              <a:t>𝑀p+⋯+𝜆</a:t>
            </a:r>
            <a:r>
              <a:rPr lang="fr-FR" baseline="-25000" dirty="0"/>
              <a:t>𝑘</a:t>
            </a:r>
            <a:r>
              <a:rPr lang="fr-FR" baseline="30000" dirty="0"/>
              <a:t>𝑛</a:t>
            </a:r>
            <a:r>
              <a:rPr lang="fr-FR" dirty="0"/>
              <a:t>𝑀</a:t>
            </a:r>
            <a:r>
              <a:rPr lang="fr-FR" baseline="-25000" dirty="0"/>
              <a:t>P</a:t>
            </a:r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polynômes de Lagrange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fr-FR" sz="2800" dirty="0" smtClean="0">
              <a:ea typeface="Constantia" pitchFamily="18" charset="0"/>
              <a:cs typeface="Times New Roman" pitchFamily="18" charset="0"/>
            </a:endParaRPr>
          </a:p>
          <a:p>
            <a:pPr lvl="0"/>
            <a:endParaRPr lang="fr-FR" sz="2800" dirty="0" smtClean="0">
              <a:ea typeface="Constantia" pitchFamily="18" charset="0"/>
              <a:cs typeface="Times New Roman" pitchFamily="18" charset="0"/>
            </a:endParaRPr>
          </a:p>
          <a:p>
            <a:pPr lvl="0"/>
            <a:r>
              <a:rPr lang="fr-FR" sz="2800" dirty="0" smtClean="0">
                <a:ea typeface="Constantia" pitchFamily="18" charset="0"/>
                <a:cs typeface="Times New Roman" pitchFamily="18" charset="0"/>
              </a:rPr>
              <a:t>Maintenant </a:t>
            </a:r>
            <a:r>
              <a:rPr lang="fr-FR" sz="2800" dirty="0" smtClean="0">
                <a:ea typeface="Constantia" pitchFamily="18" charset="0"/>
                <a:cs typeface="Times New Roman" pitchFamily="18" charset="0"/>
              </a:rPr>
              <a:t>nous allons simplifier le cas de notre matrice A avec </a:t>
            </a:r>
            <a:r>
              <a:rPr lang="fr-FR" sz="2800" dirty="0" smtClean="0">
                <a:ea typeface="Constantia" pitchFamily="18" charset="0"/>
                <a:cs typeface="Cambria Math" pitchFamily="18" charset="0"/>
              </a:rPr>
              <a:t>∀𝑖∈</a:t>
            </a:r>
            <a:r>
              <a:rPr lang="fr-FR" sz="2800" dirty="0" smtClean="0">
                <a:ea typeface="Constantia" pitchFamily="18" charset="0"/>
                <a:cs typeface="Times New Roman" pitchFamily="18" charset="0"/>
              </a:rPr>
              <a:t> N* : </a:t>
            </a:r>
            <a:endParaRPr lang="fr-FR" sz="700" dirty="0" smtClean="0">
              <a:ea typeface="Constantia" pitchFamily="18" charset="0"/>
              <a:cs typeface="Times New Roman" pitchFamily="18" charset="0"/>
            </a:endParaRPr>
          </a:p>
          <a:p>
            <a:pPr lvl="1"/>
            <a:r>
              <a:rPr lang="fr-FR" sz="2400" dirty="0" smtClean="0">
                <a:ea typeface="Constantia" pitchFamily="18" charset="0"/>
                <a:cs typeface="Cambria Math" pitchFamily="18" charset="0"/>
              </a:rPr>
              <a:t>f</a:t>
            </a:r>
            <a:r>
              <a:rPr lang="fr-FR" sz="2400" baseline="-30000" dirty="0" smtClean="0">
                <a:ea typeface="Constantia" pitchFamily="18" charset="0"/>
                <a:cs typeface="Cambria Math" pitchFamily="18" charset="0"/>
              </a:rPr>
              <a:t>i</a:t>
            </a:r>
            <a:r>
              <a:rPr lang="fr-FR" sz="2400" dirty="0" smtClean="0">
                <a:ea typeface="Constantia" pitchFamily="18" charset="0"/>
                <a:cs typeface="Times New Roman" pitchFamily="18" charset="0"/>
              </a:rPr>
              <a:t> </a:t>
            </a:r>
            <a:r>
              <a:rPr lang="fr-FR" sz="2400" dirty="0" smtClean="0">
                <a:ea typeface="Constantia" pitchFamily="18" charset="0"/>
                <a:cs typeface="Times New Roman" pitchFamily="18" charset="0"/>
              </a:rPr>
              <a:t>(</a:t>
            </a:r>
            <a:r>
              <a:rPr lang="fr-FR" sz="2400" dirty="0" smtClean="0">
                <a:ea typeface="Constantia" pitchFamily="18" charset="0"/>
                <a:cs typeface="Cambria Math" pitchFamily="18" charset="0"/>
              </a:rPr>
              <a:t>𝐴)</a:t>
            </a:r>
            <a:r>
              <a:rPr lang="fr-FR" sz="2400" dirty="0" smtClean="0">
                <a:ea typeface="Constantia" pitchFamily="18" charset="0"/>
                <a:cs typeface="Times New Roman" pitchFamily="18" charset="0"/>
              </a:rPr>
              <a:t> =</a:t>
            </a:r>
            <a:r>
              <a:rPr lang="fr-FR" sz="2400" dirty="0" smtClean="0">
                <a:ea typeface="Constantia" pitchFamily="18" charset="0"/>
                <a:cs typeface="Cambria Math" pitchFamily="18" charset="0"/>
              </a:rPr>
              <a:t>f</a:t>
            </a:r>
            <a:r>
              <a:rPr lang="fr-FR" sz="2400" baseline="-30000" dirty="0" smtClean="0">
                <a:ea typeface="Constantia" pitchFamily="18" charset="0"/>
                <a:cs typeface="Cambria Math" pitchFamily="18" charset="0"/>
              </a:rPr>
              <a:t>i</a:t>
            </a:r>
            <a:r>
              <a:rPr lang="fr-FR" sz="2400" dirty="0" smtClean="0">
                <a:ea typeface="Constantia" pitchFamily="18" charset="0"/>
                <a:cs typeface="Cambria Math" pitchFamily="18" charset="0"/>
              </a:rPr>
              <a:t>𝜆</a:t>
            </a:r>
            <a:r>
              <a:rPr lang="fr-FR" sz="2400" baseline="-30000" dirty="0" smtClean="0">
                <a:ea typeface="Constantia" pitchFamily="18" charset="0"/>
                <a:cs typeface="Times New Roman" pitchFamily="18" charset="0"/>
              </a:rPr>
              <a:t>1</a:t>
            </a:r>
            <a:r>
              <a:rPr lang="fr-FR" sz="2400" dirty="0" smtClean="0">
                <a:ea typeface="Constantia" pitchFamily="18" charset="0"/>
                <a:cs typeface="Cambria Math" pitchFamily="18" charset="0"/>
              </a:rPr>
              <a:t>𝑀</a:t>
            </a:r>
            <a:r>
              <a:rPr lang="fr-FR" sz="2400" baseline="-30000" dirty="0" smtClean="0">
                <a:ea typeface="Constantia" pitchFamily="18" charset="0"/>
                <a:cs typeface="Times New Roman" pitchFamily="18" charset="0"/>
              </a:rPr>
              <a:t>1  </a:t>
            </a:r>
            <a:r>
              <a:rPr lang="fr-FR" sz="2400" dirty="0" smtClean="0">
                <a:ea typeface="Constantia" pitchFamily="18" charset="0"/>
                <a:cs typeface="Times New Roman" pitchFamily="18" charset="0"/>
              </a:rPr>
              <a:t>+ </a:t>
            </a:r>
            <a:r>
              <a:rPr lang="fr-FR" sz="2400" dirty="0" smtClean="0">
                <a:ea typeface="Constantia" pitchFamily="18" charset="0"/>
                <a:cs typeface="Cambria Math" pitchFamily="18" charset="0"/>
              </a:rPr>
              <a:t>f</a:t>
            </a:r>
            <a:r>
              <a:rPr lang="fr-FR" sz="2400" baseline="-30000" dirty="0" smtClean="0">
                <a:ea typeface="Constantia" pitchFamily="18" charset="0"/>
                <a:cs typeface="Cambria Math" pitchFamily="18" charset="0"/>
              </a:rPr>
              <a:t>i</a:t>
            </a:r>
            <a:r>
              <a:rPr lang="fr-FR" sz="2400" dirty="0" smtClean="0">
                <a:ea typeface="Constantia" pitchFamily="18" charset="0"/>
                <a:cs typeface="Cambria Math" pitchFamily="18" charset="0"/>
              </a:rPr>
              <a:t>𝜆</a:t>
            </a:r>
            <a:r>
              <a:rPr lang="fr-FR" sz="2400" baseline="-30000" dirty="0" smtClean="0">
                <a:ea typeface="Constantia" pitchFamily="18" charset="0"/>
                <a:cs typeface="Times New Roman" pitchFamily="18" charset="0"/>
              </a:rPr>
              <a:t>2</a:t>
            </a:r>
            <a:r>
              <a:rPr lang="fr-FR" sz="2400" dirty="0" smtClean="0">
                <a:ea typeface="Constantia" pitchFamily="18" charset="0"/>
                <a:cs typeface="Cambria Math" pitchFamily="18" charset="0"/>
              </a:rPr>
              <a:t>𝑀</a:t>
            </a:r>
            <a:r>
              <a:rPr lang="fr-FR" sz="2400" baseline="-30000" dirty="0" smtClean="0">
                <a:ea typeface="Constantia" pitchFamily="18" charset="0"/>
                <a:cs typeface="Times New Roman" pitchFamily="18" charset="0"/>
              </a:rPr>
              <a:t>2  </a:t>
            </a:r>
            <a:r>
              <a:rPr lang="fr-FR" sz="2400" dirty="0" smtClean="0">
                <a:ea typeface="Constantia" pitchFamily="18" charset="0"/>
                <a:cs typeface="Times New Roman" pitchFamily="18" charset="0"/>
              </a:rPr>
              <a:t>+</a:t>
            </a:r>
            <a:r>
              <a:rPr lang="fr-FR" sz="2400" dirty="0" smtClean="0">
                <a:ea typeface="Constantia" pitchFamily="18" charset="0"/>
                <a:cs typeface="Cambria Math" pitchFamily="18" charset="0"/>
              </a:rPr>
              <a:t>⋯</a:t>
            </a:r>
            <a:r>
              <a:rPr lang="fr-FR" sz="2400" dirty="0" smtClean="0">
                <a:ea typeface="Constantia" pitchFamily="18" charset="0"/>
                <a:cs typeface="Times New Roman" pitchFamily="18" charset="0"/>
              </a:rPr>
              <a:t>+  </a:t>
            </a:r>
            <a:r>
              <a:rPr lang="fr-FR" sz="2400" dirty="0" smtClean="0">
                <a:ea typeface="Constantia" pitchFamily="18" charset="0"/>
                <a:cs typeface="Cambria Math" pitchFamily="18" charset="0"/>
              </a:rPr>
              <a:t>f</a:t>
            </a:r>
            <a:r>
              <a:rPr lang="fr-FR" sz="2400" baseline="-30000" dirty="0" smtClean="0">
                <a:ea typeface="Constantia" pitchFamily="18" charset="0"/>
                <a:cs typeface="Cambria Math" pitchFamily="18" charset="0"/>
              </a:rPr>
              <a:t>i</a:t>
            </a:r>
            <a:r>
              <a:rPr lang="fr-FR" sz="2400" dirty="0" smtClean="0">
                <a:ea typeface="Constantia" pitchFamily="18" charset="0"/>
                <a:cs typeface="Cambria Math" pitchFamily="18" charset="0"/>
              </a:rPr>
              <a:t>𝜆</a:t>
            </a:r>
            <a:r>
              <a:rPr lang="fr-FR" sz="2400" baseline="-30000" dirty="0" smtClean="0">
                <a:ea typeface="Constantia" pitchFamily="18" charset="0"/>
                <a:cs typeface="Cambria Math" pitchFamily="18" charset="0"/>
              </a:rPr>
              <a:t>𝑘</a:t>
            </a:r>
            <a:r>
              <a:rPr lang="fr-FR" sz="2400" dirty="0" smtClean="0">
                <a:ea typeface="Constantia" pitchFamily="18" charset="0"/>
                <a:cs typeface="Cambria Math" pitchFamily="18" charset="0"/>
              </a:rPr>
              <a:t>𝑀</a:t>
            </a:r>
            <a:r>
              <a:rPr lang="fr-FR" sz="2400" baseline="-30000" dirty="0" smtClean="0">
                <a:ea typeface="Constantia" pitchFamily="18" charset="0"/>
                <a:cs typeface="Cambria Math" pitchFamily="18" charset="0"/>
              </a:rPr>
              <a:t>𝑘</a:t>
            </a:r>
            <a:r>
              <a:rPr lang="fr-FR" sz="2400" dirty="0" smtClean="0">
                <a:ea typeface="Constantia" pitchFamily="18" charset="0"/>
                <a:cs typeface="Times New Roman" pitchFamily="18" charset="0"/>
              </a:rPr>
              <a:t> </a:t>
            </a:r>
          </a:p>
          <a:p>
            <a:r>
              <a:rPr lang="fr-FR" dirty="0" smtClean="0"/>
              <a:t>Comme 𝑓𝑖 𝜆𝑖 =1 alors nous obtenons 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𝑓𝑖 </a:t>
            </a:r>
            <a:r>
              <a:rPr lang="fr-FR" dirty="0" smtClean="0"/>
              <a:t>𝐴 =</a:t>
            </a:r>
            <a:r>
              <a:rPr lang="fr-FR" dirty="0" smtClean="0"/>
              <a:t>𝑀𝑖</a:t>
            </a:r>
            <a:endParaRPr lang="fr-FR" dirty="0" smtClean="0"/>
          </a:p>
          <a:p>
            <a:r>
              <a:rPr lang="fr-FR" dirty="0" smtClean="0"/>
              <a:t>D’où la formule : </a:t>
            </a:r>
            <a:endParaRPr lang="fr-FR" dirty="0" smtClean="0"/>
          </a:p>
          <a:p>
            <a:pPr lvl="1"/>
            <a:r>
              <a:rPr lang="fr-FR" dirty="0" smtClean="0"/>
              <a:t>𝐴</a:t>
            </a:r>
            <a:r>
              <a:rPr lang="fr-FR" baseline="30000" dirty="0" smtClean="0"/>
              <a:t>𝑛</a:t>
            </a:r>
            <a:r>
              <a:rPr lang="fr-FR" dirty="0" smtClean="0"/>
              <a:t> </a:t>
            </a:r>
            <a:r>
              <a:rPr lang="fr-FR" dirty="0" smtClean="0"/>
              <a:t>= 𝜆</a:t>
            </a:r>
            <a:r>
              <a:rPr lang="fr-FR" baseline="-25000" dirty="0" smtClean="0"/>
              <a:t>1</a:t>
            </a:r>
            <a:r>
              <a:rPr lang="fr-FR" baseline="30000" dirty="0" smtClean="0"/>
              <a:t>𝑛</a:t>
            </a:r>
            <a:r>
              <a:rPr lang="fr-FR" dirty="0" smtClean="0"/>
              <a:t>𝑓</a:t>
            </a:r>
            <a:r>
              <a:rPr lang="fr-FR" baseline="-25000" dirty="0" smtClean="0"/>
              <a:t>1</a:t>
            </a:r>
            <a:r>
              <a:rPr lang="fr-FR" dirty="0" smtClean="0"/>
              <a:t> 𝐴 + 𝜆</a:t>
            </a:r>
            <a:r>
              <a:rPr lang="fr-FR" baseline="-25000" dirty="0" smtClean="0"/>
              <a:t>2</a:t>
            </a:r>
            <a:r>
              <a:rPr lang="fr-FR" baseline="30000" dirty="0" smtClean="0"/>
              <a:t>𝑛</a:t>
            </a:r>
            <a:r>
              <a:rPr lang="fr-FR" dirty="0" smtClean="0"/>
              <a:t>𝑓</a:t>
            </a:r>
            <a:r>
              <a:rPr lang="fr-FR" baseline="-25000" dirty="0" smtClean="0"/>
              <a:t>2</a:t>
            </a:r>
            <a:r>
              <a:rPr lang="fr-FR" dirty="0" smtClean="0"/>
              <a:t> 𝐴 + …+ 𝜆</a:t>
            </a:r>
            <a:r>
              <a:rPr lang="fr-FR" baseline="-25000" dirty="0" smtClean="0"/>
              <a:t>𝑘</a:t>
            </a:r>
            <a:r>
              <a:rPr lang="fr-FR" baseline="30000" dirty="0" smtClean="0"/>
              <a:t>𝑛</a:t>
            </a:r>
            <a:r>
              <a:rPr lang="fr-FR" dirty="0" smtClean="0"/>
              <a:t>𝑓</a:t>
            </a:r>
            <a:r>
              <a:rPr lang="fr-FR" baseline="-25000" dirty="0" smtClean="0"/>
              <a:t>𝑘</a:t>
            </a:r>
            <a:r>
              <a:rPr lang="fr-FR" dirty="0" smtClean="0"/>
              <a:t> 𝐴</a:t>
            </a:r>
            <a:endParaRPr lang="fr-FR" sz="4000" dirty="0" smtClean="0"/>
          </a:p>
          <a:p>
            <a:endParaRPr lang="fr-F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14612" y="1500174"/>
            <a:ext cx="2855143" cy="951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Calculer des </a:t>
            </a:r>
            <a:r>
              <a:rPr lang="fr-FR" dirty="0" smtClean="0"/>
              <a:t>coefficients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fr-FR" dirty="0" smtClean="0"/>
          </a:p>
          <a:p>
            <a:r>
              <a:rPr lang="fr-FR" dirty="0" smtClean="0"/>
              <a:t> En remplacant X pas A on </a:t>
            </a:r>
            <a:r>
              <a:rPr lang="fr-FR" dirty="0" smtClean="0"/>
              <a:t>tient: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Donc:</a:t>
            </a:r>
            <a:endParaRPr lang="fr-FR" dirty="0"/>
          </a:p>
          <a:p>
            <a:pPr lvl="1"/>
            <a:r>
              <a:rPr lang="fr-FR" dirty="0" smtClean="0"/>
              <a:t>f </a:t>
            </a:r>
            <a:r>
              <a:rPr lang="fr-FR" dirty="0"/>
              <a:t>(𝐴) =f𝜆</a:t>
            </a:r>
            <a:r>
              <a:rPr lang="fr-FR" baseline="-25000" dirty="0"/>
              <a:t>1</a:t>
            </a:r>
            <a:r>
              <a:rPr lang="fr-FR" dirty="0"/>
              <a:t>𝑀</a:t>
            </a:r>
            <a:r>
              <a:rPr lang="fr-FR" baseline="-25000" dirty="0"/>
              <a:t>1  </a:t>
            </a:r>
            <a:r>
              <a:rPr lang="fr-FR" dirty="0"/>
              <a:t>+ f𝜆</a:t>
            </a:r>
            <a:r>
              <a:rPr lang="fr-FR" baseline="-25000" dirty="0"/>
              <a:t>2</a:t>
            </a:r>
            <a:r>
              <a:rPr lang="fr-FR" dirty="0"/>
              <a:t>𝑀</a:t>
            </a:r>
            <a:r>
              <a:rPr lang="fr-FR" baseline="-25000" dirty="0"/>
              <a:t>2  </a:t>
            </a:r>
            <a:r>
              <a:rPr lang="fr-FR" dirty="0"/>
              <a:t>+⋯+  f𝜆</a:t>
            </a:r>
            <a:r>
              <a:rPr lang="fr-FR" baseline="-25000" dirty="0"/>
              <a:t>𝑘</a:t>
            </a:r>
            <a:r>
              <a:rPr lang="fr-FR" dirty="0"/>
              <a:t>𝑀</a:t>
            </a:r>
            <a:r>
              <a:rPr lang="fr-FR" baseline="-25000" dirty="0"/>
              <a:t>𝑘</a:t>
            </a:r>
            <a:endParaRPr lang="fr-FR" dirty="0"/>
          </a:p>
          <a:p>
            <a:endParaRPr lang="fr-FR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2928934"/>
            <a:ext cx="3701293" cy="198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488" y="1357298"/>
            <a:ext cx="2647408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Calculer les </a:t>
            </a:r>
            <a:r>
              <a:rPr lang="fr-FR" dirty="0" smtClean="0"/>
              <a:t>limites (1/2)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endParaRPr lang="fr-FR" dirty="0" smtClean="0"/>
          </a:p>
          <a:p>
            <a:r>
              <a:rPr lang="fr-FR" dirty="0"/>
              <a:t> </a:t>
            </a:r>
            <a:r>
              <a:rPr lang="fr-FR" dirty="0" smtClean="0"/>
              <a:t>Les </a:t>
            </a:r>
            <a:r>
              <a:rPr lang="fr-FR" dirty="0"/>
              <a:t>valeurs propres de A seront de module </a:t>
            </a:r>
            <a:r>
              <a:rPr lang="fr-FR" dirty="0" smtClean="0"/>
              <a:t>≤ 1</a:t>
            </a:r>
            <a:r>
              <a:rPr lang="fr-FR" dirty="0"/>
              <a:t>, cela veut dire que: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Par </a:t>
            </a:r>
            <a:r>
              <a:rPr lang="fr-FR" dirty="0"/>
              <a:t>conséquent nous pouvons en déduire que :</a:t>
            </a:r>
          </a:p>
          <a:p>
            <a:pPr>
              <a:buNone/>
            </a:pP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> 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621616"/>
            <a:ext cx="4643470" cy="1664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4929198"/>
            <a:ext cx="2714644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niqu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Maths">
      <a:majorFont>
        <a:latin typeface="Calibri"/>
        <a:ea typeface=""/>
        <a:cs typeface=""/>
      </a:majorFont>
      <a:minorFont>
        <a:latin typeface="Cambria Math"/>
        <a:ea typeface=""/>
        <a:cs typeface=""/>
      </a:minorFont>
    </a:fontScheme>
    <a:fmtScheme name="Techniqu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167</TotalTime>
  <Words>384</Words>
  <Application>Microsoft Office PowerPoint</Application>
  <PresentationFormat>Affichage à l'écran (4:3)</PresentationFormat>
  <Paragraphs>120</Paragraphs>
  <Slides>17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Technique</vt:lpstr>
      <vt:lpstr>Puissances d’une matrice</vt:lpstr>
      <vt:lpstr>Diapositive 2</vt:lpstr>
      <vt:lpstr>Diapositive 3</vt:lpstr>
      <vt:lpstr>Diapositive 4</vt:lpstr>
      <vt:lpstr>Diapositive 5</vt:lpstr>
      <vt:lpstr>Diapositive 6</vt:lpstr>
      <vt:lpstr>Les polynômes de Lagrange</vt:lpstr>
      <vt:lpstr>Calculer des coefficients</vt:lpstr>
      <vt:lpstr>Calculer les limites (1/2)</vt:lpstr>
      <vt:lpstr>Calculer les limites (2/2)</vt:lpstr>
      <vt:lpstr>Exemple de calcul</vt:lpstr>
      <vt:lpstr>Exemple de calcul</vt:lpstr>
      <vt:lpstr>Exemple de calcul</vt:lpstr>
      <vt:lpstr>Evolution de population</vt:lpstr>
      <vt:lpstr>Etude d’une matrice</vt:lpstr>
      <vt:lpstr>Etude d’une matrice</vt:lpstr>
      <vt:lpstr>Conséquence d’une existence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Dcrash</dc:creator>
  <cp:lastModifiedBy>Claire Massat</cp:lastModifiedBy>
  <cp:revision>4</cp:revision>
  <dcterms:created xsi:type="dcterms:W3CDTF">2008-06-05T15:54:13Z</dcterms:created>
  <dcterms:modified xsi:type="dcterms:W3CDTF">2008-06-06T08:38:37Z</dcterms:modified>
</cp:coreProperties>
</file>