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69" r:id="rId3"/>
    <p:sldId id="270" r:id="rId4"/>
    <p:sldId id="271" r:id="rId5"/>
    <p:sldId id="272" r:id="rId6"/>
    <p:sldId id="273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0" r:id="rId18"/>
    <p:sldId id="274" r:id="rId19"/>
    <p:sldId id="281" r:id="rId20"/>
    <p:sldId id="282" r:id="rId21"/>
    <p:sldId id="283" r:id="rId22"/>
    <p:sldId id="284" r:id="rId23"/>
    <p:sldId id="285" r:id="rId24"/>
    <p:sldId id="286" r:id="rId25"/>
    <p:sldId id="279" r:id="rId26"/>
    <p:sldId id="275" r:id="rId27"/>
    <p:sldId id="266" r:id="rId28"/>
    <p:sldId id="267" r:id="rId29"/>
    <p:sldId id="268" r:id="rId30"/>
    <p:sldId id="277" r:id="rId31"/>
    <p:sldId id="278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37F7A1-F7A3-4C72-8826-E64BA1857233}" type="datetimeFigureOut">
              <a:rPr lang="fr-FR" smtClean="0"/>
              <a:pPr/>
              <a:t>14/01/2008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E78804-65EE-4E07-A892-F3542C06ECDC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Premier Degré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7854696" cy="1752600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∆=0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seule solution dans R et dans C:</a:t>
            </a:r>
          </a:p>
          <a:p>
            <a:pPr lvl="1"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3e21fcc5834f942a163c0abf4f7e79da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∆&gt;0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∆ est supérieur  a 0 alors on deux solutions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4" name="Image 3" descr="2568eb964dc5d41b47cdb531b20f04b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207170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a459359acbf43c75442e3f09dffad1e0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00438"/>
            <a:ext cx="20717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Second Degré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7854696" cy="1752600"/>
          </a:xfrm>
        </p:spPr>
        <p:txBody>
          <a:bodyPr/>
          <a:lstStyle/>
          <a:p>
            <a:r>
              <a:rPr lang="fr-FR" dirty="0" smtClean="0"/>
              <a:t>Avec coefficient complexe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Equations de type x²+ (-4-3i)x + (13+13i)=0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de ∆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(x+</a:t>
            </a:r>
            <a:r>
              <a:rPr lang="fr-FR" dirty="0" err="1" smtClean="0"/>
              <a:t>iy</a:t>
            </a:r>
            <a:r>
              <a:rPr lang="fr-FR" dirty="0" smtClean="0"/>
              <a:t>)²=-45-28i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Système de deux équations a deux inconnues </a:t>
            </a:r>
          </a:p>
          <a:p>
            <a:pPr lvl="1"/>
            <a:r>
              <a:rPr lang="fr-FR" dirty="0" smtClean="0"/>
              <a:t>x²-y² = -45	 (1)</a:t>
            </a:r>
          </a:p>
          <a:p>
            <a:pPr lvl="1"/>
            <a:r>
              <a:rPr lang="fr-FR" dirty="0" err="1" smtClean="0"/>
              <a:t>xy</a:t>
            </a:r>
            <a:r>
              <a:rPr lang="fr-FR" dirty="0" smtClean="0"/>
              <a:t>=-14	 	(2)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Résolution du système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On déduit  y de la deuxième équation</a:t>
            </a:r>
          </a:p>
          <a:p>
            <a:pPr lvl="1"/>
            <a:r>
              <a:rPr lang="fr-FR" dirty="0" smtClean="0"/>
              <a:t>y=-14/x</a:t>
            </a:r>
          </a:p>
          <a:p>
            <a:endParaRPr lang="fr-FR" dirty="0" smtClean="0"/>
          </a:p>
          <a:p>
            <a:r>
              <a:rPr lang="fr-FR" dirty="0" smtClean="0"/>
              <a:t> on le réinjecte dans (1) et on obtient :</a:t>
            </a:r>
          </a:p>
          <a:p>
            <a:pPr lvl="1"/>
            <a:r>
              <a:rPr lang="fr-FR" dirty="0" smtClean="0"/>
              <a:t> x² - (196/x) - 45 = 0</a:t>
            </a:r>
          </a:p>
          <a:p>
            <a:endParaRPr lang="fr-FR" dirty="0" smtClean="0"/>
          </a:p>
          <a:p>
            <a:r>
              <a:rPr lang="fr-FR" dirty="0" smtClean="0"/>
              <a:t>on multiplie tout les membres de l’équation par x² et on obtient :</a:t>
            </a:r>
          </a:p>
          <a:p>
            <a:pPr lvl="1"/>
            <a:r>
              <a:rPr lang="fr-FR" dirty="0" smtClean="0"/>
              <a:t>X²-45X-196=0</a:t>
            </a:r>
          </a:p>
          <a:p>
            <a:endParaRPr lang="fr-FR" dirty="0" smtClean="0"/>
          </a:p>
          <a:p>
            <a:pPr lvl="1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Calcul de ∆’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∆’ :</a:t>
            </a:r>
          </a:p>
          <a:p>
            <a:pPr lvl="1"/>
            <a:r>
              <a:rPr lang="fr-FR" dirty="0" smtClean="0">
                <a:sym typeface="Symbol"/>
              </a:rPr>
              <a:t></a:t>
            </a:r>
            <a:r>
              <a:rPr lang="fr-FR" dirty="0" smtClean="0"/>
              <a:t>’=45²-4*(-196) = 2809 = 53²</a:t>
            </a:r>
          </a:p>
          <a:p>
            <a:pPr lvl="1"/>
            <a:r>
              <a:rPr lang="fr-FR" dirty="0" smtClean="0"/>
              <a:t>(a partir d’ici les trois cas mentionnés plus haut sont possible)</a:t>
            </a:r>
          </a:p>
          <a:p>
            <a:r>
              <a:rPr lang="fr-FR" dirty="0" smtClean="0"/>
              <a:t> l’équation admet une unique solution positive :</a:t>
            </a:r>
          </a:p>
          <a:p>
            <a:pPr lvl="1"/>
            <a:r>
              <a:rPr lang="fr-FR" dirty="0" smtClean="0"/>
              <a:t> </a:t>
            </a:r>
          </a:p>
          <a:p>
            <a:r>
              <a:rPr lang="fr-FR" dirty="0" smtClean="0"/>
              <a:t> on réinjecte les deux solution dans l’équation  (2)</a:t>
            </a:r>
          </a:p>
          <a:p>
            <a:pPr lvl="1"/>
            <a:r>
              <a:rPr lang="fr-FR" dirty="0" smtClean="0"/>
              <a:t>On obtient deux couple de solution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Sans titr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071942"/>
            <a:ext cx="3786214" cy="613507"/>
          </a:xfrm>
          <a:prstGeom prst="rect">
            <a:avLst/>
          </a:prstGeom>
        </p:spPr>
      </p:pic>
      <p:pic>
        <p:nvPicPr>
          <p:cNvPr id="6" name="Image 5" descr="Sans titre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5572140"/>
            <a:ext cx="2643206" cy="10715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Dernière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reprend la relation :  (x+</a:t>
            </a:r>
            <a:r>
              <a:rPr lang="fr-FR" dirty="0" err="1" smtClean="0"/>
              <a:t>iy</a:t>
            </a:r>
            <a:r>
              <a:rPr lang="fr-FR" dirty="0" smtClean="0"/>
              <a:t>)²=-45-28i = ∆</a:t>
            </a:r>
          </a:p>
          <a:p>
            <a:endParaRPr lang="fr-FR" dirty="0" smtClean="0"/>
          </a:p>
          <a:p>
            <a:r>
              <a:rPr lang="fr-FR" dirty="0" smtClean="0"/>
              <a:t>Donc</a:t>
            </a:r>
          </a:p>
          <a:p>
            <a:endParaRPr lang="fr-FR" dirty="0" smtClean="0"/>
          </a:p>
          <a:p>
            <a:r>
              <a:rPr lang="fr-FR" dirty="0" smtClean="0"/>
              <a:t>On revient à l’équation de base : x²+(-4-3i)x+(13+13i)=0 </a:t>
            </a:r>
          </a:p>
          <a:p>
            <a:endParaRPr lang="fr-FR" dirty="0" smtClean="0"/>
          </a:p>
          <a:p>
            <a:r>
              <a:rPr lang="fr-FR" dirty="0" smtClean="0"/>
              <a:t>Et on en déduit les deux solutions :</a:t>
            </a:r>
          </a:p>
          <a:p>
            <a:pPr lvl="1"/>
            <a:endParaRPr lang="fr-FR" dirty="0"/>
          </a:p>
        </p:txBody>
      </p:sp>
      <p:pic>
        <p:nvPicPr>
          <p:cNvPr id="4" name="Image 3" descr="Sans titre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428868"/>
            <a:ext cx="2296599" cy="500066"/>
          </a:xfrm>
          <a:prstGeom prst="rect">
            <a:avLst/>
          </a:prstGeom>
        </p:spPr>
      </p:pic>
      <p:pic>
        <p:nvPicPr>
          <p:cNvPr id="5" name="Image 4" descr="Sans titre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4643446"/>
            <a:ext cx="2807093" cy="17145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Troisième degré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500034" y="3286124"/>
            <a:ext cx="7772400" cy="1509712"/>
          </a:xfrm>
        </p:spPr>
        <p:txBody>
          <a:bodyPr>
            <a:normAutofit/>
          </a:bodyPr>
          <a:lstStyle/>
          <a:p>
            <a:pPr algn="r"/>
            <a:r>
              <a:rPr lang="fr-FR" sz="4400" dirty="0" smtClean="0"/>
              <a:t>ax</a:t>
            </a:r>
            <a:r>
              <a:rPr lang="fr-FR" sz="4400" baseline="30000" dirty="0" smtClean="0"/>
              <a:t>3 </a:t>
            </a:r>
            <a:r>
              <a:rPr lang="fr-FR" sz="4400" dirty="0" smtClean="0"/>
              <a:t>+ bx</a:t>
            </a:r>
            <a:r>
              <a:rPr lang="fr-FR" sz="4400" baseline="30000" dirty="0" smtClean="0"/>
              <a:t>2</a:t>
            </a:r>
            <a:r>
              <a:rPr lang="fr-FR" sz="4400" dirty="0" smtClean="0"/>
              <a:t> + </a:t>
            </a:r>
            <a:r>
              <a:rPr lang="fr-FR" sz="4400" dirty="0" err="1" smtClean="0"/>
              <a:t>cx</a:t>
            </a:r>
            <a:r>
              <a:rPr lang="fr-FR" sz="4400" dirty="0" smtClean="0"/>
              <a:t> + d = 0</a:t>
            </a:r>
            <a:endParaRPr lang="fr-FR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3 :</a:t>
            </a:r>
            <a:br>
              <a:rPr lang="fr-FR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troisième degré</a:t>
            </a:r>
            <a:endParaRPr lang="fr-FR" sz="4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Histoire :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57158" y="1857364"/>
            <a:ext cx="8420160" cy="47863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En </a:t>
            </a:r>
            <a:r>
              <a:rPr lang="fr-FR" sz="1600" b="1" dirty="0" smtClean="0"/>
              <a:t>1 515</a:t>
            </a:r>
            <a:r>
              <a:rPr lang="fr-FR" sz="1600" dirty="0" smtClean="0"/>
              <a:t> Scipione (professeur de maths) </a:t>
            </a:r>
          </a:p>
          <a:p>
            <a:pPr marL="812800" lvl="1" indent="-363538">
              <a:spcBef>
                <a:spcPct val="20000"/>
              </a:spcBef>
              <a:buBlip>
                <a:blip r:embed="rId2"/>
              </a:buBlip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Découvre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3</a:t>
            </a:r>
            <a:r>
              <a:rPr kumimoji="0" lang="fr-FR" sz="16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ème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degré</a:t>
            </a:r>
          </a:p>
          <a:p>
            <a:pPr marL="812800" marR="0" lvl="1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1600" baseline="0" dirty="0" smtClean="0"/>
              <a:t>Noté</a:t>
            </a:r>
            <a:r>
              <a:rPr lang="fr-FR" sz="1600" dirty="0" smtClean="0"/>
              <a:t> sur son bloc-notes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En </a:t>
            </a:r>
            <a:r>
              <a:rPr lang="fr-FR" sz="1600" b="1" dirty="0" smtClean="0"/>
              <a:t>1526</a:t>
            </a:r>
            <a:r>
              <a:rPr lang="fr-FR" sz="1600" dirty="0" smtClean="0"/>
              <a:t>, Hannibal Nave (également prof)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Hérite du bloc-notes 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Il confie à Fiore une partie de la méthode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Fiore dis être capable de résoudre </a:t>
            </a:r>
            <a:r>
              <a:rPr lang="fr-FR" sz="1600" b="1" dirty="0" smtClean="0"/>
              <a:t>toutes</a:t>
            </a:r>
            <a:r>
              <a:rPr lang="fr-FR" sz="1600" dirty="0" smtClean="0"/>
              <a:t> équations du 3</a:t>
            </a:r>
            <a:r>
              <a:rPr lang="en-US" sz="1600" baseline="30000" dirty="0" err="1" smtClean="0"/>
              <a:t>ème</a:t>
            </a:r>
            <a:r>
              <a:rPr lang="fr-FR" sz="1600" dirty="0" smtClean="0"/>
              <a:t> degré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fr-FR" sz="1600" dirty="0" smtClean="0"/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En </a:t>
            </a:r>
            <a:r>
              <a:rPr lang="fr-FR" sz="1600" b="1" dirty="0" smtClean="0"/>
              <a:t>1533</a:t>
            </a:r>
            <a:r>
              <a:rPr lang="fr-FR" sz="1600" dirty="0" smtClean="0"/>
              <a:t>, Fiore prend connaissance de la méthode de résolution de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1600" dirty="0" smtClean="0"/>
              <a:t>	certaines équations trouvée par Scipione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fr-FR" sz="1600" dirty="0" smtClean="0"/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En </a:t>
            </a:r>
            <a:r>
              <a:rPr lang="fr-FR" sz="1600" b="1" dirty="0" smtClean="0"/>
              <a:t>1535</a:t>
            </a:r>
            <a:r>
              <a:rPr lang="fr-FR" sz="1600" dirty="0" smtClean="0"/>
              <a:t>, il lance un défi à Tartaglia (résoudre 30 problèmes)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fr-FR" sz="1600" dirty="0" smtClean="0"/>
              <a:t>(Exemple : "Trouver un nombre qui ajouté à sa racine cubique, fasse 6 ?")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fr-FR" sz="1600" dirty="0" smtClean="0"/>
          </a:p>
          <a:p>
            <a:pPr marL="3429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fr-FR" sz="1600" dirty="0" smtClean="0"/>
              <a:t>En </a:t>
            </a:r>
            <a:r>
              <a:rPr lang="fr-FR" sz="1600" b="1" dirty="0" smtClean="0"/>
              <a:t>1545, </a:t>
            </a:r>
            <a:r>
              <a:rPr lang="fr-FR" sz="1600" dirty="0" smtClean="0"/>
              <a:t>Cardan arrache ce secret et le publie dans l’ouvrage </a:t>
            </a:r>
            <a:r>
              <a:rPr lang="fr-FR" sz="1600" i="1" dirty="0" smtClean="0"/>
              <a:t>Ars Magna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428736"/>
            <a:ext cx="1664217" cy="3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6643702" y="464344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fr-FR" sz="1600" i="1" dirty="0" smtClean="0"/>
              <a:t>Anton Maria </a:t>
            </a:r>
            <a:r>
              <a:rPr lang="fr-FR" sz="1600" i="1" dirty="0" err="1" smtClean="0"/>
              <a:t>del</a:t>
            </a:r>
            <a:r>
              <a:rPr lang="fr-FR" sz="1600" i="1" dirty="0" smtClean="0"/>
              <a:t> Fiore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 build="p"/>
      <p:bldP spid="4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Cas particulier du troisième degré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935480"/>
            <a:ext cx="8401080" cy="4389120"/>
          </a:xfrm>
        </p:spPr>
        <p:txBody>
          <a:bodyPr>
            <a:normAutofit/>
          </a:bodyPr>
          <a:lstStyle/>
          <a:p>
            <a:r>
              <a:rPr lang="fr-FR" dirty="0" smtClean="0"/>
              <a:t>Cas où a=0 </a:t>
            </a:r>
            <a:r>
              <a:rPr lang="fr-FR" dirty="0" smtClean="0">
                <a:sym typeface="Symbol"/>
              </a:rPr>
              <a:t> équation du second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Cas où d=0 </a:t>
            </a:r>
            <a:r>
              <a:rPr lang="fr-FR" dirty="0" smtClean="0">
                <a:sym typeface="Symbol"/>
              </a:rPr>
              <a:t> x(ax² + </a:t>
            </a:r>
            <a:r>
              <a:rPr lang="fr-FR" dirty="0" err="1" smtClean="0">
                <a:sym typeface="Symbol"/>
              </a:rPr>
              <a:t>bx</a:t>
            </a:r>
            <a:r>
              <a:rPr lang="fr-FR" dirty="0" smtClean="0">
                <a:sym typeface="Symbol"/>
              </a:rPr>
              <a:t> + c)=0</a:t>
            </a:r>
          </a:p>
          <a:p>
            <a:pPr lvl="1"/>
            <a:r>
              <a:rPr lang="fr-FR" dirty="0" smtClean="0">
                <a:sym typeface="Symbol"/>
              </a:rPr>
              <a:t>x=0</a:t>
            </a:r>
          </a:p>
          <a:p>
            <a:pPr lvl="1"/>
            <a:r>
              <a:rPr lang="fr-FR" dirty="0" smtClean="0">
                <a:sym typeface="Symbol"/>
              </a:rPr>
              <a:t>S</a:t>
            </a:r>
            <a:r>
              <a:rPr lang="fr-FR" dirty="0" smtClean="0">
                <a:sym typeface="Symbol"/>
              </a:rPr>
              <a:t>olution </a:t>
            </a:r>
            <a:r>
              <a:rPr lang="fr-FR" dirty="0" smtClean="0">
                <a:sym typeface="Symbol"/>
              </a:rPr>
              <a:t>de l’équation du second degré : ax² + </a:t>
            </a:r>
            <a:r>
              <a:rPr lang="fr-FR" dirty="0" err="1" smtClean="0">
                <a:sym typeface="Symbol"/>
              </a:rPr>
              <a:t>bx</a:t>
            </a:r>
            <a:r>
              <a:rPr lang="fr-FR" dirty="0" smtClean="0">
                <a:sym typeface="Symbol"/>
              </a:rPr>
              <a:t> + c = 0</a:t>
            </a:r>
          </a:p>
          <a:p>
            <a:pPr lvl="1">
              <a:buNone/>
            </a:pPr>
            <a:endParaRPr lang="fr-FR" dirty="0" smtClean="0">
              <a:sym typeface="Symbol"/>
            </a:endParaRPr>
          </a:p>
          <a:p>
            <a:r>
              <a:rPr lang="fr-FR" dirty="0" smtClean="0"/>
              <a:t>Cas d’une racine évidente x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 factorisation par (x-</a:t>
            </a:r>
            <a:r>
              <a:rPr lang="fr-FR" dirty="0" smtClean="0"/>
              <a:t>x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x=</a:t>
            </a:r>
            <a:r>
              <a:rPr lang="fr-FR" dirty="0" smtClean="0">
                <a:sym typeface="Symbol"/>
              </a:rPr>
              <a:t> </a:t>
            </a:r>
            <a:r>
              <a:rPr lang="fr-FR" dirty="0" smtClean="0"/>
              <a:t>x</a:t>
            </a:r>
            <a:r>
              <a:rPr lang="fr-FR" baseline="-25000" dirty="0" smtClean="0"/>
              <a:t>0</a:t>
            </a:r>
            <a:r>
              <a:rPr lang="fr-FR" dirty="0" smtClean="0"/>
              <a:t> )</a:t>
            </a:r>
          </a:p>
          <a:p>
            <a:pPr lvl="1"/>
            <a:r>
              <a:rPr lang="fr-FR" dirty="0" smtClean="0"/>
              <a:t>S</a:t>
            </a:r>
            <a:r>
              <a:rPr lang="fr-FR" dirty="0" smtClean="0"/>
              <a:t>olution </a:t>
            </a:r>
            <a:r>
              <a:rPr lang="fr-FR" dirty="0" smtClean="0"/>
              <a:t>de l’équation du second degré obtenue</a:t>
            </a:r>
          </a:p>
          <a:p>
            <a:pPr lvl="1"/>
            <a:endParaRPr lang="fr-FR" dirty="0" smtClean="0">
              <a:sym typeface="Symbo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1 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premier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4282" y="2089159"/>
            <a:ext cx="4786346" cy="42687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4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6314" y="4786322"/>
            <a:ext cx="4000528" cy="971544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fr-FR" sz="1800" dirty="0" smtClean="0"/>
              <a:t>Le chiffre 55 </a:t>
            </a:r>
          </a:p>
          <a:p>
            <a:pPr marL="0" algn="ctr">
              <a:spcBef>
                <a:spcPts val="0"/>
              </a:spcBef>
              <a:buNone/>
            </a:pPr>
            <a:r>
              <a:rPr lang="fr-FR" sz="1800" dirty="0" smtClean="0"/>
              <a:t>en numération Babylonienne : </a:t>
            </a:r>
          </a:p>
          <a:p>
            <a:pPr marL="0" algn="ctr">
              <a:spcBef>
                <a:spcPts val="0"/>
              </a:spcBef>
              <a:buNone/>
            </a:pPr>
            <a:r>
              <a:rPr lang="fr-FR" sz="1800" dirty="0" smtClean="0"/>
              <a:t>L’écriture cunéiforme (en forme de coin)</a:t>
            </a:r>
            <a:endParaRPr lang="fr-FR" sz="18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Histoire :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714876" y="2387412"/>
            <a:ext cx="1868492" cy="1781360"/>
            <a:chOff x="6685" y="2059"/>
            <a:chExt cx="1930" cy="1842"/>
          </a:xfrm>
        </p:grpSpPr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789" y="2692"/>
              <a:ext cx="53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10"/>
                </a:cxn>
                <a:cxn ang="0">
                  <a:pos x="13" y="15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7" y="34"/>
                </a:cxn>
                <a:cxn ang="0">
                  <a:pos x="32" y="41"/>
                </a:cxn>
                <a:cxn ang="0">
                  <a:pos x="36" y="49"/>
                </a:cxn>
                <a:cxn ang="0">
                  <a:pos x="40" y="58"/>
                </a:cxn>
                <a:cxn ang="0">
                  <a:pos x="44" y="68"/>
                </a:cxn>
                <a:cxn ang="0">
                  <a:pos x="47" y="80"/>
                </a:cxn>
                <a:cxn ang="0">
                  <a:pos x="49" y="92"/>
                </a:cxn>
                <a:cxn ang="0">
                  <a:pos x="51" y="106"/>
                </a:cxn>
                <a:cxn ang="0">
                  <a:pos x="52" y="122"/>
                </a:cxn>
                <a:cxn ang="0">
                  <a:pos x="51" y="135"/>
                </a:cxn>
                <a:cxn ang="0">
                  <a:pos x="50" y="149"/>
                </a:cxn>
                <a:cxn ang="0">
                  <a:pos x="48" y="162"/>
                </a:cxn>
                <a:cxn ang="0">
                  <a:pos x="45" y="175"/>
                </a:cxn>
                <a:cxn ang="0">
                  <a:pos x="42" y="186"/>
                </a:cxn>
                <a:cxn ang="0">
                  <a:pos x="39" y="197"/>
                </a:cxn>
                <a:cxn ang="0">
                  <a:pos x="35" y="208"/>
                </a:cxn>
                <a:cxn ang="0">
                  <a:pos x="31" y="217"/>
                </a:cxn>
                <a:cxn ang="0">
                  <a:pos x="27" y="227"/>
                </a:cxn>
                <a:cxn ang="0">
                  <a:pos x="22" y="236"/>
                </a:cxn>
                <a:cxn ang="0">
                  <a:pos x="18" y="244"/>
                </a:cxn>
                <a:cxn ang="0">
                  <a:pos x="14" y="252"/>
                </a:cxn>
                <a:cxn ang="0">
                  <a:pos x="10" y="259"/>
                </a:cxn>
                <a:cxn ang="0">
                  <a:pos x="7" y="266"/>
                </a:cxn>
                <a:cxn ang="0">
                  <a:pos x="4" y="270"/>
                </a:cxn>
                <a:cxn ang="0">
                  <a:pos x="2" y="274"/>
                </a:cxn>
                <a:cxn ang="0">
                  <a:pos x="1" y="277"/>
                </a:cxn>
                <a:cxn ang="0">
                  <a:pos x="0" y="278"/>
                </a:cxn>
                <a:cxn ang="0">
                  <a:pos x="0" y="278"/>
                </a:cxn>
              </a:cxnLst>
              <a:rect l="0" t="0" r="r" b="b"/>
              <a:pathLst>
                <a:path w="53" h="279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6" y="6"/>
                  </a:lnTo>
                  <a:lnTo>
                    <a:pt x="9" y="10"/>
                  </a:lnTo>
                  <a:lnTo>
                    <a:pt x="13" y="15"/>
                  </a:lnTo>
                  <a:lnTo>
                    <a:pt x="18" y="20"/>
                  </a:lnTo>
                  <a:lnTo>
                    <a:pt x="22" y="27"/>
                  </a:lnTo>
                  <a:lnTo>
                    <a:pt x="27" y="34"/>
                  </a:lnTo>
                  <a:lnTo>
                    <a:pt x="32" y="41"/>
                  </a:lnTo>
                  <a:lnTo>
                    <a:pt x="36" y="49"/>
                  </a:lnTo>
                  <a:lnTo>
                    <a:pt x="40" y="58"/>
                  </a:lnTo>
                  <a:lnTo>
                    <a:pt x="44" y="68"/>
                  </a:lnTo>
                  <a:lnTo>
                    <a:pt x="47" y="80"/>
                  </a:lnTo>
                  <a:lnTo>
                    <a:pt x="49" y="92"/>
                  </a:lnTo>
                  <a:lnTo>
                    <a:pt x="51" y="106"/>
                  </a:lnTo>
                  <a:lnTo>
                    <a:pt x="52" y="122"/>
                  </a:lnTo>
                  <a:lnTo>
                    <a:pt x="51" y="135"/>
                  </a:lnTo>
                  <a:lnTo>
                    <a:pt x="50" y="149"/>
                  </a:lnTo>
                  <a:lnTo>
                    <a:pt x="48" y="162"/>
                  </a:lnTo>
                  <a:lnTo>
                    <a:pt x="45" y="175"/>
                  </a:lnTo>
                  <a:lnTo>
                    <a:pt x="42" y="186"/>
                  </a:lnTo>
                  <a:lnTo>
                    <a:pt x="39" y="197"/>
                  </a:lnTo>
                  <a:lnTo>
                    <a:pt x="35" y="208"/>
                  </a:lnTo>
                  <a:lnTo>
                    <a:pt x="31" y="217"/>
                  </a:lnTo>
                  <a:lnTo>
                    <a:pt x="27" y="227"/>
                  </a:lnTo>
                  <a:lnTo>
                    <a:pt x="22" y="236"/>
                  </a:lnTo>
                  <a:lnTo>
                    <a:pt x="18" y="244"/>
                  </a:lnTo>
                  <a:lnTo>
                    <a:pt x="14" y="252"/>
                  </a:lnTo>
                  <a:lnTo>
                    <a:pt x="10" y="259"/>
                  </a:lnTo>
                  <a:lnTo>
                    <a:pt x="7" y="266"/>
                  </a:lnTo>
                  <a:lnTo>
                    <a:pt x="4" y="270"/>
                  </a:lnTo>
                  <a:lnTo>
                    <a:pt x="2" y="274"/>
                  </a:lnTo>
                  <a:lnTo>
                    <a:pt x="1" y="277"/>
                  </a:lnTo>
                  <a:lnTo>
                    <a:pt x="0" y="278"/>
                  </a:lnTo>
                  <a:lnTo>
                    <a:pt x="0" y="278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7336" y="2466"/>
              <a:ext cx="575" cy="383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575" y="0"/>
                </a:cxn>
                <a:cxn ang="0">
                  <a:pos x="574" y="1"/>
                </a:cxn>
                <a:cxn ang="0">
                  <a:pos x="574" y="3"/>
                </a:cxn>
                <a:cxn ang="0">
                  <a:pos x="573" y="5"/>
                </a:cxn>
                <a:cxn ang="0">
                  <a:pos x="571" y="9"/>
                </a:cxn>
                <a:cxn ang="0">
                  <a:pos x="569" y="13"/>
                </a:cxn>
                <a:cxn ang="0">
                  <a:pos x="567" y="19"/>
                </a:cxn>
                <a:cxn ang="0">
                  <a:pos x="564" y="26"/>
                </a:cxn>
                <a:cxn ang="0">
                  <a:pos x="561" y="34"/>
                </a:cxn>
                <a:cxn ang="0">
                  <a:pos x="557" y="43"/>
                </a:cxn>
                <a:cxn ang="0">
                  <a:pos x="553" y="53"/>
                </a:cxn>
                <a:cxn ang="0">
                  <a:pos x="548" y="63"/>
                </a:cxn>
                <a:cxn ang="0">
                  <a:pos x="543" y="74"/>
                </a:cxn>
                <a:cxn ang="0">
                  <a:pos x="537" y="86"/>
                </a:cxn>
                <a:cxn ang="0">
                  <a:pos x="531" y="97"/>
                </a:cxn>
                <a:cxn ang="0">
                  <a:pos x="524" y="109"/>
                </a:cxn>
                <a:cxn ang="0">
                  <a:pos x="517" y="122"/>
                </a:cxn>
                <a:cxn ang="0">
                  <a:pos x="510" y="134"/>
                </a:cxn>
                <a:cxn ang="0">
                  <a:pos x="502" y="146"/>
                </a:cxn>
                <a:cxn ang="0">
                  <a:pos x="493" y="159"/>
                </a:cxn>
                <a:cxn ang="0">
                  <a:pos x="483" y="172"/>
                </a:cxn>
                <a:cxn ang="0">
                  <a:pos x="472" y="185"/>
                </a:cxn>
                <a:cxn ang="0">
                  <a:pos x="461" y="197"/>
                </a:cxn>
                <a:cxn ang="0">
                  <a:pos x="448" y="211"/>
                </a:cxn>
                <a:cxn ang="0">
                  <a:pos x="434" y="225"/>
                </a:cxn>
                <a:cxn ang="0">
                  <a:pos x="419" y="238"/>
                </a:cxn>
                <a:cxn ang="0">
                  <a:pos x="402" y="252"/>
                </a:cxn>
                <a:cxn ang="0">
                  <a:pos x="384" y="265"/>
                </a:cxn>
                <a:cxn ang="0">
                  <a:pos x="366" y="278"/>
                </a:cxn>
                <a:cxn ang="0">
                  <a:pos x="346" y="291"/>
                </a:cxn>
                <a:cxn ang="0">
                  <a:pos x="326" y="302"/>
                </a:cxn>
                <a:cxn ang="0">
                  <a:pos x="307" y="313"/>
                </a:cxn>
                <a:cxn ang="0">
                  <a:pos x="288" y="322"/>
                </a:cxn>
                <a:cxn ang="0">
                  <a:pos x="269" y="330"/>
                </a:cxn>
                <a:cxn ang="0">
                  <a:pos x="251" y="337"/>
                </a:cxn>
                <a:cxn ang="0">
                  <a:pos x="233" y="344"/>
                </a:cxn>
                <a:cxn ang="0">
                  <a:pos x="216" y="349"/>
                </a:cxn>
                <a:cxn ang="0">
                  <a:pos x="199" y="354"/>
                </a:cxn>
                <a:cxn ang="0">
                  <a:pos x="183" y="359"/>
                </a:cxn>
                <a:cxn ang="0">
                  <a:pos x="167" y="363"/>
                </a:cxn>
                <a:cxn ang="0">
                  <a:pos x="151" y="366"/>
                </a:cxn>
                <a:cxn ang="0">
                  <a:pos x="135" y="369"/>
                </a:cxn>
                <a:cxn ang="0">
                  <a:pos x="120" y="371"/>
                </a:cxn>
                <a:cxn ang="0">
                  <a:pos x="106" y="373"/>
                </a:cxn>
                <a:cxn ang="0">
                  <a:pos x="92" y="375"/>
                </a:cxn>
                <a:cxn ang="0">
                  <a:pos x="78" y="377"/>
                </a:cxn>
                <a:cxn ang="0">
                  <a:pos x="65" y="378"/>
                </a:cxn>
                <a:cxn ang="0">
                  <a:pos x="53" y="379"/>
                </a:cxn>
                <a:cxn ang="0">
                  <a:pos x="42" y="380"/>
                </a:cxn>
                <a:cxn ang="0">
                  <a:pos x="32" y="381"/>
                </a:cxn>
                <a:cxn ang="0">
                  <a:pos x="24" y="382"/>
                </a:cxn>
                <a:cxn ang="0">
                  <a:pos x="17" y="382"/>
                </a:cxn>
                <a:cxn ang="0">
                  <a:pos x="11" y="382"/>
                </a:cxn>
                <a:cxn ang="0">
                  <a:pos x="6" y="383"/>
                </a:cxn>
                <a:cxn ang="0">
                  <a:pos x="3" y="383"/>
                </a:cxn>
                <a:cxn ang="0">
                  <a:pos x="0" y="383"/>
                </a:cxn>
              </a:cxnLst>
              <a:rect l="0" t="0" r="r" b="b"/>
              <a:pathLst>
                <a:path w="575" h="383">
                  <a:moveTo>
                    <a:pt x="575" y="0"/>
                  </a:moveTo>
                  <a:lnTo>
                    <a:pt x="575" y="0"/>
                  </a:lnTo>
                  <a:lnTo>
                    <a:pt x="574" y="1"/>
                  </a:lnTo>
                  <a:lnTo>
                    <a:pt x="574" y="3"/>
                  </a:lnTo>
                  <a:lnTo>
                    <a:pt x="573" y="5"/>
                  </a:lnTo>
                  <a:lnTo>
                    <a:pt x="571" y="9"/>
                  </a:lnTo>
                  <a:lnTo>
                    <a:pt x="569" y="13"/>
                  </a:lnTo>
                  <a:lnTo>
                    <a:pt x="567" y="19"/>
                  </a:lnTo>
                  <a:lnTo>
                    <a:pt x="564" y="26"/>
                  </a:lnTo>
                  <a:lnTo>
                    <a:pt x="561" y="34"/>
                  </a:lnTo>
                  <a:lnTo>
                    <a:pt x="557" y="43"/>
                  </a:lnTo>
                  <a:lnTo>
                    <a:pt x="553" y="53"/>
                  </a:lnTo>
                  <a:lnTo>
                    <a:pt x="548" y="63"/>
                  </a:lnTo>
                  <a:lnTo>
                    <a:pt x="543" y="74"/>
                  </a:lnTo>
                  <a:lnTo>
                    <a:pt x="537" y="86"/>
                  </a:lnTo>
                  <a:lnTo>
                    <a:pt x="531" y="97"/>
                  </a:lnTo>
                  <a:lnTo>
                    <a:pt x="524" y="109"/>
                  </a:lnTo>
                  <a:lnTo>
                    <a:pt x="517" y="122"/>
                  </a:lnTo>
                  <a:lnTo>
                    <a:pt x="510" y="134"/>
                  </a:lnTo>
                  <a:lnTo>
                    <a:pt x="502" y="146"/>
                  </a:lnTo>
                  <a:lnTo>
                    <a:pt x="493" y="159"/>
                  </a:lnTo>
                  <a:lnTo>
                    <a:pt x="483" y="172"/>
                  </a:lnTo>
                  <a:lnTo>
                    <a:pt x="472" y="185"/>
                  </a:lnTo>
                  <a:lnTo>
                    <a:pt x="461" y="197"/>
                  </a:lnTo>
                  <a:lnTo>
                    <a:pt x="448" y="211"/>
                  </a:lnTo>
                  <a:lnTo>
                    <a:pt x="434" y="225"/>
                  </a:lnTo>
                  <a:lnTo>
                    <a:pt x="419" y="238"/>
                  </a:lnTo>
                  <a:lnTo>
                    <a:pt x="402" y="252"/>
                  </a:lnTo>
                  <a:lnTo>
                    <a:pt x="384" y="265"/>
                  </a:lnTo>
                  <a:lnTo>
                    <a:pt x="366" y="278"/>
                  </a:lnTo>
                  <a:lnTo>
                    <a:pt x="346" y="291"/>
                  </a:lnTo>
                  <a:lnTo>
                    <a:pt x="326" y="302"/>
                  </a:lnTo>
                  <a:lnTo>
                    <a:pt x="307" y="313"/>
                  </a:lnTo>
                  <a:lnTo>
                    <a:pt x="288" y="322"/>
                  </a:lnTo>
                  <a:lnTo>
                    <a:pt x="269" y="330"/>
                  </a:lnTo>
                  <a:lnTo>
                    <a:pt x="251" y="337"/>
                  </a:lnTo>
                  <a:lnTo>
                    <a:pt x="233" y="344"/>
                  </a:lnTo>
                  <a:lnTo>
                    <a:pt x="216" y="349"/>
                  </a:lnTo>
                  <a:lnTo>
                    <a:pt x="199" y="354"/>
                  </a:lnTo>
                  <a:lnTo>
                    <a:pt x="183" y="359"/>
                  </a:lnTo>
                  <a:lnTo>
                    <a:pt x="167" y="363"/>
                  </a:lnTo>
                  <a:lnTo>
                    <a:pt x="151" y="366"/>
                  </a:lnTo>
                  <a:lnTo>
                    <a:pt x="135" y="369"/>
                  </a:lnTo>
                  <a:lnTo>
                    <a:pt x="120" y="371"/>
                  </a:lnTo>
                  <a:lnTo>
                    <a:pt x="106" y="373"/>
                  </a:lnTo>
                  <a:lnTo>
                    <a:pt x="92" y="375"/>
                  </a:lnTo>
                  <a:lnTo>
                    <a:pt x="78" y="377"/>
                  </a:lnTo>
                  <a:lnTo>
                    <a:pt x="65" y="378"/>
                  </a:lnTo>
                  <a:lnTo>
                    <a:pt x="53" y="379"/>
                  </a:lnTo>
                  <a:lnTo>
                    <a:pt x="42" y="380"/>
                  </a:lnTo>
                  <a:lnTo>
                    <a:pt x="32" y="381"/>
                  </a:lnTo>
                  <a:lnTo>
                    <a:pt x="24" y="382"/>
                  </a:lnTo>
                  <a:lnTo>
                    <a:pt x="17" y="382"/>
                  </a:lnTo>
                  <a:lnTo>
                    <a:pt x="11" y="382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336" y="2849"/>
              <a:ext cx="593" cy="2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3"/>
                </a:cxn>
                <a:cxn ang="0">
                  <a:pos x="24" y="4"/>
                </a:cxn>
                <a:cxn ang="0">
                  <a:pos x="33" y="6"/>
                </a:cxn>
                <a:cxn ang="0">
                  <a:pos x="43" y="8"/>
                </a:cxn>
                <a:cxn ang="0">
                  <a:pos x="55" y="10"/>
                </a:cxn>
                <a:cxn ang="0">
                  <a:pos x="68" y="13"/>
                </a:cxn>
                <a:cxn ang="0">
                  <a:pos x="81" y="15"/>
                </a:cxn>
                <a:cxn ang="0">
                  <a:pos x="96" y="18"/>
                </a:cxn>
                <a:cxn ang="0">
                  <a:pos x="111" y="22"/>
                </a:cxn>
                <a:cxn ang="0">
                  <a:pos x="127" y="25"/>
                </a:cxn>
                <a:cxn ang="0">
                  <a:pos x="143" y="29"/>
                </a:cxn>
                <a:cxn ang="0">
                  <a:pos x="160" y="33"/>
                </a:cxn>
                <a:cxn ang="0">
                  <a:pos x="177" y="37"/>
                </a:cxn>
                <a:cxn ang="0">
                  <a:pos x="194" y="41"/>
                </a:cxn>
                <a:cxn ang="0">
                  <a:pos x="211" y="46"/>
                </a:cxn>
                <a:cxn ang="0">
                  <a:pos x="229" y="51"/>
                </a:cxn>
                <a:cxn ang="0">
                  <a:pos x="247" y="56"/>
                </a:cxn>
                <a:cxn ang="0">
                  <a:pos x="265" y="61"/>
                </a:cxn>
                <a:cxn ang="0">
                  <a:pos x="283" y="67"/>
                </a:cxn>
                <a:cxn ang="0">
                  <a:pos x="302" y="73"/>
                </a:cxn>
                <a:cxn ang="0">
                  <a:pos x="321" y="80"/>
                </a:cxn>
                <a:cxn ang="0">
                  <a:pos x="340" y="87"/>
                </a:cxn>
                <a:cxn ang="0">
                  <a:pos x="360" y="95"/>
                </a:cxn>
                <a:cxn ang="0">
                  <a:pos x="380" y="104"/>
                </a:cxn>
                <a:cxn ang="0">
                  <a:pos x="399" y="112"/>
                </a:cxn>
                <a:cxn ang="0">
                  <a:pos x="418" y="122"/>
                </a:cxn>
                <a:cxn ang="0">
                  <a:pos x="440" y="133"/>
                </a:cxn>
                <a:cxn ang="0">
                  <a:pos x="460" y="144"/>
                </a:cxn>
                <a:cxn ang="0">
                  <a:pos x="478" y="156"/>
                </a:cxn>
                <a:cxn ang="0">
                  <a:pos x="494" y="166"/>
                </a:cxn>
                <a:cxn ang="0">
                  <a:pos x="508" y="177"/>
                </a:cxn>
                <a:cxn ang="0">
                  <a:pos x="520" y="187"/>
                </a:cxn>
                <a:cxn ang="0">
                  <a:pos x="531" y="196"/>
                </a:cxn>
                <a:cxn ang="0">
                  <a:pos x="540" y="206"/>
                </a:cxn>
                <a:cxn ang="0">
                  <a:pos x="548" y="215"/>
                </a:cxn>
                <a:cxn ang="0">
                  <a:pos x="555" y="223"/>
                </a:cxn>
                <a:cxn ang="0">
                  <a:pos x="561" y="232"/>
                </a:cxn>
                <a:cxn ang="0">
                  <a:pos x="567" y="240"/>
                </a:cxn>
                <a:cxn ang="0">
                  <a:pos x="572" y="247"/>
                </a:cxn>
                <a:cxn ang="0">
                  <a:pos x="576" y="255"/>
                </a:cxn>
                <a:cxn ang="0">
                  <a:pos x="579" y="262"/>
                </a:cxn>
                <a:cxn ang="0">
                  <a:pos x="582" y="269"/>
                </a:cxn>
                <a:cxn ang="0">
                  <a:pos x="585" y="275"/>
                </a:cxn>
                <a:cxn ang="0">
                  <a:pos x="587" y="280"/>
                </a:cxn>
                <a:cxn ang="0">
                  <a:pos x="589" y="285"/>
                </a:cxn>
                <a:cxn ang="0">
                  <a:pos x="590" y="289"/>
                </a:cxn>
                <a:cxn ang="0">
                  <a:pos x="591" y="291"/>
                </a:cxn>
                <a:cxn ang="0">
                  <a:pos x="591" y="294"/>
                </a:cxn>
                <a:cxn ang="0">
                  <a:pos x="592" y="295"/>
                </a:cxn>
                <a:cxn ang="0">
                  <a:pos x="592" y="295"/>
                </a:cxn>
                <a:cxn ang="0">
                  <a:pos x="592" y="296"/>
                </a:cxn>
              </a:cxnLst>
              <a:rect l="0" t="0" r="r" b="b"/>
              <a:pathLst>
                <a:path w="593" h="297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4" y="4"/>
                  </a:lnTo>
                  <a:lnTo>
                    <a:pt x="33" y="6"/>
                  </a:lnTo>
                  <a:lnTo>
                    <a:pt x="43" y="8"/>
                  </a:lnTo>
                  <a:lnTo>
                    <a:pt x="55" y="10"/>
                  </a:lnTo>
                  <a:lnTo>
                    <a:pt x="68" y="13"/>
                  </a:lnTo>
                  <a:lnTo>
                    <a:pt x="81" y="15"/>
                  </a:lnTo>
                  <a:lnTo>
                    <a:pt x="96" y="18"/>
                  </a:lnTo>
                  <a:lnTo>
                    <a:pt x="111" y="22"/>
                  </a:lnTo>
                  <a:lnTo>
                    <a:pt x="127" y="25"/>
                  </a:lnTo>
                  <a:lnTo>
                    <a:pt x="143" y="29"/>
                  </a:lnTo>
                  <a:lnTo>
                    <a:pt x="160" y="33"/>
                  </a:lnTo>
                  <a:lnTo>
                    <a:pt x="177" y="37"/>
                  </a:lnTo>
                  <a:lnTo>
                    <a:pt x="194" y="41"/>
                  </a:lnTo>
                  <a:lnTo>
                    <a:pt x="211" y="46"/>
                  </a:lnTo>
                  <a:lnTo>
                    <a:pt x="229" y="51"/>
                  </a:lnTo>
                  <a:lnTo>
                    <a:pt x="247" y="56"/>
                  </a:lnTo>
                  <a:lnTo>
                    <a:pt x="265" y="61"/>
                  </a:lnTo>
                  <a:lnTo>
                    <a:pt x="283" y="67"/>
                  </a:lnTo>
                  <a:lnTo>
                    <a:pt x="302" y="73"/>
                  </a:lnTo>
                  <a:lnTo>
                    <a:pt x="321" y="80"/>
                  </a:lnTo>
                  <a:lnTo>
                    <a:pt x="340" y="87"/>
                  </a:lnTo>
                  <a:lnTo>
                    <a:pt x="360" y="95"/>
                  </a:lnTo>
                  <a:lnTo>
                    <a:pt x="380" y="104"/>
                  </a:lnTo>
                  <a:lnTo>
                    <a:pt x="399" y="112"/>
                  </a:lnTo>
                  <a:lnTo>
                    <a:pt x="418" y="122"/>
                  </a:lnTo>
                  <a:lnTo>
                    <a:pt x="440" y="133"/>
                  </a:lnTo>
                  <a:lnTo>
                    <a:pt x="460" y="144"/>
                  </a:lnTo>
                  <a:lnTo>
                    <a:pt x="478" y="156"/>
                  </a:lnTo>
                  <a:lnTo>
                    <a:pt x="494" y="166"/>
                  </a:lnTo>
                  <a:lnTo>
                    <a:pt x="508" y="177"/>
                  </a:lnTo>
                  <a:lnTo>
                    <a:pt x="520" y="187"/>
                  </a:lnTo>
                  <a:lnTo>
                    <a:pt x="531" y="196"/>
                  </a:lnTo>
                  <a:lnTo>
                    <a:pt x="540" y="206"/>
                  </a:lnTo>
                  <a:lnTo>
                    <a:pt x="548" y="215"/>
                  </a:lnTo>
                  <a:lnTo>
                    <a:pt x="555" y="223"/>
                  </a:lnTo>
                  <a:lnTo>
                    <a:pt x="561" y="232"/>
                  </a:lnTo>
                  <a:lnTo>
                    <a:pt x="567" y="240"/>
                  </a:lnTo>
                  <a:lnTo>
                    <a:pt x="572" y="247"/>
                  </a:lnTo>
                  <a:lnTo>
                    <a:pt x="576" y="255"/>
                  </a:lnTo>
                  <a:lnTo>
                    <a:pt x="579" y="262"/>
                  </a:lnTo>
                  <a:lnTo>
                    <a:pt x="582" y="269"/>
                  </a:lnTo>
                  <a:lnTo>
                    <a:pt x="585" y="275"/>
                  </a:lnTo>
                  <a:lnTo>
                    <a:pt x="587" y="280"/>
                  </a:lnTo>
                  <a:lnTo>
                    <a:pt x="589" y="285"/>
                  </a:lnTo>
                  <a:lnTo>
                    <a:pt x="590" y="289"/>
                  </a:lnTo>
                  <a:lnTo>
                    <a:pt x="591" y="291"/>
                  </a:lnTo>
                  <a:lnTo>
                    <a:pt x="591" y="294"/>
                  </a:lnTo>
                  <a:lnTo>
                    <a:pt x="592" y="295"/>
                  </a:lnTo>
                  <a:lnTo>
                    <a:pt x="592" y="295"/>
                  </a:lnTo>
                  <a:lnTo>
                    <a:pt x="592" y="296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807" y="3407"/>
              <a:ext cx="52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10"/>
                </a:cxn>
                <a:cxn ang="0">
                  <a:pos x="13" y="15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7" y="34"/>
                </a:cxn>
                <a:cxn ang="0">
                  <a:pos x="32" y="41"/>
                </a:cxn>
                <a:cxn ang="0">
                  <a:pos x="36" y="49"/>
                </a:cxn>
                <a:cxn ang="0">
                  <a:pos x="40" y="58"/>
                </a:cxn>
                <a:cxn ang="0">
                  <a:pos x="44" y="68"/>
                </a:cxn>
                <a:cxn ang="0">
                  <a:pos x="47" y="80"/>
                </a:cxn>
                <a:cxn ang="0">
                  <a:pos x="49" y="92"/>
                </a:cxn>
                <a:cxn ang="0">
                  <a:pos x="51" y="106"/>
                </a:cxn>
                <a:cxn ang="0">
                  <a:pos x="52" y="122"/>
                </a:cxn>
                <a:cxn ang="0">
                  <a:pos x="51" y="135"/>
                </a:cxn>
                <a:cxn ang="0">
                  <a:pos x="50" y="149"/>
                </a:cxn>
                <a:cxn ang="0">
                  <a:pos x="48" y="162"/>
                </a:cxn>
                <a:cxn ang="0">
                  <a:pos x="45" y="175"/>
                </a:cxn>
                <a:cxn ang="0">
                  <a:pos x="42" y="186"/>
                </a:cxn>
                <a:cxn ang="0">
                  <a:pos x="39" y="197"/>
                </a:cxn>
                <a:cxn ang="0">
                  <a:pos x="35" y="208"/>
                </a:cxn>
                <a:cxn ang="0">
                  <a:pos x="31" y="217"/>
                </a:cxn>
                <a:cxn ang="0">
                  <a:pos x="27" y="227"/>
                </a:cxn>
                <a:cxn ang="0">
                  <a:pos x="22" y="236"/>
                </a:cxn>
                <a:cxn ang="0">
                  <a:pos x="18" y="244"/>
                </a:cxn>
                <a:cxn ang="0">
                  <a:pos x="14" y="252"/>
                </a:cxn>
                <a:cxn ang="0">
                  <a:pos x="10" y="259"/>
                </a:cxn>
                <a:cxn ang="0">
                  <a:pos x="7" y="266"/>
                </a:cxn>
                <a:cxn ang="0">
                  <a:pos x="4" y="270"/>
                </a:cxn>
                <a:cxn ang="0">
                  <a:pos x="2" y="274"/>
                </a:cxn>
                <a:cxn ang="0">
                  <a:pos x="1" y="277"/>
                </a:cxn>
                <a:cxn ang="0">
                  <a:pos x="0" y="278"/>
                </a:cxn>
                <a:cxn ang="0">
                  <a:pos x="0" y="278"/>
                </a:cxn>
              </a:cxnLst>
              <a:rect l="0" t="0" r="r" b="b"/>
              <a:pathLst>
                <a:path w="52" h="279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6" y="6"/>
                  </a:lnTo>
                  <a:lnTo>
                    <a:pt x="9" y="10"/>
                  </a:lnTo>
                  <a:lnTo>
                    <a:pt x="13" y="15"/>
                  </a:lnTo>
                  <a:lnTo>
                    <a:pt x="18" y="20"/>
                  </a:lnTo>
                  <a:lnTo>
                    <a:pt x="22" y="27"/>
                  </a:lnTo>
                  <a:lnTo>
                    <a:pt x="27" y="34"/>
                  </a:lnTo>
                  <a:lnTo>
                    <a:pt x="32" y="41"/>
                  </a:lnTo>
                  <a:lnTo>
                    <a:pt x="36" y="49"/>
                  </a:lnTo>
                  <a:lnTo>
                    <a:pt x="40" y="58"/>
                  </a:lnTo>
                  <a:lnTo>
                    <a:pt x="44" y="68"/>
                  </a:lnTo>
                  <a:lnTo>
                    <a:pt x="47" y="80"/>
                  </a:lnTo>
                  <a:lnTo>
                    <a:pt x="49" y="92"/>
                  </a:lnTo>
                  <a:lnTo>
                    <a:pt x="51" y="106"/>
                  </a:lnTo>
                  <a:lnTo>
                    <a:pt x="52" y="122"/>
                  </a:lnTo>
                  <a:lnTo>
                    <a:pt x="51" y="135"/>
                  </a:lnTo>
                  <a:lnTo>
                    <a:pt x="50" y="149"/>
                  </a:lnTo>
                  <a:lnTo>
                    <a:pt x="48" y="162"/>
                  </a:lnTo>
                  <a:lnTo>
                    <a:pt x="45" y="175"/>
                  </a:lnTo>
                  <a:lnTo>
                    <a:pt x="42" y="186"/>
                  </a:lnTo>
                  <a:lnTo>
                    <a:pt x="39" y="197"/>
                  </a:lnTo>
                  <a:lnTo>
                    <a:pt x="35" y="208"/>
                  </a:lnTo>
                  <a:lnTo>
                    <a:pt x="31" y="217"/>
                  </a:lnTo>
                  <a:lnTo>
                    <a:pt x="27" y="227"/>
                  </a:lnTo>
                  <a:lnTo>
                    <a:pt x="22" y="236"/>
                  </a:lnTo>
                  <a:lnTo>
                    <a:pt x="18" y="244"/>
                  </a:lnTo>
                  <a:lnTo>
                    <a:pt x="14" y="252"/>
                  </a:lnTo>
                  <a:lnTo>
                    <a:pt x="10" y="259"/>
                  </a:lnTo>
                  <a:lnTo>
                    <a:pt x="7" y="266"/>
                  </a:lnTo>
                  <a:lnTo>
                    <a:pt x="4" y="270"/>
                  </a:lnTo>
                  <a:lnTo>
                    <a:pt x="2" y="274"/>
                  </a:lnTo>
                  <a:lnTo>
                    <a:pt x="1" y="277"/>
                  </a:lnTo>
                  <a:lnTo>
                    <a:pt x="0" y="278"/>
                  </a:lnTo>
                  <a:lnTo>
                    <a:pt x="0" y="278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354" y="3181"/>
              <a:ext cx="575" cy="383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575" y="0"/>
                </a:cxn>
                <a:cxn ang="0">
                  <a:pos x="574" y="1"/>
                </a:cxn>
                <a:cxn ang="0">
                  <a:pos x="574" y="3"/>
                </a:cxn>
                <a:cxn ang="0">
                  <a:pos x="573" y="5"/>
                </a:cxn>
                <a:cxn ang="0">
                  <a:pos x="571" y="9"/>
                </a:cxn>
                <a:cxn ang="0">
                  <a:pos x="569" y="13"/>
                </a:cxn>
                <a:cxn ang="0">
                  <a:pos x="567" y="19"/>
                </a:cxn>
                <a:cxn ang="0">
                  <a:pos x="564" y="26"/>
                </a:cxn>
                <a:cxn ang="0">
                  <a:pos x="561" y="34"/>
                </a:cxn>
                <a:cxn ang="0">
                  <a:pos x="557" y="43"/>
                </a:cxn>
                <a:cxn ang="0">
                  <a:pos x="553" y="53"/>
                </a:cxn>
                <a:cxn ang="0">
                  <a:pos x="548" y="63"/>
                </a:cxn>
                <a:cxn ang="0">
                  <a:pos x="543" y="74"/>
                </a:cxn>
                <a:cxn ang="0">
                  <a:pos x="537" y="86"/>
                </a:cxn>
                <a:cxn ang="0">
                  <a:pos x="531" y="97"/>
                </a:cxn>
                <a:cxn ang="0">
                  <a:pos x="524" y="109"/>
                </a:cxn>
                <a:cxn ang="0">
                  <a:pos x="517" y="122"/>
                </a:cxn>
                <a:cxn ang="0">
                  <a:pos x="510" y="134"/>
                </a:cxn>
                <a:cxn ang="0">
                  <a:pos x="502" y="146"/>
                </a:cxn>
                <a:cxn ang="0">
                  <a:pos x="493" y="159"/>
                </a:cxn>
                <a:cxn ang="0">
                  <a:pos x="483" y="172"/>
                </a:cxn>
                <a:cxn ang="0">
                  <a:pos x="472" y="185"/>
                </a:cxn>
                <a:cxn ang="0">
                  <a:pos x="461" y="197"/>
                </a:cxn>
                <a:cxn ang="0">
                  <a:pos x="448" y="211"/>
                </a:cxn>
                <a:cxn ang="0">
                  <a:pos x="434" y="225"/>
                </a:cxn>
                <a:cxn ang="0">
                  <a:pos x="419" y="238"/>
                </a:cxn>
                <a:cxn ang="0">
                  <a:pos x="402" y="252"/>
                </a:cxn>
                <a:cxn ang="0">
                  <a:pos x="384" y="265"/>
                </a:cxn>
                <a:cxn ang="0">
                  <a:pos x="366" y="278"/>
                </a:cxn>
                <a:cxn ang="0">
                  <a:pos x="346" y="291"/>
                </a:cxn>
                <a:cxn ang="0">
                  <a:pos x="326" y="302"/>
                </a:cxn>
                <a:cxn ang="0">
                  <a:pos x="307" y="313"/>
                </a:cxn>
                <a:cxn ang="0">
                  <a:pos x="288" y="322"/>
                </a:cxn>
                <a:cxn ang="0">
                  <a:pos x="269" y="330"/>
                </a:cxn>
                <a:cxn ang="0">
                  <a:pos x="251" y="337"/>
                </a:cxn>
                <a:cxn ang="0">
                  <a:pos x="233" y="344"/>
                </a:cxn>
                <a:cxn ang="0">
                  <a:pos x="216" y="349"/>
                </a:cxn>
                <a:cxn ang="0">
                  <a:pos x="199" y="354"/>
                </a:cxn>
                <a:cxn ang="0">
                  <a:pos x="183" y="359"/>
                </a:cxn>
                <a:cxn ang="0">
                  <a:pos x="167" y="363"/>
                </a:cxn>
                <a:cxn ang="0">
                  <a:pos x="151" y="366"/>
                </a:cxn>
                <a:cxn ang="0">
                  <a:pos x="135" y="369"/>
                </a:cxn>
                <a:cxn ang="0">
                  <a:pos x="120" y="371"/>
                </a:cxn>
                <a:cxn ang="0">
                  <a:pos x="106" y="373"/>
                </a:cxn>
                <a:cxn ang="0">
                  <a:pos x="92" y="375"/>
                </a:cxn>
                <a:cxn ang="0">
                  <a:pos x="78" y="377"/>
                </a:cxn>
                <a:cxn ang="0">
                  <a:pos x="65" y="378"/>
                </a:cxn>
                <a:cxn ang="0">
                  <a:pos x="53" y="379"/>
                </a:cxn>
                <a:cxn ang="0">
                  <a:pos x="42" y="380"/>
                </a:cxn>
                <a:cxn ang="0">
                  <a:pos x="32" y="381"/>
                </a:cxn>
                <a:cxn ang="0">
                  <a:pos x="24" y="382"/>
                </a:cxn>
                <a:cxn ang="0">
                  <a:pos x="17" y="382"/>
                </a:cxn>
                <a:cxn ang="0">
                  <a:pos x="11" y="382"/>
                </a:cxn>
                <a:cxn ang="0">
                  <a:pos x="6" y="383"/>
                </a:cxn>
                <a:cxn ang="0">
                  <a:pos x="3" y="383"/>
                </a:cxn>
                <a:cxn ang="0">
                  <a:pos x="0" y="383"/>
                </a:cxn>
              </a:cxnLst>
              <a:rect l="0" t="0" r="r" b="b"/>
              <a:pathLst>
                <a:path w="575" h="383">
                  <a:moveTo>
                    <a:pt x="575" y="0"/>
                  </a:moveTo>
                  <a:lnTo>
                    <a:pt x="575" y="0"/>
                  </a:lnTo>
                  <a:lnTo>
                    <a:pt x="574" y="1"/>
                  </a:lnTo>
                  <a:lnTo>
                    <a:pt x="574" y="3"/>
                  </a:lnTo>
                  <a:lnTo>
                    <a:pt x="573" y="5"/>
                  </a:lnTo>
                  <a:lnTo>
                    <a:pt x="571" y="9"/>
                  </a:lnTo>
                  <a:lnTo>
                    <a:pt x="569" y="13"/>
                  </a:lnTo>
                  <a:lnTo>
                    <a:pt x="567" y="19"/>
                  </a:lnTo>
                  <a:lnTo>
                    <a:pt x="564" y="26"/>
                  </a:lnTo>
                  <a:lnTo>
                    <a:pt x="561" y="34"/>
                  </a:lnTo>
                  <a:lnTo>
                    <a:pt x="557" y="43"/>
                  </a:lnTo>
                  <a:lnTo>
                    <a:pt x="553" y="53"/>
                  </a:lnTo>
                  <a:lnTo>
                    <a:pt x="548" y="63"/>
                  </a:lnTo>
                  <a:lnTo>
                    <a:pt x="543" y="74"/>
                  </a:lnTo>
                  <a:lnTo>
                    <a:pt x="537" y="86"/>
                  </a:lnTo>
                  <a:lnTo>
                    <a:pt x="531" y="97"/>
                  </a:lnTo>
                  <a:lnTo>
                    <a:pt x="524" y="109"/>
                  </a:lnTo>
                  <a:lnTo>
                    <a:pt x="517" y="122"/>
                  </a:lnTo>
                  <a:lnTo>
                    <a:pt x="510" y="134"/>
                  </a:lnTo>
                  <a:lnTo>
                    <a:pt x="502" y="146"/>
                  </a:lnTo>
                  <a:lnTo>
                    <a:pt x="493" y="159"/>
                  </a:lnTo>
                  <a:lnTo>
                    <a:pt x="483" y="172"/>
                  </a:lnTo>
                  <a:lnTo>
                    <a:pt x="472" y="185"/>
                  </a:lnTo>
                  <a:lnTo>
                    <a:pt x="461" y="197"/>
                  </a:lnTo>
                  <a:lnTo>
                    <a:pt x="448" y="211"/>
                  </a:lnTo>
                  <a:lnTo>
                    <a:pt x="434" y="225"/>
                  </a:lnTo>
                  <a:lnTo>
                    <a:pt x="419" y="238"/>
                  </a:lnTo>
                  <a:lnTo>
                    <a:pt x="402" y="252"/>
                  </a:lnTo>
                  <a:lnTo>
                    <a:pt x="384" y="265"/>
                  </a:lnTo>
                  <a:lnTo>
                    <a:pt x="366" y="278"/>
                  </a:lnTo>
                  <a:lnTo>
                    <a:pt x="346" y="291"/>
                  </a:lnTo>
                  <a:lnTo>
                    <a:pt x="326" y="302"/>
                  </a:lnTo>
                  <a:lnTo>
                    <a:pt x="307" y="313"/>
                  </a:lnTo>
                  <a:lnTo>
                    <a:pt x="288" y="322"/>
                  </a:lnTo>
                  <a:lnTo>
                    <a:pt x="269" y="330"/>
                  </a:lnTo>
                  <a:lnTo>
                    <a:pt x="251" y="337"/>
                  </a:lnTo>
                  <a:lnTo>
                    <a:pt x="233" y="344"/>
                  </a:lnTo>
                  <a:lnTo>
                    <a:pt x="216" y="349"/>
                  </a:lnTo>
                  <a:lnTo>
                    <a:pt x="199" y="354"/>
                  </a:lnTo>
                  <a:lnTo>
                    <a:pt x="183" y="359"/>
                  </a:lnTo>
                  <a:lnTo>
                    <a:pt x="167" y="363"/>
                  </a:lnTo>
                  <a:lnTo>
                    <a:pt x="151" y="366"/>
                  </a:lnTo>
                  <a:lnTo>
                    <a:pt x="135" y="369"/>
                  </a:lnTo>
                  <a:lnTo>
                    <a:pt x="120" y="371"/>
                  </a:lnTo>
                  <a:lnTo>
                    <a:pt x="106" y="373"/>
                  </a:lnTo>
                  <a:lnTo>
                    <a:pt x="92" y="375"/>
                  </a:lnTo>
                  <a:lnTo>
                    <a:pt x="78" y="377"/>
                  </a:lnTo>
                  <a:lnTo>
                    <a:pt x="65" y="378"/>
                  </a:lnTo>
                  <a:lnTo>
                    <a:pt x="53" y="379"/>
                  </a:lnTo>
                  <a:lnTo>
                    <a:pt x="42" y="380"/>
                  </a:lnTo>
                  <a:lnTo>
                    <a:pt x="32" y="381"/>
                  </a:lnTo>
                  <a:lnTo>
                    <a:pt x="24" y="382"/>
                  </a:lnTo>
                  <a:lnTo>
                    <a:pt x="17" y="382"/>
                  </a:lnTo>
                  <a:lnTo>
                    <a:pt x="11" y="382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354" y="3564"/>
              <a:ext cx="592" cy="2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3"/>
                </a:cxn>
                <a:cxn ang="0">
                  <a:pos x="24" y="4"/>
                </a:cxn>
                <a:cxn ang="0">
                  <a:pos x="33" y="6"/>
                </a:cxn>
                <a:cxn ang="0">
                  <a:pos x="43" y="8"/>
                </a:cxn>
                <a:cxn ang="0">
                  <a:pos x="55" y="10"/>
                </a:cxn>
                <a:cxn ang="0">
                  <a:pos x="68" y="13"/>
                </a:cxn>
                <a:cxn ang="0">
                  <a:pos x="81" y="15"/>
                </a:cxn>
                <a:cxn ang="0">
                  <a:pos x="96" y="18"/>
                </a:cxn>
                <a:cxn ang="0">
                  <a:pos x="111" y="22"/>
                </a:cxn>
                <a:cxn ang="0">
                  <a:pos x="127" y="25"/>
                </a:cxn>
                <a:cxn ang="0">
                  <a:pos x="143" y="29"/>
                </a:cxn>
                <a:cxn ang="0">
                  <a:pos x="160" y="33"/>
                </a:cxn>
                <a:cxn ang="0">
                  <a:pos x="177" y="37"/>
                </a:cxn>
                <a:cxn ang="0">
                  <a:pos x="194" y="41"/>
                </a:cxn>
                <a:cxn ang="0">
                  <a:pos x="211" y="46"/>
                </a:cxn>
                <a:cxn ang="0">
                  <a:pos x="229" y="51"/>
                </a:cxn>
                <a:cxn ang="0">
                  <a:pos x="247" y="56"/>
                </a:cxn>
                <a:cxn ang="0">
                  <a:pos x="265" y="61"/>
                </a:cxn>
                <a:cxn ang="0">
                  <a:pos x="283" y="67"/>
                </a:cxn>
                <a:cxn ang="0">
                  <a:pos x="302" y="73"/>
                </a:cxn>
                <a:cxn ang="0">
                  <a:pos x="321" y="80"/>
                </a:cxn>
                <a:cxn ang="0">
                  <a:pos x="340" y="87"/>
                </a:cxn>
                <a:cxn ang="0">
                  <a:pos x="360" y="95"/>
                </a:cxn>
                <a:cxn ang="0">
                  <a:pos x="380" y="104"/>
                </a:cxn>
                <a:cxn ang="0">
                  <a:pos x="399" y="112"/>
                </a:cxn>
                <a:cxn ang="0">
                  <a:pos x="418" y="122"/>
                </a:cxn>
                <a:cxn ang="0">
                  <a:pos x="440" y="133"/>
                </a:cxn>
                <a:cxn ang="0">
                  <a:pos x="460" y="144"/>
                </a:cxn>
                <a:cxn ang="0">
                  <a:pos x="478" y="156"/>
                </a:cxn>
                <a:cxn ang="0">
                  <a:pos x="494" y="166"/>
                </a:cxn>
                <a:cxn ang="0">
                  <a:pos x="508" y="177"/>
                </a:cxn>
                <a:cxn ang="0">
                  <a:pos x="520" y="187"/>
                </a:cxn>
                <a:cxn ang="0">
                  <a:pos x="531" y="196"/>
                </a:cxn>
                <a:cxn ang="0">
                  <a:pos x="540" y="206"/>
                </a:cxn>
                <a:cxn ang="0">
                  <a:pos x="548" y="215"/>
                </a:cxn>
                <a:cxn ang="0">
                  <a:pos x="555" y="223"/>
                </a:cxn>
                <a:cxn ang="0">
                  <a:pos x="561" y="232"/>
                </a:cxn>
                <a:cxn ang="0">
                  <a:pos x="567" y="240"/>
                </a:cxn>
                <a:cxn ang="0">
                  <a:pos x="572" y="247"/>
                </a:cxn>
                <a:cxn ang="0">
                  <a:pos x="576" y="255"/>
                </a:cxn>
                <a:cxn ang="0">
                  <a:pos x="579" y="262"/>
                </a:cxn>
                <a:cxn ang="0">
                  <a:pos x="582" y="269"/>
                </a:cxn>
                <a:cxn ang="0">
                  <a:pos x="585" y="275"/>
                </a:cxn>
                <a:cxn ang="0">
                  <a:pos x="587" y="280"/>
                </a:cxn>
                <a:cxn ang="0">
                  <a:pos x="589" y="285"/>
                </a:cxn>
                <a:cxn ang="0">
                  <a:pos x="590" y="289"/>
                </a:cxn>
                <a:cxn ang="0">
                  <a:pos x="591" y="291"/>
                </a:cxn>
                <a:cxn ang="0">
                  <a:pos x="591" y="294"/>
                </a:cxn>
                <a:cxn ang="0">
                  <a:pos x="592" y="295"/>
                </a:cxn>
                <a:cxn ang="0">
                  <a:pos x="592" y="295"/>
                </a:cxn>
                <a:cxn ang="0">
                  <a:pos x="592" y="296"/>
                </a:cxn>
              </a:cxnLst>
              <a:rect l="0" t="0" r="r" b="b"/>
              <a:pathLst>
                <a:path w="592" h="297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4" y="4"/>
                  </a:lnTo>
                  <a:lnTo>
                    <a:pt x="33" y="6"/>
                  </a:lnTo>
                  <a:lnTo>
                    <a:pt x="43" y="8"/>
                  </a:lnTo>
                  <a:lnTo>
                    <a:pt x="55" y="10"/>
                  </a:lnTo>
                  <a:lnTo>
                    <a:pt x="68" y="13"/>
                  </a:lnTo>
                  <a:lnTo>
                    <a:pt x="81" y="15"/>
                  </a:lnTo>
                  <a:lnTo>
                    <a:pt x="96" y="18"/>
                  </a:lnTo>
                  <a:lnTo>
                    <a:pt x="111" y="22"/>
                  </a:lnTo>
                  <a:lnTo>
                    <a:pt x="127" y="25"/>
                  </a:lnTo>
                  <a:lnTo>
                    <a:pt x="143" y="29"/>
                  </a:lnTo>
                  <a:lnTo>
                    <a:pt x="160" y="33"/>
                  </a:lnTo>
                  <a:lnTo>
                    <a:pt x="177" y="37"/>
                  </a:lnTo>
                  <a:lnTo>
                    <a:pt x="194" y="41"/>
                  </a:lnTo>
                  <a:lnTo>
                    <a:pt x="211" y="46"/>
                  </a:lnTo>
                  <a:lnTo>
                    <a:pt x="229" y="51"/>
                  </a:lnTo>
                  <a:lnTo>
                    <a:pt x="247" y="56"/>
                  </a:lnTo>
                  <a:lnTo>
                    <a:pt x="265" y="61"/>
                  </a:lnTo>
                  <a:lnTo>
                    <a:pt x="283" y="67"/>
                  </a:lnTo>
                  <a:lnTo>
                    <a:pt x="302" y="73"/>
                  </a:lnTo>
                  <a:lnTo>
                    <a:pt x="321" y="80"/>
                  </a:lnTo>
                  <a:lnTo>
                    <a:pt x="340" y="87"/>
                  </a:lnTo>
                  <a:lnTo>
                    <a:pt x="360" y="95"/>
                  </a:lnTo>
                  <a:lnTo>
                    <a:pt x="380" y="104"/>
                  </a:lnTo>
                  <a:lnTo>
                    <a:pt x="399" y="112"/>
                  </a:lnTo>
                  <a:lnTo>
                    <a:pt x="418" y="122"/>
                  </a:lnTo>
                  <a:lnTo>
                    <a:pt x="440" y="133"/>
                  </a:lnTo>
                  <a:lnTo>
                    <a:pt x="460" y="144"/>
                  </a:lnTo>
                  <a:lnTo>
                    <a:pt x="478" y="156"/>
                  </a:lnTo>
                  <a:lnTo>
                    <a:pt x="494" y="166"/>
                  </a:lnTo>
                  <a:lnTo>
                    <a:pt x="508" y="177"/>
                  </a:lnTo>
                  <a:lnTo>
                    <a:pt x="520" y="187"/>
                  </a:lnTo>
                  <a:lnTo>
                    <a:pt x="531" y="196"/>
                  </a:lnTo>
                  <a:lnTo>
                    <a:pt x="540" y="206"/>
                  </a:lnTo>
                  <a:lnTo>
                    <a:pt x="548" y="215"/>
                  </a:lnTo>
                  <a:lnTo>
                    <a:pt x="555" y="223"/>
                  </a:lnTo>
                  <a:lnTo>
                    <a:pt x="561" y="232"/>
                  </a:lnTo>
                  <a:lnTo>
                    <a:pt x="567" y="240"/>
                  </a:lnTo>
                  <a:lnTo>
                    <a:pt x="572" y="247"/>
                  </a:lnTo>
                  <a:lnTo>
                    <a:pt x="576" y="255"/>
                  </a:lnTo>
                  <a:lnTo>
                    <a:pt x="579" y="262"/>
                  </a:lnTo>
                  <a:lnTo>
                    <a:pt x="582" y="269"/>
                  </a:lnTo>
                  <a:lnTo>
                    <a:pt x="585" y="275"/>
                  </a:lnTo>
                  <a:lnTo>
                    <a:pt x="587" y="280"/>
                  </a:lnTo>
                  <a:lnTo>
                    <a:pt x="589" y="285"/>
                  </a:lnTo>
                  <a:lnTo>
                    <a:pt x="590" y="289"/>
                  </a:lnTo>
                  <a:lnTo>
                    <a:pt x="591" y="291"/>
                  </a:lnTo>
                  <a:lnTo>
                    <a:pt x="591" y="294"/>
                  </a:lnTo>
                  <a:lnTo>
                    <a:pt x="592" y="295"/>
                  </a:lnTo>
                  <a:lnTo>
                    <a:pt x="592" y="295"/>
                  </a:lnTo>
                  <a:lnTo>
                    <a:pt x="592" y="296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179" y="3111"/>
              <a:ext cx="52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10"/>
                </a:cxn>
                <a:cxn ang="0">
                  <a:pos x="13" y="15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7" y="34"/>
                </a:cxn>
                <a:cxn ang="0">
                  <a:pos x="32" y="41"/>
                </a:cxn>
                <a:cxn ang="0">
                  <a:pos x="36" y="49"/>
                </a:cxn>
                <a:cxn ang="0">
                  <a:pos x="40" y="58"/>
                </a:cxn>
                <a:cxn ang="0">
                  <a:pos x="44" y="68"/>
                </a:cxn>
                <a:cxn ang="0">
                  <a:pos x="47" y="80"/>
                </a:cxn>
                <a:cxn ang="0">
                  <a:pos x="49" y="92"/>
                </a:cxn>
                <a:cxn ang="0">
                  <a:pos x="51" y="106"/>
                </a:cxn>
                <a:cxn ang="0">
                  <a:pos x="52" y="122"/>
                </a:cxn>
                <a:cxn ang="0">
                  <a:pos x="51" y="136"/>
                </a:cxn>
                <a:cxn ang="0">
                  <a:pos x="50" y="149"/>
                </a:cxn>
                <a:cxn ang="0">
                  <a:pos x="48" y="162"/>
                </a:cxn>
                <a:cxn ang="0">
                  <a:pos x="45" y="175"/>
                </a:cxn>
                <a:cxn ang="0">
                  <a:pos x="42" y="186"/>
                </a:cxn>
                <a:cxn ang="0">
                  <a:pos x="39" y="197"/>
                </a:cxn>
                <a:cxn ang="0">
                  <a:pos x="35" y="208"/>
                </a:cxn>
                <a:cxn ang="0">
                  <a:pos x="31" y="217"/>
                </a:cxn>
                <a:cxn ang="0">
                  <a:pos x="27" y="227"/>
                </a:cxn>
                <a:cxn ang="0">
                  <a:pos x="22" y="236"/>
                </a:cxn>
                <a:cxn ang="0">
                  <a:pos x="18" y="244"/>
                </a:cxn>
                <a:cxn ang="0">
                  <a:pos x="14" y="253"/>
                </a:cxn>
                <a:cxn ang="0">
                  <a:pos x="10" y="259"/>
                </a:cxn>
                <a:cxn ang="0">
                  <a:pos x="7" y="266"/>
                </a:cxn>
                <a:cxn ang="0">
                  <a:pos x="4" y="270"/>
                </a:cxn>
                <a:cxn ang="0">
                  <a:pos x="2" y="274"/>
                </a:cxn>
                <a:cxn ang="0">
                  <a:pos x="1" y="277"/>
                </a:cxn>
                <a:cxn ang="0">
                  <a:pos x="0" y="278"/>
                </a:cxn>
                <a:cxn ang="0">
                  <a:pos x="0" y="278"/>
                </a:cxn>
              </a:cxnLst>
              <a:rect l="0" t="0" r="r" b="b"/>
              <a:pathLst>
                <a:path w="52" h="279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6" y="6"/>
                  </a:lnTo>
                  <a:lnTo>
                    <a:pt x="9" y="10"/>
                  </a:lnTo>
                  <a:lnTo>
                    <a:pt x="13" y="15"/>
                  </a:lnTo>
                  <a:lnTo>
                    <a:pt x="18" y="20"/>
                  </a:lnTo>
                  <a:lnTo>
                    <a:pt x="22" y="27"/>
                  </a:lnTo>
                  <a:lnTo>
                    <a:pt x="27" y="34"/>
                  </a:lnTo>
                  <a:lnTo>
                    <a:pt x="32" y="41"/>
                  </a:lnTo>
                  <a:lnTo>
                    <a:pt x="36" y="49"/>
                  </a:lnTo>
                  <a:lnTo>
                    <a:pt x="40" y="58"/>
                  </a:lnTo>
                  <a:lnTo>
                    <a:pt x="44" y="68"/>
                  </a:lnTo>
                  <a:lnTo>
                    <a:pt x="47" y="80"/>
                  </a:lnTo>
                  <a:lnTo>
                    <a:pt x="49" y="92"/>
                  </a:lnTo>
                  <a:lnTo>
                    <a:pt x="51" y="106"/>
                  </a:lnTo>
                  <a:lnTo>
                    <a:pt x="52" y="122"/>
                  </a:lnTo>
                  <a:lnTo>
                    <a:pt x="51" y="136"/>
                  </a:lnTo>
                  <a:lnTo>
                    <a:pt x="50" y="149"/>
                  </a:lnTo>
                  <a:lnTo>
                    <a:pt x="48" y="162"/>
                  </a:lnTo>
                  <a:lnTo>
                    <a:pt x="45" y="175"/>
                  </a:lnTo>
                  <a:lnTo>
                    <a:pt x="42" y="186"/>
                  </a:lnTo>
                  <a:lnTo>
                    <a:pt x="39" y="197"/>
                  </a:lnTo>
                  <a:lnTo>
                    <a:pt x="35" y="208"/>
                  </a:lnTo>
                  <a:lnTo>
                    <a:pt x="31" y="217"/>
                  </a:lnTo>
                  <a:lnTo>
                    <a:pt x="27" y="227"/>
                  </a:lnTo>
                  <a:lnTo>
                    <a:pt x="22" y="236"/>
                  </a:lnTo>
                  <a:lnTo>
                    <a:pt x="18" y="244"/>
                  </a:lnTo>
                  <a:lnTo>
                    <a:pt x="14" y="253"/>
                  </a:lnTo>
                  <a:lnTo>
                    <a:pt x="10" y="259"/>
                  </a:lnTo>
                  <a:lnTo>
                    <a:pt x="7" y="266"/>
                  </a:lnTo>
                  <a:lnTo>
                    <a:pt x="4" y="270"/>
                  </a:lnTo>
                  <a:lnTo>
                    <a:pt x="2" y="274"/>
                  </a:lnTo>
                  <a:lnTo>
                    <a:pt x="1" y="277"/>
                  </a:lnTo>
                  <a:lnTo>
                    <a:pt x="0" y="278"/>
                  </a:lnTo>
                  <a:lnTo>
                    <a:pt x="0" y="278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6726" y="2884"/>
              <a:ext cx="575" cy="384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575" y="0"/>
                </a:cxn>
                <a:cxn ang="0">
                  <a:pos x="574" y="1"/>
                </a:cxn>
                <a:cxn ang="0">
                  <a:pos x="574" y="3"/>
                </a:cxn>
                <a:cxn ang="0">
                  <a:pos x="573" y="5"/>
                </a:cxn>
                <a:cxn ang="0">
                  <a:pos x="571" y="9"/>
                </a:cxn>
                <a:cxn ang="0">
                  <a:pos x="569" y="13"/>
                </a:cxn>
                <a:cxn ang="0">
                  <a:pos x="567" y="19"/>
                </a:cxn>
                <a:cxn ang="0">
                  <a:pos x="564" y="26"/>
                </a:cxn>
                <a:cxn ang="0">
                  <a:pos x="561" y="34"/>
                </a:cxn>
                <a:cxn ang="0">
                  <a:pos x="557" y="43"/>
                </a:cxn>
                <a:cxn ang="0">
                  <a:pos x="553" y="53"/>
                </a:cxn>
                <a:cxn ang="0">
                  <a:pos x="548" y="63"/>
                </a:cxn>
                <a:cxn ang="0">
                  <a:pos x="543" y="74"/>
                </a:cxn>
                <a:cxn ang="0">
                  <a:pos x="537" y="86"/>
                </a:cxn>
                <a:cxn ang="0">
                  <a:pos x="531" y="97"/>
                </a:cxn>
                <a:cxn ang="0">
                  <a:pos x="524" y="109"/>
                </a:cxn>
                <a:cxn ang="0">
                  <a:pos x="517" y="122"/>
                </a:cxn>
                <a:cxn ang="0">
                  <a:pos x="510" y="134"/>
                </a:cxn>
                <a:cxn ang="0">
                  <a:pos x="502" y="146"/>
                </a:cxn>
                <a:cxn ang="0">
                  <a:pos x="493" y="159"/>
                </a:cxn>
                <a:cxn ang="0">
                  <a:pos x="483" y="172"/>
                </a:cxn>
                <a:cxn ang="0">
                  <a:pos x="472" y="185"/>
                </a:cxn>
                <a:cxn ang="0">
                  <a:pos x="461" y="197"/>
                </a:cxn>
                <a:cxn ang="0">
                  <a:pos x="448" y="211"/>
                </a:cxn>
                <a:cxn ang="0">
                  <a:pos x="434" y="225"/>
                </a:cxn>
                <a:cxn ang="0">
                  <a:pos x="419" y="238"/>
                </a:cxn>
                <a:cxn ang="0">
                  <a:pos x="402" y="252"/>
                </a:cxn>
                <a:cxn ang="0">
                  <a:pos x="384" y="265"/>
                </a:cxn>
                <a:cxn ang="0">
                  <a:pos x="366" y="278"/>
                </a:cxn>
                <a:cxn ang="0">
                  <a:pos x="346" y="291"/>
                </a:cxn>
                <a:cxn ang="0">
                  <a:pos x="326" y="302"/>
                </a:cxn>
                <a:cxn ang="0">
                  <a:pos x="307" y="313"/>
                </a:cxn>
                <a:cxn ang="0">
                  <a:pos x="288" y="322"/>
                </a:cxn>
                <a:cxn ang="0">
                  <a:pos x="269" y="330"/>
                </a:cxn>
                <a:cxn ang="0">
                  <a:pos x="251" y="337"/>
                </a:cxn>
                <a:cxn ang="0">
                  <a:pos x="233" y="344"/>
                </a:cxn>
                <a:cxn ang="0">
                  <a:pos x="216" y="349"/>
                </a:cxn>
                <a:cxn ang="0">
                  <a:pos x="199" y="354"/>
                </a:cxn>
                <a:cxn ang="0">
                  <a:pos x="183" y="359"/>
                </a:cxn>
                <a:cxn ang="0">
                  <a:pos x="167" y="362"/>
                </a:cxn>
                <a:cxn ang="0">
                  <a:pos x="151" y="366"/>
                </a:cxn>
                <a:cxn ang="0">
                  <a:pos x="135" y="369"/>
                </a:cxn>
                <a:cxn ang="0">
                  <a:pos x="120" y="371"/>
                </a:cxn>
                <a:cxn ang="0">
                  <a:pos x="106" y="373"/>
                </a:cxn>
                <a:cxn ang="0">
                  <a:pos x="92" y="375"/>
                </a:cxn>
                <a:cxn ang="0">
                  <a:pos x="78" y="377"/>
                </a:cxn>
                <a:cxn ang="0">
                  <a:pos x="65" y="378"/>
                </a:cxn>
                <a:cxn ang="0">
                  <a:pos x="53" y="379"/>
                </a:cxn>
                <a:cxn ang="0">
                  <a:pos x="42" y="380"/>
                </a:cxn>
                <a:cxn ang="0">
                  <a:pos x="32" y="381"/>
                </a:cxn>
                <a:cxn ang="0">
                  <a:pos x="24" y="381"/>
                </a:cxn>
                <a:cxn ang="0">
                  <a:pos x="17" y="382"/>
                </a:cxn>
                <a:cxn ang="0">
                  <a:pos x="11" y="382"/>
                </a:cxn>
                <a:cxn ang="0">
                  <a:pos x="6" y="383"/>
                </a:cxn>
                <a:cxn ang="0">
                  <a:pos x="3" y="383"/>
                </a:cxn>
                <a:cxn ang="0">
                  <a:pos x="0" y="383"/>
                </a:cxn>
              </a:cxnLst>
              <a:rect l="0" t="0" r="r" b="b"/>
              <a:pathLst>
                <a:path w="575" h="384">
                  <a:moveTo>
                    <a:pt x="575" y="0"/>
                  </a:moveTo>
                  <a:lnTo>
                    <a:pt x="575" y="0"/>
                  </a:lnTo>
                  <a:lnTo>
                    <a:pt x="574" y="1"/>
                  </a:lnTo>
                  <a:lnTo>
                    <a:pt x="574" y="3"/>
                  </a:lnTo>
                  <a:lnTo>
                    <a:pt x="573" y="5"/>
                  </a:lnTo>
                  <a:lnTo>
                    <a:pt x="571" y="9"/>
                  </a:lnTo>
                  <a:lnTo>
                    <a:pt x="569" y="13"/>
                  </a:lnTo>
                  <a:lnTo>
                    <a:pt x="567" y="19"/>
                  </a:lnTo>
                  <a:lnTo>
                    <a:pt x="564" y="26"/>
                  </a:lnTo>
                  <a:lnTo>
                    <a:pt x="561" y="34"/>
                  </a:lnTo>
                  <a:lnTo>
                    <a:pt x="557" y="43"/>
                  </a:lnTo>
                  <a:lnTo>
                    <a:pt x="553" y="53"/>
                  </a:lnTo>
                  <a:lnTo>
                    <a:pt x="548" y="63"/>
                  </a:lnTo>
                  <a:lnTo>
                    <a:pt x="543" y="74"/>
                  </a:lnTo>
                  <a:lnTo>
                    <a:pt x="537" y="86"/>
                  </a:lnTo>
                  <a:lnTo>
                    <a:pt x="531" y="97"/>
                  </a:lnTo>
                  <a:lnTo>
                    <a:pt x="524" y="109"/>
                  </a:lnTo>
                  <a:lnTo>
                    <a:pt x="517" y="122"/>
                  </a:lnTo>
                  <a:lnTo>
                    <a:pt x="510" y="134"/>
                  </a:lnTo>
                  <a:lnTo>
                    <a:pt x="502" y="146"/>
                  </a:lnTo>
                  <a:lnTo>
                    <a:pt x="493" y="159"/>
                  </a:lnTo>
                  <a:lnTo>
                    <a:pt x="483" y="172"/>
                  </a:lnTo>
                  <a:lnTo>
                    <a:pt x="472" y="185"/>
                  </a:lnTo>
                  <a:lnTo>
                    <a:pt x="461" y="197"/>
                  </a:lnTo>
                  <a:lnTo>
                    <a:pt x="448" y="211"/>
                  </a:lnTo>
                  <a:lnTo>
                    <a:pt x="434" y="225"/>
                  </a:lnTo>
                  <a:lnTo>
                    <a:pt x="419" y="238"/>
                  </a:lnTo>
                  <a:lnTo>
                    <a:pt x="402" y="252"/>
                  </a:lnTo>
                  <a:lnTo>
                    <a:pt x="384" y="265"/>
                  </a:lnTo>
                  <a:lnTo>
                    <a:pt x="366" y="278"/>
                  </a:lnTo>
                  <a:lnTo>
                    <a:pt x="346" y="291"/>
                  </a:lnTo>
                  <a:lnTo>
                    <a:pt x="326" y="302"/>
                  </a:lnTo>
                  <a:lnTo>
                    <a:pt x="307" y="313"/>
                  </a:lnTo>
                  <a:lnTo>
                    <a:pt x="288" y="322"/>
                  </a:lnTo>
                  <a:lnTo>
                    <a:pt x="269" y="330"/>
                  </a:lnTo>
                  <a:lnTo>
                    <a:pt x="251" y="337"/>
                  </a:lnTo>
                  <a:lnTo>
                    <a:pt x="233" y="344"/>
                  </a:lnTo>
                  <a:lnTo>
                    <a:pt x="216" y="349"/>
                  </a:lnTo>
                  <a:lnTo>
                    <a:pt x="199" y="354"/>
                  </a:lnTo>
                  <a:lnTo>
                    <a:pt x="183" y="359"/>
                  </a:lnTo>
                  <a:lnTo>
                    <a:pt x="167" y="362"/>
                  </a:lnTo>
                  <a:lnTo>
                    <a:pt x="151" y="366"/>
                  </a:lnTo>
                  <a:lnTo>
                    <a:pt x="135" y="369"/>
                  </a:lnTo>
                  <a:lnTo>
                    <a:pt x="120" y="371"/>
                  </a:lnTo>
                  <a:lnTo>
                    <a:pt x="106" y="373"/>
                  </a:lnTo>
                  <a:lnTo>
                    <a:pt x="92" y="375"/>
                  </a:lnTo>
                  <a:lnTo>
                    <a:pt x="78" y="377"/>
                  </a:lnTo>
                  <a:lnTo>
                    <a:pt x="65" y="378"/>
                  </a:lnTo>
                  <a:lnTo>
                    <a:pt x="53" y="379"/>
                  </a:lnTo>
                  <a:lnTo>
                    <a:pt x="42" y="380"/>
                  </a:lnTo>
                  <a:lnTo>
                    <a:pt x="32" y="381"/>
                  </a:lnTo>
                  <a:lnTo>
                    <a:pt x="24" y="381"/>
                  </a:lnTo>
                  <a:lnTo>
                    <a:pt x="17" y="382"/>
                  </a:lnTo>
                  <a:lnTo>
                    <a:pt x="11" y="382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6726" y="3268"/>
              <a:ext cx="593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3"/>
                </a:cxn>
                <a:cxn ang="0">
                  <a:pos x="24" y="4"/>
                </a:cxn>
                <a:cxn ang="0">
                  <a:pos x="33" y="6"/>
                </a:cxn>
                <a:cxn ang="0">
                  <a:pos x="43" y="8"/>
                </a:cxn>
                <a:cxn ang="0">
                  <a:pos x="55" y="10"/>
                </a:cxn>
                <a:cxn ang="0">
                  <a:pos x="68" y="13"/>
                </a:cxn>
                <a:cxn ang="0">
                  <a:pos x="81" y="15"/>
                </a:cxn>
                <a:cxn ang="0">
                  <a:pos x="96" y="18"/>
                </a:cxn>
                <a:cxn ang="0">
                  <a:pos x="111" y="22"/>
                </a:cxn>
                <a:cxn ang="0">
                  <a:pos x="127" y="25"/>
                </a:cxn>
                <a:cxn ang="0">
                  <a:pos x="143" y="29"/>
                </a:cxn>
                <a:cxn ang="0">
                  <a:pos x="160" y="33"/>
                </a:cxn>
                <a:cxn ang="0">
                  <a:pos x="177" y="37"/>
                </a:cxn>
                <a:cxn ang="0">
                  <a:pos x="194" y="41"/>
                </a:cxn>
                <a:cxn ang="0">
                  <a:pos x="211" y="46"/>
                </a:cxn>
                <a:cxn ang="0">
                  <a:pos x="229" y="51"/>
                </a:cxn>
                <a:cxn ang="0">
                  <a:pos x="247" y="56"/>
                </a:cxn>
                <a:cxn ang="0">
                  <a:pos x="265" y="61"/>
                </a:cxn>
                <a:cxn ang="0">
                  <a:pos x="283" y="67"/>
                </a:cxn>
                <a:cxn ang="0">
                  <a:pos x="302" y="74"/>
                </a:cxn>
                <a:cxn ang="0">
                  <a:pos x="321" y="80"/>
                </a:cxn>
                <a:cxn ang="0">
                  <a:pos x="340" y="87"/>
                </a:cxn>
                <a:cxn ang="0">
                  <a:pos x="360" y="95"/>
                </a:cxn>
                <a:cxn ang="0">
                  <a:pos x="380" y="104"/>
                </a:cxn>
                <a:cxn ang="0">
                  <a:pos x="399" y="112"/>
                </a:cxn>
                <a:cxn ang="0">
                  <a:pos x="418" y="122"/>
                </a:cxn>
                <a:cxn ang="0">
                  <a:pos x="440" y="133"/>
                </a:cxn>
                <a:cxn ang="0">
                  <a:pos x="460" y="144"/>
                </a:cxn>
                <a:cxn ang="0">
                  <a:pos x="478" y="156"/>
                </a:cxn>
                <a:cxn ang="0">
                  <a:pos x="494" y="166"/>
                </a:cxn>
                <a:cxn ang="0">
                  <a:pos x="508" y="177"/>
                </a:cxn>
                <a:cxn ang="0">
                  <a:pos x="520" y="187"/>
                </a:cxn>
                <a:cxn ang="0">
                  <a:pos x="531" y="196"/>
                </a:cxn>
                <a:cxn ang="0">
                  <a:pos x="540" y="206"/>
                </a:cxn>
                <a:cxn ang="0">
                  <a:pos x="548" y="215"/>
                </a:cxn>
                <a:cxn ang="0">
                  <a:pos x="555" y="223"/>
                </a:cxn>
                <a:cxn ang="0">
                  <a:pos x="561" y="232"/>
                </a:cxn>
                <a:cxn ang="0">
                  <a:pos x="567" y="240"/>
                </a:cxn>
                <a:cxn ang="0">
                  <a:pos x="572" y="247"/>
                </a:cxn>
                <a:cxn ang="0">
                  <a:pos x="576" y="255"/>
                </a:cxn>
                <a:cxn ang="0">
                  <a:pos x="579" y="262"/>
                </a:cxn>
                <a:cxn ang="0">
                  <a:pos x="582" y="269"/>
                </a:cxn>
                <a:cxn ang="0">
                  <a:pos x="585" y="275"/>
                </a:cxn>
                <a:cxn ang="0">
                  <a:pos x="587" y="280"/>
                </a:cxn>
                <a:cxn ang="0">
                  <a:pos x="589" y="285"/>
                </a:cxn>
                <a:cxn ang="0">
                  <a:pos x="590" y="289"/>
                </a:cxn>
                <a:cxn ang="0">
                  <a:pos x="591" y="291"/>
                </a:cxn>
                <a:cxn ang="0">
                  <a:pos x="591" y="294"/>
                </a:cxn>
                <a:cxn ang="0">
                  <a:pos x="592" y="295"/>
                </a:cxn>
                <a:cxn ang="0">
                  <a:pos x="592" y="295"/>
                </a:cxn>
                <a:cxn ang="0">
                  <a:pos x="592" y="296"/>
                </a:cxn>
              </a:cxnLst>
              <a:rect l="0" t="0" r="r" b="b"/>
              <a:pathLst>
                <a:path w="593" h="296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4" y="4"/>
                  </a:lnTo>
                  <a:lnTo>
                    <a:pt x="33" y="6"/>
                  </a:lnTo>
                  <a:lnTo>
                    <a:pt x="43" y="8"/>
                  </a:lnTo>
                  <a:lnTo>
                    <a:pt x="55" y="10"/>
                  </a:lnTo>
                  <a:lnTo>
                    <a:pt x="68" y="13"/>
                  </a:lnTo>
                  <a:lnTo>
                    <a:pt x="81" y="15"/>
                  </a:lnTo>
                  <a:lnTo>
                    <a:pt x="96" y="18"/>
                  </a:lnTo>
                  <a:lnTo>
                    <a:pt x="111" y="22"/>
                  </a:lnTo>
                  <a:lnTo>
                    <a:pt x="127" y="25"/>
                  </a:lnTo>
                  <a:lnTo>
                    <a:pt x="143" y="29"/>
                  </a:lnTo>
                  <a:lnTo>
                    <a:pt x="160" y="33"/>
                  </a:lnTo>
                  <a:lnTo>
                    <a:pt x="177" y="37"/>
                  </a:lnTo>
                  <a:lnTo>
                    <a:pt x="194" y="41"/>
                  </a:lnTo>
                  <a:lnTo>
                    <a:pt x="211" y="46"/>
                  </a:lnTo>
                  <a:lnTo>
                    <a:pt x="229" y="51"/>
                  </a:lnTo>
                  <a:lnTo>
                    <a:pt x="247" y="56"/>
                  </a:lnTo>
                  <a:lnTo>
                    <a:pt x="265" y="61"/>
                  </a:lnTo>
                  <a:lnTo>
                    <a:pt x="283" y="67"/>
                  </a:lnTo>
                  <a:lnTo>
                    <a:pt x="302" y="74"/>
                  </a:lnTo>
                  <a:lnTo>
                    <a:pt x="321" y="80"/>
                  </a:lnTo>
                  <a:lnTo>
                    <a:pt x="340" y="87"/>
                  </a:lnTo>
                  <a:lnTo>
                    <a:pt x="360" y="95"/>
                  </a:lnTo>
                  <a:lnTo>
                    <a:pt x="380" y="104"/>
                  </a:lnTo>
                  <a:lnTo>
                    <a:pt x="399" y="112"/>
                  </a:lnTo>
                  <a:lnTo>
                    <a:pt x="418" y="122"/>
                  </a:lnTo>
                  <a:lnTo>
                    <a:pt x="440" y="133"/>
                  </a:lnTo>
                  <a:lnTo>
                    <a:pt x="460" y="144"/>
                  </a:lnTo>
                  <a:lnTo>
                    <a:pt x="478" y="156"/>
                  </a:lnTo>
                  <a:lnTo>
                    <a:pt x="494" y="166"/>
                  </a:lnTo>
                  <a:lnTo>
                    <a:pt x="508" y="177"/>
                  </a:lnTo>
                  <a:lnTo>
                    <a:pt x="520" y="187"/>
                  </a:lnTo>
                  <a:lnTo>
                    <a:pt x="531" y="196"/>
                  </a:lnTo>
                  <a:lnTo>
                    <a:pt x="540" y="206"/>
                  </a:lnTo>
                  <a:lnTo>
                    <a:pt x="548" y="215"/>
                  </a:lnTo>
                  <a:lnTo>
                    <a:pt x="555" y="223"/>
                  </a:lnTo>
                  <a:lnTo>
                    <a:pt x="561" y="232"/>
                  </a:lnTo>
                  <a:lnTo>
                    <a:pt x="567" y="240"/>
                  </a:lnTo>
                  <a:lnTo>
                    <a:pt x="572" y="247"/>
                  </a:lnTo>
                  <a:lnTo>
                    <a:pt x="576" y="255"/>
                  </a:lnTo>
                  <a:lnTo>
                    <a:pt x="579" y="262"/>
                  </a:lnTo>
                  <a:lnTo>
                    <a:pt x="582" y="269"/>
                  </a:lnTo>
                  <a:lnTo>
                    <a:pt x="585" y="275"/>
                  </a:lnTo>
                  <a:lnTo>
                    <a:pt x="587" y="280"/>
                  </a:lnTo>
                  <a:lnTo>
                    <a:pt x="589" y="285"/>
                  </a:lnTo>
                  <a:lnTo>
                    <a:pt x="590" y="289"/>
                  </a:lnTo>
                  <a:lnTo>
                    <a:pt x="591" y="291"/>
                  </a:lnTo>
                  <a:lnTo>
                    <a:pt x="591" y="294"/>
                  </a:lnTo>
                  <a:lnTo>
                    <a:pt x="592" y="295"/>
                  </a:lnTo>
                  <a:lnTo>
                    <a:pt x="592" y="295"/>
                  </a:lnTo>
                  <a:lnTo>
                    <a:pt x="592" y="296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8400" y="2326"/>
              <a:ext cx="52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10"/>
                </a:cxn>
                <a:cxn ang="0">
                  <a:pos x="13" y="15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7" y="34"/>
                </a:cxn>
                <a:cxn ang="0">
                  <a:pos x="32" y="41"/>
                </a:cxn>
                <a:cxn ang="0">
                  <a:pos x="36" y="49"/>
                </a:cxn>
                <a:cxn ang="0">
                  <a:pos x="40" y="58"/>
                </a:cxn>
                <a:cxn ang="0">
                  <a:pos x="44" y="68"/>
                </a:cxn>
                <a:cxn ang="0">
                  <a:pos x="47" y="80"/>
                </a:cxn>
                <a:cxn ang="0">
                  <a:pos x="49" y="92"/>
                </a:cxn>
                <a:cxn ang="0">
                  <a:pos x="51" y="106"/>
                </a:cxn>
                <a:cxn ang="0">
                  <a:pos x="52" y="122"/>
                </a:cxn>
                <a:cxn ang="0">
                  <a:pos x="51" y="136"/>
                </a:cxn>
                <a:cxn ang="0">
                  <a:pos x="50" y="149"/>
                </a:cxn>
                <a:cxn ang="0">
                  <a:pos x="48" y="162"/>
                </a:cxn>
                <a:cxn ang="0">
                  <a:pos x="45" y="175"/>
                </a:cxn>
                <a:cxn ang="0">
                  <a:pos x="42" y="186"/>
                </a:cxn>
                <a:cxn ang="0">
                  <a:pos x="39" y="197"/>
                </a:cxn>
                <a:cxn ang="0">
                  <a:pos x="35" y="208"/>
                </a:cxn>
                <a:cxn ang="0">
                  <a:pos x="31" y="217"/>
                </a:cxn>
                <a:cxn ang="0">
                  <a:pos x="27" y="227"/>
                </a:cxn>
                <a:cxn ang="0">
                  <a:pos x="22" y="236"/>
                </a:cxn>
                <a:cxn ang="0">
                  <a:pos x="18" y="244"/>
                </a:cxn>
                <a:cxn ang="0">
                  <a:pos x="14" y="252"/>
                </a:cxn>
                <a:cxn ang="0">
                  <a:pos x="10" y="259"/>
                </a:cxn>
                <a:cxn ang="0">
                  <a:pos x="7" y="266"/>
                </a:cxn>
                <a:cxn ang="0">
                  <a:pos x="4" y="270"/>
                </a:cxn>
                <a:cxn ang="0">
                  <a:pos x="2" y="274"/>
                </a:cxn>
                <a:cxn ang="0">
                  <a:pos x="1" y="277"/>
                </a:cxn>
                <a:cxn ang="0">
                  <a:pos x="0" y="278"/>
                </a:cxn>
                <a:cxn ang="0">
                  <a:pos x="0" y="278"/>
                </a:cxn>
              </a:cxnLst>
              <a:rect l="0" t="0" r="r" b="b"/>
              <a:pathLst>
                <a:path w="52" h="279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6" y="6"/>
                  </a:lnTo>
                  <a:lnTo>
                    <a:pt x="9" y="10"/>
                  </a:lnTo>
                  <a:lnTo>
                    <a:pt x="13" y="15"/>
                  </a:lnTo>
                  <a:lnTo>
                    <a:pt x="18" y="20"/>
                  </a:lnTo>
                  <a:lnTo>
                    <a:pt x="22" y="27"/>
                  </a:lnTo>
                  <a:lnTo>
                    <a:pt x="27" y="34"/>
                  </a:lnTo>
                  <a:lnTo>
                    <a:pt x="32" y="41"/>
                  </a:lnTo>
                  <a:lnTo>
                    <a:pt x="36" y="49"/>
                  </a:lnTo>
                  <a:lnTo>
                    <a:pt x="40" y="58"/>
                  </a:lnTo>
                  <a:lnTo>
                    <a:pt x="44" y="68"/>
                  </a:lnTo>
                  <a:lnTo>
                    <a:pt x="47" y="80"/>
                  </a:lnTo>
                  <a:lnTo>
                    <a:pt x="49" y="92"/>
                  </a:lnTo>
                  <a:lnTo>
                    <a:pt x="51" y="106"/>
                  </a:lnTo>
                  <a:lnTo>
                    <a:pt x="52" y="122"/>
                  </a:lnTo>
                  <a:lnTo>
                    <a:pt x="51" y="136"/>
                  </a:lnTo>
                  <a:lnTo>
                    <a:pt x="50" y="149"/>
                  </a:lnTo>
                  <a:lnTo>
                    <a:pt x="48" y="162"/>
                  </a:lnTo>
                  <a:lnTo>
                    <a:pt x="45" y="175"/>
                  </a:lnTo>
                  <a:lnTo>
                    <a:pt x="42" y="186"/>
                  </a:lnTo>
                  <a:lnTo>
                    <a:pt x="39" y="197"/>
                  </a:lnTo>
                  <a:lnTo>
                    <a:pt x="35" y="208"/>
                  </a:lnTo>
                  <a:lnTo>
                    <a:pt x="31" y="217"/>
                  </a:lnTo>
                  <a:lnTo>
                    <a:pt x="27" y="227"/>
                  </a:lnTo>
                  <a:lnTo>
                    <a:pt x="22" y="236"/>
                  </a:lnTo>
                  <a:lnTo>
                    <a:pt x="18" y="244"/>
                  </a:lnTo>
                  <a:lnTo>
                    <a:pt x="14" y="252"/>
                  </a:lnTo>
                  <a:lnTo>
                    <a:pt x="10" y="259"/>
                  </a:lnTo>
                  <a:lnTo>
                    <a:pt x="7" y="266"/>
                  </a:lnTo>
                  <a:lnTo>
                    <a:pt x="4" y="270"/>
                  </a:lnTo>
                  <a:lnTo>
                    <a:pt x="2" y="274"/>
                  </a:lnTo>
                  <a:lnTo>
                    <a:pt x="1" y="277"/>
                  </a:lnTo>
                  <a:lnTo>
                    <a:pt x="0" y="278"/>
                  </a:lnTo>
                  <a:lnTo>
                    <a:pt x="0" y="278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946" y="2100"/>
              <a:ext cx="576" cy="383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575" y="0"/>
                </a:cxn>
                <a:cxn ang="0">
                  <a:pos x="574" y="1"/>
                </a:cxn>
                <a:cxn ang="0">
                  <a:pos x="574" y="3"/>
                </a:cxn>
                <a:cxn ang="0">
                  <a:pos x="573" y="5"/>
                </a:cxn>
                <a:cxn ang="0">
                  <a:pos x="571" y="9"/>
                </a:cxn>
                <a:cxn ang="0">
                  <a:pos x="569" y="13"/>
                </a:cxn>
                <a:cxn ang="0">
                  <a:pos x="567" y="19"/>
                </a:cxn>
                <a:cxn ang="0">
                  <a:pos x="564" y="26"/>
                </a:cxn>
                <a:cxn ang="0">
                  <a:pos x="561" y="34"/>
                </a:cxn>
                <a:cxn ang="0">
                  <a:pos x="557" y="43"/>
                </a:cxn>
                <a:cxn ang="0">
                  <a:pos x="553" y="53"/>
                </a:cxn>
                <a:cxn ang="0">
                  <a:pos x="548" y="63"/>
                </a:cxn>
                <a:cxn ang="0">
                  <a:pos x="543" y="74"/>
                </a:cxn>
                <a:cxn ang="0">
                  <a:pos x="537" y="86"/>
                </a:cxn>
                <a:cxn ang="0">
                  <a:pos x="531" y="97"/>
                </a:cxn>
                <a:cxn ang="0">
                  <a:pos x="524" y="109"/>
                </a:cxn>
                <a:cxn ang="0">
                  <a:pos x="517" y="122"/>
                </a:cxn>
                <a:cxn ang="0">
                  <a:pos x="510" y="134"/>
                </a:cxn>
                <a:cxn ang="0">
                  <a:pos x="502" y="146"/>
                </a:cxn>
                <a:cxn ang="0">
                  <a:pos x="493" y="159"/>
                </a:cxn>
                <a:cxn ang="0">
                  <a:pos x="483" y="172"/>
                </a:cxn>
                <a:cxn ang="0">
                  <a:pos x="472" y="185"/>
                </a:cxn>
                <a:cxn ang="0">
                  <a:pos x="461" y="197"/>
                </a:cxn>
                <a:cxn ang="0">
                  <a:pos x="448" y="211"/>
                </a:cxn>
                <a:cxn ang="0">
                  <a:pos x="434" y="225"/>
                </a:cxn>
                <a:cxn ang="0">
                  <a:pos x="419" y="238"/>
                </a:cxn>
                <a:cxn ang="0">
                  <a:pos x="402" y="252"/>
                </a:cxn>
                <a:cxn ang="0">
                  <a:pos x="384" y="265"/>
                </a:cxn>
                <a:cxn ang="0">
                  <a:pos x="366" y="278"/>
                </a:cxn>
                <a:cxn ang="0">
                  <a:pos x="346" y="291"/>
                </a:cxn>
                <a:cxn ang="0">
                  <a:pos x="326" y="302"/>
                </a:cxn>
                <a:cxn ang="0">
                  <a:pos x="307" y="313"/>
                </a:cxn>
                <a:cxn ang="0">
                  <a:pos x="288" y="322"/>
                </a:cxn>
                <a:cxn ang="0">
                  <a:pos x="269" y="330"/>
                </a:cxn>
                <a:cxn ang="0">
                  <a:pos x="251" y="337"/>
                </a:cxn>
                <a:cxn ang="0">
                  <a:pos x="233" y="344"/>
                </a:cxn>
                <a:cxn ang="0">
                  <a:pos x="216" y="349"/>
                </a:cxn>
                <a:cxn ang="0">
                  <a:pos x="199" y="354"/>
                </a:cxn>
                <a:cxn ang="0">
                  <a:pos x="183" y="359"/>
                </a:cxn>
                <a:cxn ang="0">
                  <a:pos x="167" y="363"/>
                </a:cxn>
                <a:cxn ang="0">
                  <a:pos x="151" y="366"/>
                </a:cxn>
                <a:cxn ang="0">
                  <a:pos x="135" y="369"/>
                </a:cxn>
                <a:cxn ang="0">
                  <a:pos x="120" y="371"/>
                </a:cxn>
                <a:cxn ang="0">
                  <a:pos x="106" y="373"/>
                </a:cxn>
                <a:cxn ang="0">
                  <a:pos x="92" y="375"/>
                </a:cxn>
                <a:cxn ang="0">
                  <a:pos x="78" y="377"/>
                </a:cxn>
                <a:cxn ang="0">
                  <a:pos x="65" y="378"/>
                </a:cxn>
                <a:cxn ang="0">
                  <a:pos x="53" y="379"/>
                </a:cxn>
                <a:cxn ang="0">
                  <a:pos x="42" y="380"/>
                </a:cxn>
                <a:cxn ang="0">
                  <a:pos x="32" y="381"/>
                </a:cxn>
                <a:cxn ang="0">
                  <a:pos x="24" y="382"/>
                </a:cxn>
                <a:cxn ang="0">
                  <a:pos x="17" y="382"/>
                </a:cxn>
                <a:cxn ang="0">
                  <a:pos x="11" y="382"/>
                </a:cxn>
                <a:cxn ang="0">
                  <a:pos x="6" y="383"/>
                </a:cxn>
                <a:cxn ang="0">
                  <a:pos x="3" y="383"/>
                </a:cxn>
                <a:cxn ang="0">
                  <a:pos x="0" y="383"/>
                </a:cxn>
              </a:cxnLst>
              <a:rect l="0" t="0" r="r" b="b"/>
              <a:pathLst>
                <a:path w="576" h="383">
                  <a:moveTo>
                    <a:pt x="575" y="0"/>
                  </a:moveTo>
                  <a:lnTo>
                    <a:pt x="575" y="0"/>
                  </a:lnTo>
                  <a:lnTo>
                    <a:pt x="574" y="1"/>
                  </a:lnTo>
                  <a:lnTo>
                    <a:pt x="574" y="3"/>
                  </a:lnTo>
                  <a:lnTo>
                    <a:pt x="573" y="5"/>
                  </a:lnTo>
                  <a:lnTo>
                    <a:pt x="571" y="9"/>
                  </a:lnTo>
                  <a:lnTo>
                    <a:pt x="569" y="13"/>
                  </a:lnTo>
                  <a:lnTo>
                    <a:pt x="567" y="19"/>
                  </a:lnTo>
                  <a:lnTo>
                    <a:pt x="564" y="26"/>
                  </a:lnTo>
                  <a:lnTo>
                    <a:pt x="561" y="34"/>
                  </a:lnTo>
                  <a:lnTo>
                    <a:pt x="557" y="43"/>
                  </a:lnTo>
                  <a:lnTo>
                    <a:pt x="553" y="53"/>
                  </a:lnTo>
                  <a:lnTo>
                    <a:pt x="548" y="63"/>
                  </a:lnTo>
                  <a:lnTo>
                    <a:pt x="543" y="74"/>
                  </a:lnTo>
                  <a:lnTo>
                    <a:pt x="537" y="86"/>
                  </a:lnTo>
                  <a:lnTo>
                    <a:pt x="531" y="97"/>
                  </a:lnTo>
                  <a:lnTo>
                    <a:pt x="524" y="109"/>
                  </a:lnTo>
                  <a:lnTo>
                    <a:pt x="517" y="122"/>
                  </a:lnTo>
                  <a:lnTo>
                    <a:pt x="510" y="134"/>
                  </a:lnTo>
                  <a:lnTo>
                    <a:pt x="502" y="146"/>
                  </a:lnTo>
                  <a:lnTo>
                    <a:pt x="493" y="159"/>
                  </a:lnTo>
                  <a:lnTo>
                    <a:pt x="483" y="172"/>
                  </a:lnTo>
                  <a:lnTo>
                    <a:pt x="472" y="185"/>
                  </a:lnTo>
                  <a:lnTo>
                    <a:pt x="461" y="197"/>
                  </a:lnTo>
                  <a:lnTo>
                    <a:pt x="448" y="211"/>
                  </a:lnTo>
                  <a:lnTo>
                    <a:pt x="434" y="225"/>
                  </a:lnTo>
                  <a:lnTo>
                    <a:pt x="419" y="238"/>
                  </a:lnTo>
                  <a:lnTo>
                    <a:pt x="402" y="252"/>
                  </a:lnTo>
                  <a:lnTo>
                    <a:pt x="384" y="265"/>
                  </a:lnTo>
                  <a:lnTo>
                    <a:pt x="366" y="278"/>
                  </a:lnTo>
                  <a:lnTo>
                    <a:pt x="346" y="291"/>
                  </a:lnTo>
                  <a:lnTo>
                    <a:pt x="326" y="302"/>
                  </a:lnTo>
                  <a:lnTo>
                    <a:pt x="307" y="313"/>
                  </a:lnTo>
                  <a:lnTo>
                    <a:pt x="288" y="322"/>
                  </a:lnTo>
                  <a:lnTo>
                    <a:pt x="269" y="330"/>
                  </a:lnTo>
                  <a:lnTo>
                    <a:pt x="251" y="337"/>
                  </a:lnTo>
                  <a:lnTo>
                    <a:pt x="233" y="344"/>
                  </a:lnTo>
                  <a:lnTo>
                    <a:pt x="216" y="349"/>
                  </a:lnTo>
                  <a:lnTo>
                    <a:pt x="199" y="354"/>
                  </a:lnTo>
                  <a:lnTo>
                    <a:pt x="183" y="359"/>
                  </a:lnTo>
                  <a:lnTo>
                    <a:pt x="167" y="363"/>
                  </a:lnTo>
                  <a:lnTo>
                    <a:pt x="151" y="366"/>
                  </a:lnTo>
                  <a:lnTo>
                    <a:pt x="135" y="369"/>
                  </a:lnTo>
                  <a:lnTo>
                    <a:pt x="120" y="371"/>
                  </a:lnTo>
                  <a:lnTo>
                    <a:pt x="106" y="373"/>
                  </a:lnTo>
                  <a:lnTo>
                    <a:pt x="92" y="375"/>
                  </a:lnTo>
                  <a:lnTo>
                    <a:pt x="78" y="377"/>
                  </a:lnTo>
                  <a:lnTo>
                    <a:pt x="65" y="378"/>
                  </a:lnTo>
                  <a:lnTo>
                    <a:pt x="53" y="379"/>
                  </a:lnTo>
                  <a:lnTo>
                    <a:pt x="42" y="380"/>
                  </a:lnTo>
                  <a:lnTo>
                    <a:pt x="32" y="381"/>
                  </a:lnTo>
                  <a:lnTo>
                    <a:pt x="24" y="382"/>
                  </a:lnTo>
                  <a:lnTo>
                    <a:pt x="17" y="382"/>
                  </a:lnTo>
                  <a:lnTo>
                    <a:pt x="11" y="382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946" y="2483"/>
              <a:ext cx="593" cy="2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3"/>
                </a:cxn>
                <a:cxn ang="0">
                  <a:pos x="24" y="4"/>
                </a:cxn>
                <a:cxn ang="0">
                  <a:pos x="33" y="6"/>
                </a:cxn>
                <a:cxn ang="0">
                  <a:pos x="43" y="8"/>
                </a:cxn>
                <a:cxn ang="0">
                  <a:pos x="55" y="10"/>
                </a:cxn>
                <a:cxn ang="0">
                  <a:pos x="68" y="13"/>
                </a:cxn>
                <a:cxn ang="0">
                  <a:pos x="81" y="15"/>
                </a:cxn>
                <a:cxn ang="0">
                  <a:pos x="96" y="18"/>
                </a:cxn>
                <a:cxn ang="0">
                  <a:pos x="111" y="22"/>
                </a:cxn>
                <a:cxn ang="0">
                  <a:pos x="127" y="25"/>
                </a:cxn>
                <a:cxn ang="0">
                  <a:pos x="143" y="29"/>
                </a:cxn>
                <a:cxn ang="0">
                  <a:pos x="160" y="33"/>
                </a:cxn>
                <a:cxn ang="0">
                  <a:pos x="177" y="37"/>
                </a:cxn>
                <a:cxn ang="0">
                  <a:pos x="194" y="41"/>
                </a:cxn>
                <a:cxn ang="0">
                  <a:pos x="211" y="46"/>
                </a:cxn>
                <a:cxn ang="0">
                  <a:pos x="229" y="51"/>
                </a:cxn>
                <a:cxn ang="0">
                  <a:pos x="247" y="56"/>
                </a:cxn>
                <a:cxn ang="0">
                  <a:pos x="265" y="61"/>
                </a:cxn>
                <a:cxn ang="0">
                  <a:pos x="283" y="67"/>
                </a:cxn>
                <a:cxn ang="0">
                  <a:pos x="302" y="73"/>
                </a:cxn>
                <a:cxn ang="0">
                  <a:pos x="321" y="80"/>
                </a:cxn>
                <a:cxn ang="0">
                  <a:pos x="340" y="87"/>
                </a:cxn>
                <a:cxn ang="0">
                  <a:pos x="360" y="95"/>
                </a:cxn>
                <a:cxn ang="0">
                  <a:pos x="380" y="104"/>
                </a:cxn>
                <a:cxn ang="0">
                  <a:pos x="399" y="112"/>
                </a:cxn>
                <a:cxn ang="0">
                  <a:pos x="418" y="122"/>
                </a:cxn>
                <a:cxn ang="0">
                  <a:pos x="440" y="133"/>
                </a:cxn>
                <a:cxn ang="0">
                  <a:pos x="460" y="144"/>
                </a:cxn>
                <a:cxn ang="0">
                  <a:pos x="478" y="156"/>
                </a:cxn>
                <a:cxn ang="0">
                  <a:pos x="494" y="166"/>
                </a:cxn>
                <a:cxn ang="0">
                  <a:pos x="508" y="177"/>
                </a:cxn>
                <a:cxn ang="0">
                  <a:pos x="520" y="187"/>
                </a:cxn>
                <a:cxn ang="0">
                  <a:pos x="531" y="196"/>
                </a:cxn>
                <a:cxn ang="0">
                  <a:pos x="540" y="206"/>
                </a:cxn>
                <a:cxn ang="0">
                  <a:pos x="548" y="215"/>
                </a:cxn>
                <a:cxn ang="0">
                  <a:pos x="555" y="223"/>
                </a:cxn>
                <a:cxn ang="0">
                  <a:pos x="561" y="232"/>
                </a:cxn>
                <a:cxn ang="0">
                  <a:pos x="567" y="240"/>
                </a:cxn>
                <a:cxn ang="0">
                  <a:pos x="572" y="247"/>
                </a:cxn>
                <a:cxn ang="0">
                  <a:pos x="576" y="255"/>
                </a:cxn>
                <a:cxn ang="0">
                  <a:pos x="579" y="262"/>
                </a:cxn>
                <a:cxn ang="0">
                  <a:pos x="582" y="269"/>
                </a:cxn>
                <a:cxn ang="0">
                  <a:pos x="585" y="275"/>
                </a:cxn>
                <a:cxn ang="0">
                  <a:pos x="587" y="280"/>
                </a:cxn>
                <a:cxn ang="0">
                  <a:pos x="589" y="285"/>
                </a:cxn>
                <a:cxn ang="0">
                  <a:pos x="590" y="288"/>
                </a:cxn>
                <a:cxn ang="0">
                  <a:pos x="591" y="291"/>
                </a:cxn>
                <a:cxn ang="0">
                  <a:pos x="591" y="294"/>
                </a:cxn>
                <a:cxn ang="0">
                  <a:pos x="592" y="295"/>
                </a:cxn>
                <a:cxn ang="0">
                  <a:pos x="592" y="295"/>
                </a:cxn>
                <a:cxn ang="0">
                  <a:pos x="592" y="296"/>
                </a:cxn>
              </a:cxnLst>
              <a:rect l="0" t="0" r="r" b="b"/>
              <a:pathLst>
                <a:path w="593" h="297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4" y="4"/>
                  </a:lnTo>
                  <a:lnTo>
                    <a:pt x="33" y="6"/>
                  </a:lnTo>
                  <a:lnTo>
                    <a:pt x="43" y="8"/>
                  </a:lnTo>
                  <a:lnTo>
                    <a:pt x="55" y="10"/>
                  </a:lnTo>
                  <a:lnTo>
                    <a:pt x="68" y="13"/>
                  </a:lnTo>
                  <a:lnTo>
                    <a:pt x="81" y="15"/>
                  </a:lnTo>
                  <a:lnTo>
                    <a:pt x="96" y="18"/>
                  </a:lnTo>
                  <a:lnTo>
                    <a:pt x="111" y="22"/>
                  </a:lnTo>
                  <a:lnTo>
                    <a:pt x="127" y="25"/>
                  </a:lnTo>
                  <a:lnTo>
                    <a:pt x="143" y="29"/>
                  </a:lnTo>
                  <a:lnTo>
                    <a:pt x="160" y="33"/>
                  </a:lnTo>
                  <a:lnTo>
                    <a:pt x="177" y="37"/>
                  </a:lnTo>
                  <a:lnTo>
                    <a:pt x="194" y="41"/>
                  </a:lnTo>
                  <a:lnTo>
                    <a:pt x="211" y="46"/>
                  </a:lnTo>
                  <a:lnTo>
                    <a:pt x="229" y="51"/>
                  </a:lnTo>
                  <a:lnTo>
                    <a:pt x="247" y="56"/>
                  </a:lnTo>
                  <a:lnTo>
                    <a:pt x="265" y="61"/>
                  </a:lnTo>
                  <a:lnTo>
                    <a:pt x="283" y="67"/>
                  </a:lnTo>
                  <a:lnTo>
                    <a:pt x="302" y="73"/>
                  </a:lnTo>
                  <a:lnTo>
                    <a:pt x="321" y="80"/>
                  </a:lnTo>
                  <a:lnTo>
                    <a:pt x="340" y="87"/>
                  </a:lnTo>
                  <a:lnTo>
                    <a:pt x="360" y="95"/>
                  </a:lnTo>
                  <a:lnTo>
                    <a:pt x="380" y="104"/>
                  </a:lnTo>
                  <a:lnTo>
                    <a:pt x="399" y="112"/>
                  </a:lnTo>
                  <a:lnTo>
                    <a:pt x="418" y="122"/>
                  </a:lnTo>
                  <a:lnTo>
                    <a:pt x="440" y="133"/>
                  </a:lnTo>
                  <a:lnTo>
                    <a:pt x="460" y="144"/>
                  </a:lnTo>
                  <a:lnTo>
                    <a:pt x="478" y="156"/>
                  </a:lnTo>
                  <a:lnTo>
                    <a:pt x="494" y="166"/>
                  </a:lnTo>
                  <a:lnTo>
                    <a:pt x="508" y="177"/>
                  </a:lnTo>
                  <a:lnTo>
                    <a:pt x="520" y="187"/>
                  </a:lnTo>
                  <a:lnTo>
                    <a:pt x="531" y="196"/>
                  </a:lnTo>
                  <a:lnTo>
                    <a:pt x="540" y="206"/>
                  </a:lnTo>
                  <a:lnTo>
                    <a:pt x="548" y="215"/>
                  </a:lnTo>
                  <a:lnTo>
                    <a:pt x="555" y="223"/>
                  </a:lnTo>
                  <a:lnTo>
                    <a:pt x="561" y="232"/>
                  </a:lnTo>
                  <a:lnTo>
                    <a:pt x="567" y="240"/>
                  </a:lnTo>
                  <a:lnTo>
                    <a:pt x="572" y="247"/>
                  </a:lnTo>
                  <a:lnTo>
                    <a:pt x="576" y="255"/>
                  </a:lnTo>
                  <a:lnTo>
                    <a:pt x="579" y="262"/>
                  </a:lnTo>
                  <a:lnTo>
                    <a:pt x="582" y="269"/>
                  </a:lnTo>
                  <a:lnTo>
                    <a:pt x="585" y="275"/>
                  </a:lnTo>
                  <a:lnTo>
                    <a:pt x="587" y="280"/>
                  </a:lnTo>
                  <a:lnTo>
                    <a:pt x="589" y="285"/>
                  </a:lnTo>
                  <a:lnTo>
                    <a:pt x="590" y="288"/>
                  </a:lnTo>
                  <a:lnTo>
                    <a:pt x="591" y="291"/>
                  </a:lnTo>
                  <a:lnTo>
                    <a:pt x="591" y="294"/>
                  </a:lnTo>
                  <a:lnTo>
                    <a:pt x="592" y="295"/>
                  </a:lnTo>
                  <a:lnTo>
                    <a:pt x="592" y="295"/>
                  </a:lnTo>
                  <a:lnTo>
                    <a:pt x="592" y="296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8434" y="3041"/>
              <a:ext cx="53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10"/>
                </a:cxn>
                <a:cxn ang="0">
                  <a:pos x="13" y="15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7" y="34"/>
                </a:cxn>
                <a:cxn ang="0">
                  <a:pos x="32" y="41"/>
                </a:cxn>
                <a:cxn ang="0">
                  <a:pos x="36" y="49"/>
                </a:cxn>
                <a:cxn ang="0">
                  <a:pos x="40" y="58"/>
                </a:cxn>
                <a:cxn ang="0">
                  <a:pos x="44" y="68"/>
                </a:cxn>
                <a:cxn ang="0">
                  <a:pos x="47" y="80"/>
                </a:cxn>
                <a:cxn ang="0">
                  <a:pos x="49" y="92"/>
                </a:cxn>
                <a:cxn ang="0">
                  <a:pos x="51" y="106"/>
                </a:cxn>
                <a:cxn ang="0">
                  <a:pos x="52" y="122"/>
                </a:cxn>
                <a:cxn ang="0">
                  <a:pos x="51" y="135"/>
                </a:cxn>
                <a:cxn ang="0">
                  <a:pos x="50" y="149"/>
                </a:cxn>
                <a:cxn ang="0">
                  <a:pos x="48" y="162"/>
                </a:cxn>
                <a:cxn ang="0">
                  <a:pos x="45" y="175"/>
                </a:cxn>
                <a:cxn ang="0">
                  <a:pos x="42" y="186"/>
                </a:cxn>
                <a:cxn ang="0">
                  <a:pos x="39" y="197"/>
                </a:cxn>
                <a:cxn ang="0">
                  <a:pos x="35" y="208"/>
                </a:cxn>
                <a:cxn ang="0">
                  <a:pos x="31" y="217"/>
                </a:cxn>
                <a:cxn ang="0">
                  <a:pos x="27" y="227"/>
                </a:cxn>
                <a:cxn ang="0">
                  <a:pos x="22" y="236"/>
                </a:cxn>
                <a:cxn ang="0">
                  <a:pos x="18" y="244"/>
                </a:cxn>
                <a:cxn ang="0">
                  <a:pos x="14" y="252"/>
                </a:cxn>
                <a:cxn ang="0">
                  <a:pos x="10" y="259"/>
                </a:cxn>
                <a:cxn ang="0">
                  <a:pos x="7" y="266"/>
                </a:cxn>
                <a:cxn ang="0">
                  <a:pos x="4" y="270"/>
                </a:cxn>
                <a:cxn ang="0">
                  <a:pos x="2" y="274"/>
                </a:cxn>
                <a:cxn ang="0">
                  <a:pos x="1" y="277"/>
                </a:cxn>
                <a:cxn ang="0">
                  <a:pos x="0" y="278"/>
                </a:cxn>
                <a:cxn ang="0">
                  <a:pos x="0" y="278"/>
                </a:cxn>
              </a:cxnLst>
              <a:rect l="0" t="0" r="r" b="b"/>
              <a:pathLst>
                <a:path w="53" h="279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6" y="6"/>
                  </a:lnTo>
                  <a:lnTo>
                    <a:pt x="9" y="10"/>
                  </a:lnTo>
                  <a:lnTo>
                    <a:pt x="13" y="15"/>
                  </a:lnTo>
                  <a:lnTo>
                    <a:pt x="18" y="20"/>
                  </a:lnTo>
                  <a:lnTo>
                    <a:pt x="22" y="27"/>
                  </a:lnTo>
                  <a:lnTo>
                    <a:pt x="27" y="34"/>
                  </a:lnTo>
                  <a:lnTo>
                    <a:pt x="32" y="41"/>
                  </a:lnTo>
                  <a:lnTo>
                    <a:pt x="36" y="49"/>
                  </a:lnTo>
                  <a:lnTo>
                    <a:pt x="40" y="58"/>
                  </a:lnTo>
                  <a:lnTo>
                    <a:pt x="44" y="68"/>
                  </a:lnTo>
                  <a:lnTo>
                    <a:pt x="47" y="80"/>
                  </a:lnTo>
                  <a:lnTo>
                    <a:pt x="49" y="92"/>
                  </a:lnTo>
                  <a:lnTo>
                    <a:pt x="51" y="106"/>
                  </a:lnTo>
                  <a:lnTo>
                    <a:pt x="52" y="122"/>
                  </a:lnTo>
                  <a:lnTo>
                    <a:pt x="51" y="135"/>
                  </a:lnTo>
                  <a:lnTo>
                    <a:pt x="50" y="149"/>
                  </a:lnTo>
                  <a:lnTo>
                    <a:pt x="48" y="162"/>
                  </a:lnTo>
                  <a:lnTo>
                    <a:pt x="45" y="175"/>
                  </a:lnTo>
                  <a:lnTo>
                    <a:pt x="42" y="186"/>
                  </a:lnTo>
                  <a:lnTo>
                    <a:pt x="39" y="197"/>
                  </a:lnTo>
                  <a:lnTo>
                    <a:pt x="35" y="208"/>
                  </a:lnTo>
                  <a:lnTo>
                    <a:pt x="31" y="217"/>
                  </a:lnTo>
                  <a:lnTo>
                    <a:pt x="27" y="227"/>
                  </a:lnTo>
                  <a:lnTo>
                    <a:pt x="22" y="236"/>
                  </a:lnTo>
                  <a:lnTo>
                    <a:pt x="18" y="244"/>
                  </a:lnTo>
                  <a:lnTo>
                    <a:pt x="14" y="252"/>
                  </a:lnTo>
                  <a:lnTo>
                    <a:pt x="10" y="259"/>
                  </a:lnTo>
                  <a:lnTo>
                    <a:pt x="7" y="266"/>
                  </a:lnTo>
                  <a:lnTo>
                    <a:pt x="4" y="270"/>
                  </a:lnTo>
                  <a:lnTo>
                    <a:pt x="2" y="274"/>
                  </a:lnTo>
                  <a:lnTo>
                    <a:pt x="1" y="277"/>
                  </a:lnTo>
                  <a:lnTo>
                    <a:pt x="0" y="278"/>
                  </a:lnTo>
                  <a:lnTo>
                    <a:pt x="0" y="278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981" y="2815"/>
              <a:ext cx="575" cy="383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575" y="0"/>
                </a:cxn>
                <a:cxn ang="0">
                  <a:pos x="574" y="1"/>
                </a:cxn>
                <a:cxn ang="0">
                  <a:pos x="574" y="3"/>
                </a:cxn>
                <a:cxn ang="0">
                  <a:pos x="573" y="5"/>
                </a:cxn>
                <a:cxn ang="0">
                  <a:pos x="571" y="9"/>
                </a:cxn>
                <a:cxn ang="0">
                  <a:pos x="569" y="13"/>
                </a:cxn>
                <a:cxn ang="0">
                  <a:pos x="567" y="19"/>
                </a:cxn>
                <a:cxn ang="0">
                  <a:pos x="564" y="26"/>
                </a:cxn>
                <a:cxn ang="0">
                  <a:pos x="561" y="34"/>
                </a:cxn>
                <a:cxn ang="0">
                  <a:pos x="557" y="43"/>
                </a:cxn>
                <a:cxn ang="0">
                  <a:pos x="553" y="53"/>
                </a:cxn>
                <a:cxn ang="0">
                  <a:pos x="548" y="63"/>
                </a:cxn>
                <a:cxn ang="0">
                  <a:pos x="543" y="74"/>
                </a:cxn>
                <a:cxn ang="0">
                  <a:pos x="537" y="85"/>
                </a:cxn>
                <a:cxn ang="0">
                  <a:pos x="531" y="97"/>
                </a:cxn>
                <a:cxn ang="0">
                  <a:pos x="524" y="109"/>
                </a:cxn>
                <a:cxn ang="0">
                  <a:pos x="517" y="122"/>
                </a:cxn>
                <a:cxn ang="0">
                  <a:pos x="510" y="134"/>
                </a:cxn>
                <a:cxn ang="0">
                  <a:pos x="502" y="146"/>
                </a:cxn>
                <a:cxn ang="0">
                  <a:pos x="493" y="159"/>
                </a:cxn>
                <a:cxn ang="0">
                  <a:pos x="483" y="171"/>
                </a:cxn>
                <a:cxn ang="0">
                  <a:pos x="472" y="185"/>
                </a:cxn>
                <a:cxn ang="0">
                  <a:pos x="461" y="197"/>
                </a:cxn>
                <a:cxn ang="0">
                  <a:pos x="448" y="211"/>
                </a:cxn>
                <a:cxn ang="0">
                  <a:pos x="434" y="225"/>
                </a:cxn>
                <a:cxn ang="0">
                  <a:pos x="419" y="238"/>
                </a:cxn>
                <a:cxn ang="0">
                  <a:pos x="402" y="252"/>
                </a:cxn>
                <a:cxn ang="0">
                  <a:pos x="384" y="265"/>
                </a:cxn>
                <a:cxn ang="0">
                  <a:pos x="366" y="278"/>
                </a:cxn>
                <a:cxn ang="0">
                  <a:pos x="346" y="291"/>
                </a:cxn>
                <a:cxn ang="0">
                  <a:pos x="326" y="302"/>
                </a:cxn>
                <a:cxn ang="0">
                  <a:pos x="307" y="313"/>
                </a:cxn>
                <a:cxn ang="0">
                  <a:pos x="288" y="322"/>
                </a:cxn>
                <a:cxn ang="0">
                  <a:pos x="269" y="330"/>
                </a:cxn>
                <a:cxn ang="0">
                  <a:pos x="251" y="337"/>
                </a:cxn>
                <a:cxn ang="0">
                  <a:pos x="233" y="344"/>
                </a:cxn>
                <a:cxn ang="0">
                  <a:pos x="216" y="349"/>
                </a:cxn>
                <a:cxn ang="0">
                  <a:pos x="199" y="354"/>
                </a:cxn>
                <a:cxn ang="0">
                  <a:pos x="183" y="359"/>
                </a:cxn>
                <a:cxn ang="0">
                  <a:pos x="167" y="362"/>
                </a:cxn>
                <a:cxn ang="0">
                  <a:pos x="151" y="366"/>
                </a:cxn>
                <a:cxn ang="0">
                  <a:pos x="136" y="369"/>
                </a:cxn>
                <a:cxn ang="0">
                  <a:pos x="120" y="371"/>
                </a:cxn>
                <a:cxn ang="0">
                  <a:pos x="106" y="373"/>
                </a:cxn>
                <a:cxn ang="0">
                  <a:pos x="92" y="375"/>
                </a:cxn>
                <a:cxn ang="0">
                  <a:pos x="78" y="377"/>
                </a:cxn>
                <a:cxn ang="0">
                  <a:pos x="65" y="378"/>
                </a:cxn>
                <a:cxn ang="0">
                  <a:pos x="53" y="379"/>
                </a:cxn>
                <a:cxn ang="0">
                  <a:pos x="42" y="380"/>
                </a:cxn>
                <a:cxn ang="0">
                  <a:pos x="32" y="381"/>
                </a:cxn>
                <a:cxn ang="0">
                  <a:pos x="24" y="381"/>
                </a:cxn>
                <a:cxn ang="0">
                  <a:pos x="17" y="382"/>
                </a:cxn>
                <a:cxn ang="0">
                  <a:pos x="11" y="382"/>
                </a:cxn>
                <a:cxn ang="0">
                  <a:pos x="6" y="383"/>
                </a:cxn>
                <a:cxn ang="0">
                  <a:pos x="3" y="383"/>
                </a:cxn>
                <a:cxn ang="0">
                  <a:pos x="0" y="383"/>
                </a:cxn>
              </a:cxnLst>
              <a:rect l="0" t="0" r="r" b="b"/>
              <a:pathLst>
                <a:path w="575" h="383">
                  <a:moveTo>
                    <a:pt x="575" y="0"/>
                  </a:moveTo>
                  <a:lnTo>
                    <a:pt x="575" y="0"/>
                  </a:lnTo>
                  <a:lnTo>
                    <a:pt x="574" y="1"/>
                  </a:lnTo>
                  <a:lnTo>
                    <a:pt x="574" y="3"/>
                  </a:lnTo>
                  <a:lnTo>
                    <a:pt x="573" y="5"/>
                  </a:lnTo>
                  <a:lnTo>
                    <a:pt x="571" y="9"/>
                  </a:lnTo>
                  <a:lnTo>
                    <a:pt x="569" y="13"/>
                  </a:lnTo>
                  <a:lnTo>
                    <a:pt x="567" y="19"/>
                  </a:lnTo>
                  <a:lnTo>
                    <a:pt x="564" y="26"/>
                  </a:lnTo>
                  <a:lnTo>
                    <a:pt x="561" y="34"/>
                  </a:lnTo>
                  <a:lnTo>
                    <a:pt x="557" y="43"/>
                  </a:lnTo>
                  <a:lnTo>
                    <a:pt x="553" y="53"/>
                  </a:lnTo>
                  <a:lnTo>
                    <a:pt x="548" y="63"/>
                  </a:lnTo>
                  <a:lnTo>
                    <a:pt x="543" y="74"/>
                  </a:lnTo>
                  <a:lnTo>
                    <a:pt x="537" y="85"/>
                  </a:lnTo>
                  <a:lnTo>
                    <a:pt x="531" y="97"/>
                  </a:lnTo>
                  <a:lnTo>
                    <a:pt x="524" y="109"/>
                  </a:lnTo>
                  <a:lnTo>
                    <a:pt x="517" y="122"/>
                  </a:lnTo>
                  <a:lnTo>
                    <a:pt x="510" y="134"/>
                  </a:lnTo>
                  <a:lnTo>
                    <a:pt x="502" y="146"/>
                  </a:lnTo>
                  <a:lnTo>
                    <a:pt x="493" y="159"/>
                  </a:lnTo>
                  <a:lnTo>
                    <a:pt x="483" y="171"/>
                  </a:lnTo>
                  <a:lnTo>
                    <a:pt x="472" y="185"/>
                  </a:lnTo>
                  <a:lnTo>
                    <a:pt x="461" y="197"/>
                  </a:lnTo>
                  <a:lnTo>
                    <a:pt x="448" y="211"/>
                  </a:lnTo>
                  <a:lnTo>
                    <a:pt x="434" y="225"/>
                  </a:lnTo>
                  <a:lnTo>
                    <a:pt x="419" y="238"/>
                  </a:lnTo>
                  <a:lnTo>
                    <a:pt x="402" y="252"/>
                  </a:lnTo>
                  <a:lnTo>
                    <a:pt x="384" y="265"/>
                  </a:lnTo>
                  <a:lnTo>
                    <a:pt x="366" y="278"/>
                  </a:lnTo>
                  <a:lnTo>
                    <a:pt x="346" y="291"/>
                  </a:lnTo>
                  <a:lnTo>
                    <a:pt x="326" y="302"/>
                  </a:lnTo>
                  <a:lnTo>
                    <a:pt x="307" y="313"/>
                  </a:lnTo>
                  <a:lnTo>
                    <a:pt x="288" y="322"/>
                  </a:lnTo>
                  <a:lnTo>
                    <a:pt x="269" y="330"/>
                  </a:lnTo>
                  <a:lnTo>
                    <a:pt x="251" y="337"/>
                  </a:lnTo>
                  <a:lnTo>
                    <a:pt x="233" y="344"/>
                  </a:lnTo>
                  <a:lnTo>
                    <a:pt x="216" y="349"/>
                  </a:lnTo>
                  <a:lnTo>
                    <a:pt x="199" y="354"/>
                  </a:lnTo>
                  <a:lnTo>
                    <a:pt x="183" y="359"/>
                  </a:lnTo>
                  <a:lnTo>
                    <a:pt x="167" y="362"/>
                  </a:lnTo>
                  <a:lnTo>
                    <a:pt x="151" y="366"/>
                  </a:lnTo>
                  <a:lnTo>
                    <a:pt x="136" y="369"/>
                  </a:lnTo>
                  <a:lnTo>
                    <a:pt x="120" y="371"/>
                  </a:lnTo>
                  <a:lnTo>
                    <a:pt x="106" y="373"/>
                  </a:lnTo>
                  <a:lnTo>
                    <a:pt x="92" y="375"/>
                  </a:lnTo>
                  <a:lnTo>
                    <a:pt x="78" y="377"/>
                  </a:lnTo>
                  <a:lnTo>
                    <a:pt x="65" y="378"/>
                  </a:lnTo>
                  <a:lnTo>
                    <a:pt x="53" y="379"/>
                  </a:lnTo>
                  <a:lnTo>
                    <a:pt x="42" y="380"/>
                  </a:lnTo>
                  <a:lnTo>
                    <a:pt x="32" y="381"/>
                  </a:lnTo>
                  <a:lnTo>
                    <a:pt x="24" y="381"/>
                  </a:lnTo>
                  <a:lnTo>
                    <a:pt x="17" y="382"/>
                  </a:lnTo>
                  <a:lnTo>
                    <a:pt x="11" y="382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981" y="3198"/>
              <a:ext cx="593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7" y="3"/>
                </a:cxn>
                <a:cxn ang="0">
                  <a:pos x="24" y="4"/>
                </a:cxn>
                <a:cxn ang="0">
                  <a:pos x="33" y="6"/>
                </a:cxn>
                <a:cxn ang="0">
                  <a:pos x="43" y="8"/>
                </a:cxn>
                <a:cxn ang="0">
                  <a:pos x="55" y="10"/>
                </a:cxn>
                <a:cxn ang="0">
                  <a:pos x="68" y="13"/>
                </a:cxn>
                <a:cxn ang="0">
                  <a:pos x="81" y="15"/>
                </a:cxn>
                <a:cxn ang="0">
                  <a:pos x="96" y="18"/>
                </a:cxn>
                <a:cxn ang="0">
                  <a:pos x="111" y="22"/>
                </a:cxn>
                <a:cxn ang="0">
                  <a:pos x="127" y="25"/>
                </a:cxn>
                <a:cxn ang="0">
                  <a:pos x="143" y="29"/>
                </a:cxn>
                <a:cxn ang="0">
                  <a:pos x="160" y="33"/>
                </a:cxn>
                <a:cxn ang="0">
                  <a:pos x="177" y="37"/>
                </a:cxn>
                <a:cxn ang="0">
                  <a:pos x="194" y="41"/>
                </a:cxn>
                <a:cxn ang="0">
                  <a:pos x="211" y="46"/>
                </a:cxn>
                <a:cxn ang="0">
                  <a:pos x="229" y="51"/>
                </a:cxn>
                <a:cxn ang="0">
                  <a:pos x="247" y="56"/>
                </a:cxn>
                <a:cxn ang="0">
                  <a:pos x="265" y="61"/>
                </a:cxn>
                <a:cxn ang="0">
                  <a:pos x="283" y="67"/>
                </a:cxn>
                <a:cxn ang="0">
                  <a:pos x="302" y="73"/>
                </a:cxn>
                <a:cxn ang="0">
                  <a:pos x="321" y="80"/>
                </a:cxn>
                <a:cxn ang="0">
                  <a:pos x="340" y="87"/>
                </a:cxn>
                <a:cxn ang="0">
                  <a:pos x="360" y="95"/>
                </a:cxn>
                <a:cxn ang="0">
                  <a:pos x="380" y="104"/>
                </a:cxn>
                <a:cxn ang="0">
                  <a:pos x="399" y="112"/>
                </a:cxn>
                <a:cxn ang="0">
                  <a:pos x="418" y="122"/>
                </a:cxn>
                <a:cxn ang="0">
                  <a:pos x="440" y="133"/>
                </a:cxn>
                <a:cxn ang="0">
                  <a:pos x="460" y="144"/>
                </a:cxn>
                <a:cxn ang="0">
                  <a:pos x="478" y="156"/>
                </a:cxn>
                <a:cxn ang="0">
                  <a:pos x="494" y="166"/>
                </a:cxn>
                <a:cxn ang="0">
                  <a:pos x="508" y="177"/>
                </a:cxn>
                <a:cxn ang="0">
                  <a:pos x="520" y="187"/>
                </a:cxn>
                <a:cxn ang="0">
                  <a:pos x="531" y="196"/>
                </a:cxn>
                <a:cxn ang="0">
                  <a:pos x="540" y="206"/>
                </a:cxn>
                <a:cxn ang="0">
                  <a:pos x="548" y="215"/>
                </a:cxn>
                <a:cxn ang="0">
                  <a:pos x="555" y="223"/>
                </a:cxn>
                <a:cxn ang="0">
                  <a:pos x="561" y="232"/>
                </a:cxn>
                <a:cxn ang="0">
                  <a:pos x="567" y="240"/>
                </a:cxn>
                <a:cxn ang="0">
                  <a:pos x="572" y="247"/>
                </a:cxn>
                <a:cxn ang="0">
                  <a:pos x="576" y="255"/>
                </a:cxn>
                <a:cxn ang="0">
                  <a:pos x="579" y="262"/>
                </a:cxn>
                <a:cxn ang="0">
                  <a:pos x="582" y="269"/>
                </a:cxn>
                <a:cxn ang="0">
                  <a:pos x="585" y="275"/>
                </a:cxn>
                <a:cxn ang="0">
                  <a:pos x="587" y="280"/>
                </a:cxn>
                <a:cxn ang="0">
                  <a:pos x="589" y="285"/>
                </a:cxn>
                <a:cxn ang="0">
                  <a:pos x="590" y="289"/>
                </a:cxn>
                <a:cxn ang="0">
                  <a:pos x="591" y="291"/>
                </a:cxn>
                <a:cxn ang="0">
                  <a:pos x="591" y="294"/>
                </a:cxn>
                <a:cxn ang="0">
                  <a:pos x="592" y="295"/>
                </a:cxn>
                <a:cxn ang="0">
                  <a:pos x="592" y="295"/>
                </a:cxn>
                <a:cxn ang="0">
                  <a:pos x="592" y="296"/>
                </a:cxn>
              </a:cxnLst>
              <a:rect l="0" t="0" r="r" b="b"/>
              <a:pathLst>
                <a:path w="593" h="296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4" y="4"/>
                  </a:lnTo>
                  <a:lnTo>
                    <a:pt x="33" y="6"/>
                  </a:lnTo>
                  <a:lnTo>
                    <a:pt x="43" y="8"/>
                  </a:lnTo>
                  <a:lnTo>
                    <a:pt x="55" y="10"/>
                  </a:lnTo>
                  <a:lnTo>
                    <a:pt x="68" y="13"/>
                  </a:lnTo>
                  <a:lnTo>
                    <a:pt x="81" y="15"/>
                  </a:lnTo>
                  <a:lnTo>
                    <a:pt x="96" y="18"/>
                  </a:lnTo>
                  <a:lnTo>
                    <a:pt x="111" y="22"/>
                  </a:lnTo>
                  <a:lnTo>
                    <a:pt x="127" y="25"/>
                  </a:lnTo>
                  <a:lnTo>
                    <a:pt x="143" y="29"/>
                  </a:lnTo>
                  <a:lnTo>
                    <a:pt x="160" y="33"/>
                  </a:lnTo>
                  <a:lnTo>
                    <a:pt x="177" y="37"/>
                  </a:lnTo>
                  <a:lnTo>
                    <a:pt x="194" y="41"/>
                  </a:lnTo>
                  <a:lnTo>
                    <a:pt x="211" y="46"/>
                  </a:lnTo>
                  <a:lnTo>
                    <a:pt x="229" y="51"/>
                  </a:lnTo>
                  <a:lnTo>
                    <a:pt x="247" y="56"/>
                  </a:lnTo>
                  <a:lnTo>
                    <a:pt x="265" y="61"/>
                  </a:lnTo>
                  <a:lnTo>
                    <a:pt x="283" y="67"/>
                  </a:lnTo>
                  <a:lnTo>
                    <a:pt x="302" y="73"/>
                  </a:lnTo>
                  <a:lnTo>
                    <a:pt x="321" y="80"/>
                  </a:lnTo>
                  <a:lnTo>
                    <a:pt x="340" y="87"/>
                  </a:lnTo>
                  <a:lnTo>
                    <a:pt x="360" y="95"/>
                  </a:lnTo>
                  <a:lnTo>
                    <a:pt x="380" y="104"/>
                  </a:lnTo>
                  <a:lnTo>
                    <a:pt x="399" y="112"/>
                  </a:lnTo>
                  <a:lnTo>
                    <a:pt x="418" y="122"/>
                  </a:lnTo>
                  <a:lnTo>
                    <a:pt x="440" y="133"/>
                  </a:lnTo>
                  <a:lnTo>
                    <a:pt x="460" y="144"/>
                  </a:lnTo>
                  <a:lnTo>
                    <a:pt x="478" y="156"/>
                  </a:lnTo>
                  <a:lnTo>
                    <a:pt x="494" y="166"/>
                  </a:lnTo>
                  <a:lnTo>
                    <a:pt x="508" y="177"/>
                  </a:lnTo>
                  <a:lnTo>
                    <a:pt x="520" y="187"/>
                  </a:lnTo>
                  <a:lnTo>
                    <a:pt x="531" y="196"/>
                  </a:lnTo>
                  <a:lnTo>
                    <a:pt x="540" y="206"/>
                  </a:lnTo>
                  <a:lnTo>
                    <a:pt x="548" y="215"/>
                  </a:lnTo>
                  <a:lnTo>
                    <a:pt x="555" y="223"/>
                  </a:lnTo>
                  <a:lnTo>
                    <a:pt x="561" y="232"/>
                  </a:lnTo>
                  <a:lnTo>
                    <a:pt x="567" y="240"/>
                  </a:lnTo>
                  <a:lnTo>
                    <a:pt x="572" y="247"/>
                  </a:lnTo>
                  <a:lnTo>
                    <a:pt x="576" y="255"/>
                  </a:lnTo>
                  <a:lnTo>
                    <a:pt x="579" y="262"/>
                  </a:lnTo>
                  <a:lnTo>
                    <a:pt x="582" y="269"/>
                  </a:lnTo>
                  <a:lnTo>
                    <a:pt x="585" y="275"/>
                  </a:lnTo>
                  <a:lnTo>
                    <a:pt x="587" y="280"/>
                  </a:lnTo>
                  <a:lnTo>
                    <a:pt x="589" y="285"/>
                  </a:lnTo>
                  <a:lnTo>
                    <a:pt x="590" y="289"/>
                  </a:lnTo>
                  <a:lnTo>
                    <a:pt x="591" y="291"/>
                  </a:lnTo>
                  <a:lnTo>
                    <a:pt x="591" y="294"/>
                  </a:lnTo>
                  <a:lnTo>
                    <a:pt x="592" y="295"/>
                  </a:lnTo>
                  <a:lnTo>
                    <a:pt x="592" y="295"/>
                  </a:lnTo>
                  <a:lnTo>
                    <a:pt x="592" y="296"/>
                  </a:lnTo>
                </a:path>
              </a:pathLst>
            </a:custGeom>
            <a:noFill/>
            <a:ln w="516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572264" y="2428868"/>
            <a:ext cx="571504" cy="684213"/>
            <a:chOff x="8670" y="2164"/>
            <a:chExt cx="513" cy="854"/>
          </a:xfrm>
        </p:grpSpPr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8912" y="2577"/>
              <a:ext cx="0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8"/>
                </a:cxn>
              </a:cxnLst>
              <a:rect l="0" t="0" r="r" b="b"/>
              <a:pathLst>
                <a:path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713" y="2206"/>
              <a:ext cx="427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41"/>
                </a:cxn>
                <a:cxn ang="0">
                  <a:pos x="427" y="0"/>
                </a:cxn>
                <a:cxn ang="0">
                  <a:pos x="0" y="0"/>
                </a:cxn>
              </a:cxnLst>
              <a:rect l="0" t="0" r="r" b="b"/>
              <a:pathLst>
                <a:path w="427" h="342">
                  <a:moveTo>
                    <a:pt x="0" y="0"/>
                  </a:moveTo>
                  <a:lnTo>
                    <a:pt x="199" y="341"/>
                  </a:lnTo>
                  <a:lnTo>
                    <a:pt x="4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7286644" y="2428868"/>
            <a:ext cx="571504" cy="684213"/>
            <a:chOff x="8670" y="2164"/>
            <a:chExt cx="513" cy="854"/>
          </a:xfrm>
        </p:grpSpPr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8912" y="2577"/>
              <a:ext cx="0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8"/>
                </a:cxn>
              </a:cxnLst>
              <a:rect l="0" t="0" r="r" b="b"/>
              <a:pathLst>
                <a:path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8713" y="2206"/>
              <a:ext cx="427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41"/>
                </a:cxn>
                <a:cxn ang="0">
                  <a:pos x="427" y="0"/>
                </a:cxn>
                <a:cxn ang="0">
                  <a:pos x="0" y="0"/>
                </a:cxn>
              </a:cxnLst>
              <a:rect l="0" t="0" r="r" b="b"/>
              <a:pathLst>
                <a:path w="427" h="342">
                  <a:moveTo>
                    <a:pt x="0" y="0"/>
                  </a:moveTo>
                  <a:lnTo>
                    <a:pt x="199" y="341"/>
                  </a:lnTo>
                  <a:lnTo>
                    <a:pt x="4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8001024" y="2428868"/>
            <a:ext cx="571504" cy="684213"/>
            <a:chOff x="8670" y="2164"/>
            <a:chExt cx="513" cy="854"/>
          </a:xfrm>
        </p:grpSpPr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8912" y="2577"/>
              <a:ext cx="0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8"/>
                </a:cxn>
              </a:cxnLst>
              <a:rect l="0" t="0" r="r" b="b"/>
              <a:pathLst>
                <a:path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8713" y="2206"/>
              <a:ext cx="427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41"/>
                </a:cxn>
                <a:cxn ang="0">
                  <a:pos x="427" y="0"/>
                </a:cxn>
                <a:cxn ang="0">
                  <a:pos x="0" y="0"/>
                </a:cxn>
              </a:cxnLst>
              <a:rect l="0" t="0" r="r" b="b"/>
              <a:pathLst>
                <a:path w="427" h="342">
                  <a:moveTo>
                    <a:pt x="0" y="0"/>
                  </a:moveTo>
                  <a:lnTo>
                    <a:pt x="199" y="341"/>
                  </a:lnTo>
                  <a:lnTo>
                    <a:pt x="4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929454" y="3143248"/>
            <a:ext cx="571504" cy="684213"/>
            <a:chOff x="8670" y="2164"/>
            <a:chExt cx="513" cy="854"/>
          </a:xfrm>
        </p:grpSpPr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8912" y="2577"/>
              <a:ext cx="0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8"/>
                </a:cxn>
              </a:cxnLst>
              <a:rect l="0" t="0" r="r" b="b"/>
              <a:pathLst>
                <a:path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8713" y="2206"/>
              <a:ext cx="427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41"/>
                </a:cxn>
                <a:cxn ang="0">
                  <a:pos x="427" y="0"/>
                </a:cxn>
                <a:cxn ang="0">
                  <a:pos x="0" y="0"/>
                </a:cxn>
              </a:cxnLst>
              <a:rect l="0" t="0" r="r" b="b"/>
              <a:pathLst>
                <a:path w="427" h="342">
                  <a:moveTo>
                    <a:pt x="0" y="0"/>
                  </a:moveTo>
                  <a:lnTo>
                    <a:pt x="199" y="341"/>
                  </a:lnTo>
                  <a:lnTo>
                    <a:pt x="4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7643834" y="3143248"/>
            <a:ext cx="571504" cy="684213"/>
            <a:chOff x="8670" y="2164"/>
            <a:chExt cx="513" cy="854"/>
          </a:xfrm>
        </p:grpSpPr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8912" y="2577"/>
              <a:ext cx="0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8"/>
                </a:cxn>
              </a:cxnLst>
              <a:rect l="0" t="0" r="r" b="b"/>
              <a:pathLst>
                <a:path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713" y="2206"/>
              <a:ext cx="427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41"/>
                </a:cxn>
                <a:cxn ang="0">
                  <a:pos x="427" y="0"/>
                </a:cxn>
                <a:cxn ang="0">
                  <a:pos x="0" y="0"/>
                </a:cxn>
              </a:cxnLst>
              <a:rect l="0" t="0" r="r" b="b"/>
              <a:pathLst>
                <a:path w="427" h="342">
                  <a:moveTo>
                    <a:pt x="0" y="0"/>
                  </a:moveTo>
                  <a:lnTo>
                    <a:pt x="199" y="341"/>
                  </a:lnTo>
                  <a:lnTo>
                    <a:pt x="4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4258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66682" y="2241559"/>
            <a:ext cx="4786346" cy="42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Algorithmes Babyloniens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rares traces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Pourtant premières équations polynomiales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Grecs : -crus-  précurseurs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Ecrits Egyptiens : Papyrus de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Rhind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Contient 87 problèmes mathématiques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Recopié sur Babyloniens (2000 av. JC)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Première apparition du chiffre Pi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 la tombe de Ramsès II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Acquis par le British Muséum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 générale de résolution Par </a:t>
            </a:r>
            <a:r>
              <a:rPr lang="fr-FR" dirty="0" err="1" smtClean="0"/>
              <a:t>Jêrome</a:t>
            </a:r>
            <a:r>
              <a:rPr lang="fr-FR" dirty="0" smtClean="0"/>
              <a:t> CARDAN (1501-1576)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Division par a pour obtenir : </a:t>
            </a:r>
          </a:p>
          <a:p>
            <a:endParaRPr lang="fr-FR" dirty="0" smtClean="0"/>
          </a:p>
          <a:p>
            <a:r>
              <a:rPr lang="fr-FR" dirty="0" smtClean="0"/>
              <a:t>Transformation de </a:t>
            </a:r>
            <a:r>
              <a:rPr lang="fr-FR" dirty="0" err="1" smtClean="0"/>
              <a:t>Tchirnhaus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Les termes en x² s’annulent </a:t>
            </a:r>
            <a:r>
              <a:rPr lang="fr-FR" dirty="0" smtClean="0">
                <a:sym typeface="Symbol"/>
              </a:rPr>
              <a:t> équation du type X</a:t>
            </a:r>
            <a:r>
              <a:rPr lang="fr-FR" baseline="30000" dirty="0" smtClean="0">
                <a:sym typeface="Symbol"/>
              </a:rPr>
              <a:t>3</a:t>
            </a:r>
            <a:r>
              <a:rPr lang="fr-FR" dirty="0" smtClean="0">
                <a:sym typeface="Symbol"/>
              </a:rPr>
              <a:t> + </a:t>
            </a:r>
            <a:r>
              <a:rPr lang="fr-FR" dirty="0" err="1" smtClean="0">
                <a:sym typeface="Symbol"/>
              </a:rPr>
              <a:t>pX</a:t>
            </a:r>
            <a:r>
              <a:rPr lang="fr-FR" dirty="0" smtClean="0">
                <a:sym typeface="Symbol"/>
              </a:rPr>
              <a:t> +q =0</a:t>
            </a:r>
          </a:p>
          <a:p>
            <a:pPr lvl="2"/>
            <a:endParaRPr lang="fr-FR" dirty="0" smtClean="0">
              <a:sym typeface="Symbol"/>
            </a:endParaRPr>
          </a:p>
          <a:p>
            <a:endParaRPr lang="fr-FR" dirty="0" smtClean="0">
              <a:sym typeface="Symbol"/>
            </a:endParaRPr>
          </a:p>
        </p:txBody>
      </p:sp>
      <p:pic>
        <p:nvPicPr>
          <p:cNvPr id="1026" name="Picture 2" descr="C:\Users\Carole\Pictures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285992"/>
            <a:ext cx="2493985" cy="760361"/>
          </a:xfrm>
          <a:prstGeom prst="rect">
            <a:avLst/>
          </a:prstGeom>
          <a:noFill/>
        </p:spPr>
      </p:pic>
      <p:pic>
        <p:nvPicPr>
          <p:cNvPr id="1027" name="Picture 3" descr="C:\Users\Carole\Pictures\Sans tit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000504"/>
            <a:ext cx="5048279" cy="571504"/>
          </a:xfrm>
          <a:prstGeom prst="rect">
            <a:avLst/>
          </a:prstGeom>
          <a:noFill/>
        </p:spPr>
      </p:pic>
      <p:pic>
        <p:nvPicPr>
          <p:cNvPr id="1028" name="Picture 4" descr="C:\Users\Carole\Pictures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286124"/>
            <a:ext cx="1171589" cy="72780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938962"/>
          </a:xfrm>
        </p:spPr>
        <p:txBody>
          <a:bodyPr/>
          <a:lstStyle/>
          <a:p>
            <a:pPr algn="ctr"/>
            <a:r>
              <a:rPr lang="fr-FR" dirty="0" smtClean="0"/>
              <a:t>Résolution du troisième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Symbol"/>
              </a:rPr>
              <a:t>Changement de variable : X = u + v</a:t>
            </a:r>
          </a:p>
          <a:p>
            <a:endParaRPr lang="fr-FR" dirty="0" smtClean="0">
              <a:sym typeface="Symbol"/>
            </a:endParaRPr>
          </a:p>
          <a:p>
            <a:pPr lvl="1"/>
            <a:r>
              <a:rPr lang="fr-FR" dirty="0" smtClean="0">
                <a:sym typeface="Symbol"/>
              </a:rPr>
              <a:t>D’où le système :</a:t>
            </a:r>
          </a:p>
          <a:p>
            <a:pPr lvl="1"/>
            <a:endParaRPr lang="fr-FR" dirty="0" smtClean="0">
              <a:sym typeface="Symbol"/>
            </a:endParaRPr>
          </a:p>
          <a:p>
            <a:pPr lvl="1"/>
            <a:endParaRPr lang="fr-FR" dirty="0" smtClean="0">
              <a:sym typeface="Symbol"/>
            </a:endParaRPr>
          </a:p>
          <a:p>
            <a:pPr lvl="1"/>
            <a:endParaRPr lang="fr-FR" dirty="0" smtClean="0">
              <a:sym typeface="Symbol"/>
            </a:endParaRPr>
          </a:p>
          <a:p>
            <a:pPr lvl="1"/>
            <a:r>
              <a:rPr lang="fr-FR" dirty="0" smtClean="0">
                <a:sym typeface="Symbol"/>
              </a:rPr>
              <a:t>u</a:t>
            </a:r>
            <a:r>
              <a:rPr lang="fr-FR" baseline="30000" dirty="0" smtClean="0">
                <a:sym typeface="Symbol"/>
              </a:rPr>
              <a:t>3</a:t>
            </a:r>
            <a:r>
              <a:rPr lang="fr-FR" dirty="0" smtClean="0">
                <a:sym typeface="Symbol"/>
              </a:rPr>
              <a:t> et v</a:t>
            </a:r>
            <a:r>
              <a:rPr lang="fr-FR" baseline="30000" dirty="0" smtClean="0">
                <a:sym typeface="Symbol"/>
              </a:rPr>
              <a:t>3</a:t>
            </a:r>
            <a:r>
              <a:rPr lang="fr-FR" dirty="0" smtClean="0">
                <a:sym typeface="Symbol"/>
              </a:rPr>
              <a:t> racines de l’équation :</a:t>
            </a:r>
          </a:p>
          <a:p>
            <a:pPr lvl="1"/>
            <a:r>
              <a:rPr lang="fr-FR" dirty="0" smtClean="0">
                <a:sym typeface="Symbol"/>
              </a:rPr>
              <a:t>Résolution du second degré </a:t>
            </a:r>
            <a:r>
              <a:rPr lang="fr-FR" dirty="0" smtClean="0">
                <a:sym typeface="Symbol"/>
              </a:rPr>
              <a:t>:</a:t>
            </a:r>
            <a:endParaRPr lang="fr-FR" dirty="0" smtClean="0">
              <a:sym typeface="Symbol"/>
            </a:endParaRPr>
          </a:p>
          <a:p>
            <a:pPr lvl="1">
              <a:buNone/>
            </a:pPr>
            <a:r>
              <a:rPr lang="fr-FR" dirty="0" smtClean="0">
                <a:sym typeface="Symbol"/>
              </a:rPr>
              <a:t>		discriminant =</a:t>
            </a:r>
          </a:p>
        </p:txBody>
      </p:sp>
      <p:pic>
        <p:nvPicPr>
          <p:cNvPr id="4" name="Picture 5" descr="C:\Users\Carole\Pictures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357430"/>
            <a:ext cx="4766061" cy="522308"/>
          </a:xfrm>
          <a:prstGeom prst="rect">
            <a:avLst/>
          </a:prstGeom>
          <a:noFill/>
        </p:spPr>
      </p:pic>
      <p:pic>
        <p:nvPicPr>
          <p:cNvPr id="2050" name="Picture 2" descr="C:\Users\Carole\Pictures\Sans tit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429000"/>
            <a:ext cx="2008502" cy="946154"/>
          </a:xfrm>
          <a:prstGeom prst="rect">
            <a:avLst/>
          </a:prstGeom>
          <a:noFill/>
        </p:spPr>
      </p:pic>
      <p:pic>
        <p:nvPicPr>
          <p:cNvPr id="2051" name="Picture 3" descr="C:\Users\Carole\Pictures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2582" y="3357562"/>
            <a:ext cx="1769714" cy="1071570"/>
          </a:xfrm>
          <a:prstGeom prst="rect">
            <a:avLst/>
          </a:prstGeom>
          <a:noFill/>
        </p:spPr>
      </p:pic>
      <p:pic>
        <p:nvPicPr>
          <p:cNvPr id="2052" name="Picture 4" descr="C:\Users\Carole\Pictures\Sans tit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429132"/>
            <a:ext cx="2423665" cy="928694"/>
          </a:xfrm>
          <a:prstGeom prst="rect">
            <a:avLst/>
          </a:prstGeom>
          <a:noFill/>
        </p:spPr>
      </p:pic>
      <p:pic>
        <p:nvPicPr>
          <p:cNvPr id="2055" name="Picture 7" descr="C:\Users\Carole\Pictures\Sans titr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5429264"/>
            <a:ext cx="981084" cy="70311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role\Pictures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571744"/>
            <a:ext cx="3071834" cy="71399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938962"/>
          </a:xfrm>
        </p:spPr>
        <p:txBody>
          <a:bodyPr/>
          <a:lstStyle/>
          <a:p>
            <a:pPr algn="ctr"/>
            <a:r>
              <a:rPr lang="fr-FR" dirty="0" smtClean="0"/>
              <a:t>Résolution du troisième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Suite à ce calcul de discriminant : 3 cas possibles</a:t>
            </a:r>
          </a:p>
          <a:p>
            <a:endParaRPr lang="fr-FR" dirty="0" smtClean="0"/>
          </a:p>
          <a:p>
            <a:pPr lvl="1"/>
            <a:r>
              <a:rPr lang="fr-FR" dirty="0" smtClean="0">
                <a:sym typeface="Symbol"/>
              </a:rPr>
              <a:t>  0 :				  (remonter les 	changements 							 de variables)</a:t>
            </a:r>
          </a:p>
          <a:p>
            <a:pPr>
              <a:buNone/>
            </a:pPr>
            <a:endParaRPr lang="fr-FR" dirty="0" smtClean="0">
              <a:sym typeface="Symbol"/>
            </a:endParaRPr>
          </a:p>
          <a:p>
            <a:pPr>
              <a:buNone/>
            </a:pPr>
            <a:r>
              <a:rPr lang="fr-FR" sz="2400" dirty="0" smtClean="0">
                <a:solidFill>
                  <a:schemeClr val="accent3"/>
                </a:solidFill>
                <a:sym typeface="Symbol"/>
              </a:rPr>
              <a:t></a:t>
            </a:r>
            <a:r>
              <a:rPr lang="fr-FR" sz="2400" dirty="0" smtClean="0">
                <a:sym typeface="Symbol"/>
              </a:rPr>
              <a:t>une racine réelle :</a:t>
            </a:r>
          </a:p>
          <a:p>
            <a:pPr>
              <a:buNone/>
            </a:pPr>
            <a:endParaRPr lang="fr-FR" dirty="0" smtClean="0">
              <a:sym typeface="Symbol"/>
            </a:endParaRPr>
          </a:p>
          <a:p>
            <a:pPr>
              <a:buNone/>
            </a:pPr>
            <a:r>
              <a:rPr lang="fr-FR" sz="2000" dirty="0" smtClean="0">
                <a:sym typeface="Symbol"/>
              </a:rPr>
              <a:t>	Cardan arrête sa méthode ici, plus tard Euler trouve et montre les deux autres solutions :</a:t>
            </a:r>
          </a:p>
          <a:p>
            <a:pPr>
              <a:buNone/>
            </a:pPr>
            <a:r>
              <a:rPr lang="fr-FR" sz="2400" dirty="0" smtClean="0">
                <a:solidFill>
                  <a:schemeClr val="accent3"/>
                </a:solidFill>
                <a:sym typeface="Symbol"/>
              </a:rPr>
              <a:t></a:t>
            </a:r>
            <a:r>
              <a:rPr lang="fr-FR" sz="2400" dirty="0" smtClean="0">
                <a:sym typeface="Symbol"/>
              </a:rPr>
              <a:t>les deux racines complexes conjuguées:</a:t>
            </a:r>
          </a:p>
          <a:p>
            <a:pPr>
              <a:buNone/>
            </a:pPr>
            <a:endParaRPr lang="fr-FR" sz="2000" dirty="0" smtClean="0">
              <a:sym typeface="Symbol"/>
            </a:endParaRPr>
          </a:p>
          <a:p>
            <a:pPr>
              <a:buNone/>
            </a:pPr>
            <a:r>
              <a:rPr lang="fr-FR" sz="2000" dirty="0" smtClean="0">
                <a:sym typeface="Symbol"/>
              </a:rPr>
              <a:t>							Avec</a:t>
            </a:r>
          </a:p>
          <a:p>
            <a:pPr lvl="1"/>
            <a:endParaRPr lang="fr-FR" dirty="0" smtClean="0"/>
          </a:p>
        </p:txBody>
      </p:sp>
      <p:pic>
        <p:nvPicPr>
          <p:cNvPr id="3075" name="Picture 3" descr="C:\Users\Carole\Pictures\Sans tit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429000"/>
            <a:ext cx="4423877" cy="928694"/>
          </a:xfrm>
          <a:prstGeom prst="rect">
            <a:avLst/>
          </a:prstGeom>
          <a:noFill/>
        </p:spPr>
      </p:pic>
      <p:pic>
        <p:nvPicPr>
          <p:cNvPr id="3076" name="Picture 4" descr="C:\Users\Carole\Pictures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643578"/>
            <a:ext cx="5429288" cy="603255"/>
          </a:xfrm>
          <a:prstGeom prst="rect">
            <a:avLst/>
          </a:prstGeom>
          <a:noFill/>
        </p:spPr>
      </p:pic>
      <p:pic>
        <p:nvPicPr>
          <p:cNvPr id="3077" name="Picture 5" descr="C:\Users\Carole\Pictures\Sans tit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5715016"/>
            <a:ext cx="2369226" cy="6477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arole\Pictures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643314"/>
            <a:ext cx="4670007" cy="928694"/>
          </a:xfrm>
          <a:prstGeom prst="rect">
            <a:avLst/>
          </a:prstGeom>
          <a:noFill/>
        </p:spPr>
      </p:pic>
      <p:pic>
        <p:nvPicPr>
          <p:cNvPr id="4100" name="Picture 4" descr="C:\Users\Carole\Pictures\Sans tit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00438"/>
            <a:ext cx="3063991" cy="105251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938962"/>
          </a:xfrm>
        </p:spPr>
        <p:txBody>
          <a:bodyPr/>
          <a:lstStyle/>
          <a:p>
            <a:pPr algn="ctr"/>
            <a:r>
              <a:rPr lang="fr-FR" dirty="0" smtClean="0"/>
              <a:t>Résolution du troisième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>
                <a:sym typeface="Symbol"/>
              </a:rPr>
              <a:t>=0 :</a:t>
            </a:r>
          </a:p>
          <a:p>
            <a:pPr lvl="1"/>
            <a:endParaRPr lang="fr-FR" dirty="0" smtClean="0">
              <a:sym typeface="Symbol"/>
            </a:endParaRPr>
          </a:p>
          <a:p>
            <a:pPr>
              <a:buFont typeface="Symbol"/>
              <a:buChar char="®"/>
            </a:pPr>
            <a:r>
              <a:rPr lang="fr-FR" sz="2400" dirty="0" smtClean="0">
                <a:sym typeface="Symbol"/>
              </a:rPr>
              <a:t>Trois racines réelles dont deux identiques :</a:t>
            </a:r>
          </a:p>
          <a:p>
            <a:pPr>
              <a:buFont typeface="Symbol"/>
              <a:buChar char="®"/>
            </a:pPr>
            <a:endParaRPr lang="fr-FR" dirty="0" smtClean="0">
              <a:sym typeface="Symbol"/>
            </a:endParaRPr>
          </a:p>
          <a:p>
            <a:pPr>
              <a:buNone/>
            </a:pPr>
            <a:r>
              <a:rPr lang="fr-FR" dirty="0" smtClean="0">
                <a:sym typeface="Symbol"/>
              </a:rPr>
              <a:t>						et   </a:t>
            </a:r>
            <a:endParaRPr lang="fr-FR" dirty="0"/>
          </a:p>
        </p:txBody>
      </p:sp>
      <p:pic>
        <p:nvPicPr>
          <p:cNvPr id="4098" name="Picture 2" descr="C:\Users\Carole\Pictures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1857364"/>
            <a:ext cx="1428760" cy="7143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938962"/>
          </a:xfrm>
        </p:spPr>
        <p:txBody>
          <a:bodyPr/>
          <a:lstStyle/>
          <a:p>
            <a:pPr algn="ctr"/>
            <a:r>
              <a:rPr lang="fr-FR" dirty="0" smtClean="0"/>
              <a:t>Résolution du troisième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>
                <a:sym typeface="Symbol"/>
              </a:rPr>
              <a:t> &lt; 0 :</a:t>
            </a:r>
          </a:p>
          <a:p>
            <a:pPr lvl="1"/>
            <a:endParaRPr lang="fr-FR" dirty="0" smtClean="0">
              <a:sym typeface="Symbol"/>
            </a:endParaRPr>
          </a:p>
          <a:p>
            <a:pPr>
              <a:buFont typeface="Symbol"/>
              <a:buChar char="®"/>
            </a:pPr>
            <a:r>
              <a:rPr lang="fr-FR" sz="2400" dirty="0" smtClean="0">
                <a:sym typeface="Symbol"/>
              </a:rPr>
              <a:t>Trois racines réelles (sommes de deux complexes 						          conjuguées)</a:t>
            </a:r>
          </a:p>
          <a:p>
            <a:pPr>
              <a:buNone/>
            </a:pPr>
            <a:endParaRPr lang="fr-FR" dirty="0" smtClean="0">
              <a:sym typeface="Symbol"/>
            </a:endParaRPr>
          </a:p>
          <a:p>
            <a:pPr>
              <a:buNone/>
            </a:pPr>
            <a:endParaRPr lang="fr-FR" dirty="0" smtClean="0">
              <a:sym typeface="Symbol"/>
            </a:endParaRPr>
          </a:p>
          <a:p>
            <a:pPr>
              <a:buNone/>
            </a:pPr>
            <a:r>
              <a:rPr lang="fr-FR" dirty="0" smtClean="0">
                <a:sym typeface="Symbol"/>
              </a:rPr>
              <a:t>					</a:t>
            </a:r>
            <a:r>
              <a:rPr lang="fr-FR" sz="2400" dirty="0" smtClean="0">
                <a:sym typeface="Symbol"/>
              </a:rPr>
              <a:t>Toujours avec </a:t>
            </a:r>
            <a:endParaRPr lang="fr-FR" sz="2400" dirty="0"/>
          </a:p>
        </p:txBody>
      </p:sp>
      <p:pic>
        <p:nvPicPr>
          <p:cNvPr id="5122" name="Picture 2" descr="C:\Users\Carole\Pictures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2428892" cy="840068"/>
          </a:xfrm>
          <a:prstGeom prst="rect">
            <a:avLst/>
          </a:prstGeom>
          <a:noFill/>
        </p:spPr>
      </p:pic>
      <p:pic>
        <p:nvPicPr>
          <p:cNvPr id="5123" name="Picture 3" descr="C:\Users\Carole\Pictures\Sans tit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14752"/>
            <a:ext cx="2768523" cy="2225675"/>
          </a:xfrm>
          <a:prstGeom prst="rect">
            <a:avLst/>
          </a:prstGeom>
          <a:noFill/>
        </p:spPr>
      </p:pic>
      <p:pic>
        <p:nvPicPr>
          <p:cNvPr id="5124" name="Picture 4" descr="C:\Users\Carole\Pictures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500570"/>
            <a:ext cx="2463380" cy="5715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Quatrième Degré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7854696" cy="1752600"/>
          </a:xfrm>
        </p:spPr>
        <p:txBody>
          <a:bodyPr/>
          <a:lstStyle/>
          <a:p>
            <a:r>
              <a:rPr lang="fr-FR" dirty="0" smtClean="0"/>
              <a:t>selon Ferrari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4 :</a:t>
            </a:r>
            <a:b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quatrième degré</a:t>
            </a:r>
            <a:endParaRPr lang="fr-FR" sz="40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Histoire :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66682" y="2143116"/>
            <a:ext cx="534832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fr-FR" sz="1600" dirty="0" smtClean="0"/>
          </a:p>
          <a:p>
            <a:pPr>
              <a:buBlip>
                <a:blip r:embed="rId2"/>
              </a:buBlip>
            </a:pPr>
            <a:r>
              <a:rPr lang="fr-FR" sz="1600" dirty="0" smtClean="0"/>
              <a:t> Ferrari entre dans la maison de Jérôme Cardan.</a:t>
            </a:r>
          </a:p>
          <a:p>
            <a:pPr>
              <a:buBlip>
                <a:blip r:embed="rId2"/>
              </a:buBlip>
            </a:pPr>
            <a:endParaRPr lang="fr-FR" sz="1600" dirty="0" smtClean="0"/>
          </a:p>
          <a:p>
            <a:pPr>
              <a:buBlip>
                <a:blip r:embed="rId2"/>
              </a:buBlip>
            </a:pPr>
            <a:r>
              <a:rPr lang="fr-FR" sz="1600" dirty="0" smtClean="0"/>
              <a:t> Cardan lui enseigne les mathématiques. </a:t>
            </a:r>
          </a:p>
          <a:p>
            <a:pPr>
              <a:buBlip>
                <a:blip r:embed="rId2"/>
              </a:buBlip>
            </a:pPr>
            <a:endParaRPr lang="fr-FR" sz="1600" dirty="0" smtClean="0"/>
          </a:p>
          <a:p>
            <a:pPr>
              <a:buBlip>
                <a:blip r:embed="rId2"/>
              </a:buBlip>
            </a:pPr>
            <a:r>
              <a:rPr lang="fr-FR" sz="1600" dirty="0" smtClean="0"/>
              <a:t> En </a:t>
            </a:r>
            <a:r>
              <a:rPr lang="fr-FR" sz="1600" b="1" dirty="0" smtClean="0"/>
              <a:t>1545 </a:t>
            </a:r>
            <a:r>
              <a:rPr lang="fr-FR" sz="1600" dirty="0" err="1" smtClean="0"/>
              <a:t>Ludovico</a:t>
            </a:r>
            <a:r>
              <a:rPr lang="fr-FR" sz="1600" dirty="0" smtClean="0"/>
              <a:t> Ferrari détermine </a:t>
            </a:r>
            <a:r>
              <a:rPr lang="fr-FR" sz="1600" b="1" dirty="0" smtClean="0"/>
              <a:t>une solution exacte </a:t>
            </a:r>
            <a:r>
              <a:rPr lang="fr-FR" sz="1600" dirty="0" smtClean="0"/>
              <a:t>pour les équations du 4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degré par réduction à une équation de degré 3</a:t>
            </a:r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r>
              <a:rPr lang="fr-FR" sz="1600" dirty="0" smtClean="0"/>
              <a:t>Elle figure dans le livre </a:t>
            </a:r>
            <a:r>
              <a:rPr lang="fr-FR" sz="1600" i="1" dirty="0" smtClean="0"/>
              <a:t>Ars Magna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57752" y="1857364"/>
            <a:ext cx="4062442" cy="35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928802"/>
            <a:ext cx="2667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5572132" y="5286388"/>
            <a:ext cx="278608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1600" dirty="0" err="1" smtClean="0"/>
              <a:t>Jérome</a:t>
            </a:r>
            <a:r>
              <a:rPr lang="fr-FR" sz="1600" dirty="0" smtClean="0"/>
              <a:t> Cardan (1501 – 1576)</a:t>
            </a:r>
            <a:endParaRPr lang="fr-FR" sz="16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 build="p"/>
      <p:bldP spid="9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degrés selon </a:t>
            </a:r>
            <a:r>
              <a:rPr lang="fr-FR" dirty="0"/>
              <a:t>F</a:t>
            </a:r>
            <a:r>
              <a:rPr lang="fr-FR" dirty="0" smtClean="0"/>
              <a:t>errari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a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baseline="30000" dirty="0" smtClean="0"/>
              <a:t>4</a:t>
            </a:r>
            <a:r>
              <a:rPr lang="fr-FR" dirty="0" smtClean="0"/>
              <a:t>+b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baseline="30000" dirty="0" smtClean="0"/>
              <a:t>3</a:t>
            </a:r>
            <a:r>
              <a:rPr lang="fr-FR" dirty="0" smtClean="0"/>
              <a:t>+c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dirty="0" smtClean="0"/>
              <a:t>²+d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dirty="0" smtClean="0"/>
              <a:t>+e=0</a:t>
            </a:r>
          </a:p>
          <a:p>
            <a:pPr>
              <a:buNone/>
            </a:pPr>
            <a:r>
              <a:rPr lang="fr-FR" u="sng" dirty="0" err="1" smtClean="0"/>
              <a:t>Malinerie</a:t>
            </a:r>
            <a:r>
              <a:rPr lang="fr-FR" dirty="0" smtClean="0"/>
              <a:t> : on pose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dirty="0" smtClean="0"/>
              <a:t>=z-(b/4a) pour faire disparaître les </a:t>
            </a:r>
            <a:r>
              <a:rPr lang="fr-FR" sz="4800" dirty="0" smtClean="0">
                <a:latin typeface="Freestyle Script" pitchFamily="66" charset="0"/>
              </a:rPr>
              <a:t>x</a:t>
            </a:r>
            <a:r>
              <a:rPr lang="fr-FR" baseline="30000" dirty="0" smtClean="0"/>
              <a:t>3</a:t>
            </a:r>
          </a:p>
          <a:p>
            <a:pPr>
              <a:buNone/>
            </a:pPr>
            <a:r>
              <a:rPr lang="fr-FR" dirty="0" smtClean="0"/>
              <a:t>On obtient alors:</a:t>
            </a:r>
          </a:p>
          <a:p>
            <a:pPr>
              <a:buNone/>
            </a:pPr>
            <a:r>
              <a:rPr lang="fr-FR" dirty="0" smtClean="0"/>
              <a:t>z</a:t>
            </a:r>
            <a:r>
              <a:rPr lang="fr-FR" baseline="30000" dirty="0" smtClean="0"/>
              <a:t>4</a:t>
            </a:r>
            <a:r>
              <a:rPr lang="fr-FR" dirty="0" smtClean="0"/>
              <a:t>+pz²+</a:t>
            </a:r>
            <a:r>
              <a:rPr lang="fr-FR" dirty="0" err="1" smtClean="0"/>
              <a:t>qz</a:t>
            </a:r>
            <a:r>
              <a:rPr lang="fr-FR" dirty="0" smtClean="0"/>
              <a:t>+r=0</a:t>
            </a:r>
          </a:p>
          <a:p>
            <a:pPr>
              <a:buNone/>
            </a:pPr>
            <a:r>
              <a:rPr lang="fr-FR" dirty="0" smtClean="0"/>
              <a:t>avec…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Tatoun\Desktop\ferrari-wallpaper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26" y="0"/>
            <a:ext cx="1371574" cy="1028680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degrés selon Ferrari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Cette équation est plus simple que celle de départ mais reste une équation du 4</a:t>
            </a:r>
            <a:r>
              <a:rPr lang="fr-FR" baseline="30000" dirty="0" smtClean="0"/>
              <a:t>ème</a:t>
            </a:r>
            <a:r>
              <a:rPr lang="fr-FR" dirty="0" smtClean="0"/>
              <a:t> degré!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Tatoun\Pictures\math\ma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3286148" cy="225574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  <p:sndAc>
      <p:stSnd>
        <p:snd r:embed="rId2" name="drumroll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degrés selon Ferrari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L’équation peut aussi s’écrire :</a:t>
            </a:r>
          </a:p>
          <a:p>
            <a:pPr>
              <a:buNone/>
            </a:pPr>
            <a:r>
              <a:rPr lang="fr-FR" dirty="0" smtClean="0"/>
              <a:t>z</a:t>
            </a:r>
            <a:r>
              <a:rPr lang="fr-FR" baseline="30000" dirty="0" smtClean="0"/>
              <a:t>4</a:t>
            </a:r>
            <a:r>
              <a:rPr lang="fr-FR" dirty="0" smtClean="0"/>
              <a:t>=-pz²-</a:t>
            </a:r>
            <a:r>
              <a:rPr lang="fr-FR" dirty="0" err="1" smtClean="0"/>
              <a:t>qz</a:t>
            </a:r>
            <a:r>
              <a:rPr lang="fr-FR" dirty="0" smtClean="0"/>
              <a:t>-r</a:t>
            </a:r>
          </a:p>
          <a:p>
            <a:pPr>
              <a:buNone/>
            </a:pPr>
            <a:r>
              <a:rPr lang="fr-FR" dirty="0" smtClean="0"/>
              <a:t>Le deuxième membre rappelle le développement de (a+b)²</a:t>
            </a:r>
          </a:p>
          <a:p>
            <a:pPr>
              <a:buNone/>
            </a:pPr>
            <a:r>
              <a:rPr lang="fr-FR" dirty="0" smtClean="0"/>
              <a:t>On va donc chercher à écrire z</a:t>
            </a:r>
            <a:r>
              <a:rPr lang="fr-FR" baseline="30000" dirty="0" smtClean="0"/>
              <a:t>4</a:t>
            </a:r>
            <a:r>
              <a:rPr lang="fr-FR" dirty="0" smtClean="0"/>
              <a:t> sous la forme (z²+y)²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donc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Tatoun\Pictures\math\e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14818"/>
            <a:ext cx="3513137" cy="694213"/>
          </a:xfrm>
          <a:prstGeom prst="rect">
            <a:avLst/>
          </a:prstGeom>
          <a:noFill/>
        </p:spPr>
      </p:pic>
      <p:pic>
        <p:nvPicPr>
          <p:cNvPr id="1027" name="Picture 3" descr="C:\Users\Tatoun\Pictures\math\e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286388"/>
            <a:ext cx="7355345" cy="91283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1 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premier degré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Histoire :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" name="Espace réservé pour une image  4" descr="rhin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1357298"/>
            <a:ext cx="4205282" cy="512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Espace réservé du texte 3"/>
          <p:cNvSpPr txBox="1">
            <a:spLocks/>
          </p:cNvSpPr>
          <p:nvPr/>
        </p:nvSpPr>
        <p:spPr>
          <a:xfrm>
            <a:off x="928662" y="5357826"/>
            <a:ext cx="3143272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Papyrus de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Rhind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Ecrit en 1600 avant Jésus Christ.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Découvert seulement en  1857.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degrés selon Ferrari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u="sng" dirty="0" err="1" smtClean="0"/>
              <a:t>Malinerie</a:t>
            </a:r>
            <a:r>
              <a:rPr lang="fr-FR" dirty="0" smtClean="0"/>
              <a:t> : On cherche y pour obtenir l’équation sous forme de carré.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Soit: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Équation du 3</a:t>
            </a:r>
            <a:r>
              <a:rPr lang="fr-FR" baseline="30000" dirty="0" smtClean="0">
                <a:sym typeface="Wingdings" pitchFamily="2" charset="2"/>
              </a:rPr>
              <a:t>ème</a:t>
            </a:r>
            <a:r>
              <a:rPr lang="fr-FR" dirty="0" smtClean="0">
                <a:sym typeface="Wingdings" pitchFamily="2" charset="2"/>
              </a:rPr>
              <a:t> degréOn sait la résoudre depuis les années 1530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Tatoun\Pictures\math\e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04696"/>
            <a:ext cx="2786082" cy="381428"/>
          </a:xfrm>
          <a:prstGeom prst="rect">
            <a:avLst/>
          </a:prstGeom>
          <a:noFill/>
        </p:spPr>
      </p:pic>
      <p:pic>
        <p:nvPicPr>
          <p:cNvPr id="2051" name="Picture 3" descr="C:\Users\Tatoun\Pictures\math\e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2"/>
            <a:ext cx="3730306" cy="3813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degrés selon Ferrari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On trouve un y</a:t>
            </a:r>
            <a:r>
              <a:rPr lang="fr-FR" baseline="-25000" dirty="0" smtClean="0"/>
              <a:t>0</a:t>
            </a:r>
          </a:p>
          <a:p>
            <a:pPr>
              <a:buNone/>
            </a:pPr>
            <a:endParaRPr lang="fr-FR" baseline="-25000" dirty="0" smtClean="0"/>
          </a:p>
          <a:p>
            <a:pPr>
              <a:buNone/>
            </a:pPr>
            <a:endParaRPr lang="fr-FR" baseline="-25000" dirty="0" smtClean="0"/>
          </a:p>
          <a:p>
            <a:pPr>
              <a:buNone/>
            </a:pPr>
            <a:r>
              <a:rPr lang="fr-FR" dirty="0" smtClean="0"/>
              <a:t>Soit: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On reconnaît une identité remarquable (a²-b²) d’où: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Produit de 2 équations du second degré :</a:t>
            </a:r>
          </a:p>
          <a:p>
            <a:pPr>
              <a:buNone/>
            </a:pPr>
            <a:r>
              <a:rPr lang="fr-FR" dirty="0" smtClean="0"/>
              <a:t>				</a:t>
            </a:r>
            <a:r>
              <a:rPr lang="fr-FR" b="1" dirty="0" smtClean="0">
                <a:solidFill>
                  <a:srgbClr val="FF0000"/>
                </a:solidFill>
              </a:rPr>
              <a:t>TRIVIAL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537250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Tatoun\Pictures\math\e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429132"/>
            <a:ext cx="5094531" cy="619127"/>
          </a:xfrm>
          <a:prstGeom prst="rect">
            <a:avLst/>
          </a:prstGeom>
          <a:noFill/>
        </p:spPr>
      </p:pic>
      <p:pic>
        <p:nvPicPr>
          <p:cNvPr id="3077" name="Picture 5" descr="C:\Users\Tatoun\Pictures\math\e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214686"/>
            <a:ext cx="2714644" cy="45488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1 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premier degré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Histoire :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57158" y="2500306"/>
            <a:ext cx="3490938" cy="343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fr-FR" sz="2000" baseline="0" dirty="0" smtClean="0"/>
              <a:t>D’où </a:t>
            </a:r>
            <a:r>
              <a:rPr lang="fr-FR" sz="2000" dirty="0" smtClean="0"/>
              <a:t>"</a:t>
            </a:r>
            <a:r>
              <a:rPr lang="fr-FR" sz="2000" baseline="0" dirty="0" smtClean="0"/>
              <a:t>algorithme</a:t>
            </a:r>
            <a:r>
              <a:rPr lang="fr-FR" sz="2000" dirty="0" smtClean="0"/>
              <a:t>"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Né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783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fr-FR" sz="2000" baseline="0" dirty="0" smtClean="0"/>
              <a:t>Père</a:t>
            </a:r>
            <a:r>
              <a:rPr lang="fr-FR" sz="2000" dirty="0" smtClean="0"/>
              <a:t> de l’algèbre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Créé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règles élémentaires d’égalités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fr-FR" sz="2000" dirty="0" smtClean="0"/>
              <a:t>Il ignore encore les racines négatives du second degré (développées au XVIe siècle)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" name="Espace réservé du contenu 38" descr="al-khwarizmi .jpg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428868"/>
            <a:ext cx="4961909" cy="310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Espace réservé du contenu 2"/>
          <p:cNvSpPr txBox="1">
            <a:spLocks/>
          </p:cNvSpPr>
          <p:nvPr/>
        </p:nvSpPr>
        <p:spPr>
          <a:xfrm>
            <a:off x="214282" y="1857364"/>
            <a:ext cx="3786214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fr-FR" sz="2400" dirty="0" smtClean="0"/>
              <a:t>Al </a:t>
            </a:r>
            <a:r>
              <a:rPr lang="fr-FR" sz="2400" dirty="0" err="1" smtClean="0"/>
              <a:t>Khwarizmi</a:t>
            </a:r>
            <a:r>
              <a:rPr lang="fr-FR" sz="2400" dirty="0" smtClean="0"/>
              <a:t> et l'al </a:t>
            </a:r>
            <a:r>
              <a:rPr lang="fr-FR" sz="2400" dirty="0" err="1" smtClean="0"/>
              <a:t>jabr</a:t>
            </a:r>
            <a:endParaRPr lang="fr-FR" sz="2400" dirty="0" smtClean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1 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premier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4282" y="2089159"/>
            <a:ext cx="4786346" cy="42687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4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714644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Résolution: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66682" y="2241559"/>
            <a:ext cx="4786346" cy="42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 régulières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r>
              <a:rPr lang="en-US" sz="1600" dirty="0" smtClean="0"/>
              <a:t>A + B = 0	</a:t>
            </a:r>
            <a:r>
              <a:rPr lang="fr-FR" sz="1600" dirty="0" smtClean="0">
                <a:sym typeface="Wingdings"/>
              </a:rPr>
              <a:t></a:t>
            </a:r>
            <a:r>
              <a:rPr lang="en-US" sz="1600" dirty="0" smtClean="0"/>
              <a:t>	B = - A    </a:t>
            </a:r>
            <a:r>
              <a:rPr lang="fr-FR" sz="1600" dirty="0" smtClean="0">
                <a:sym typeface="Wingdings"/>
              </a:rPr>
              <a:t></a:t>
            </a:r>
            <a:r>
              <a:rPr lang="en-US" sz="1600" dirty="0" smtClean="0"/>
              <a:t>    A = - B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1600" dirty="0" smtClean="0"/>
              <a:t>A ± u = B ± u	</a:t>
            </a:r>
            <a:r>
              <a:rPr lang="fr-FR" sz="1600" dirty="0" smtClean="0">
                <a:sym typeface="Wingdings"/>
              </a:rPr>
              <a:t></a:t>
            </a:r>
            <a:r>
              <a:rPr lang="fr-FR" sz="1600" dirty="0" smtClean="0"/>
              <a:t>	A = B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1600" dirty="0" smtClean="0"/>
              <a:t>A = B		</a:t>
            </a:r>
            <a:r>
              <a:rPr lang="fr-FR" sz="1600" dirty="0" smtClean="0">
                <a:sym typeface="Wingdings"/>
              </a:rPr>
              <a:t></a:t>
            </a:r>
            <a:r>
              <a:rPr lang="fr-FR" sz="1600" dirty="0" smtClean="0"/>
              <a:t>	- A = - B	(règle des opposés)</a:t>
            </a:r>
          </a:p>
          <a:p>
            <a:pPr marL="800100" lvl="1" indent="-342900">
              <a:spcBef>
                <a:spcPct val="20000"/>
              </a:spcBef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2000" dirty="0" smtClean="0"/>
              <a:t>Forme générale : </a:t>
            </a:r>
            <a:r>
              <a:rPr lang="fr-FR" sz="2000" b="1" dirty="0" err="1" smtClean="0"/>
              <a:t>ax</a:t>
            </a:r>
            <a:r>
              <a:rPr lang="fr-FR" sz="2000" b="1" dirty="0" smtClean="0"/>
              <a:t> + b = 0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r>
              <a:rPr lang="fr-FR" dirty="0" smtClean="0"/>
              <a:t>Où </a:t>
            </a:r>
            <a:r>
              <a:rPr lang="fr-FR" b="1" dirty="0" smtClean="0"/>
              <a:t>a</a:t>
            </a:r>
            <a:r>
              <a:rPr lang="fr-FR" dirty="0" smtClean="0"/>
              <a:t> et </a:t>
            </a:r>
            <a:r>
              <a:rPr lang="fr-FR" b="1" dirty="0" smtClean="0"/>
              <a:t>b</a:t>
            </a:r>
            <a:r>
              <a:rPr lang="fr-FR" dirty="0" smtClean="0"/>
              <a:t> sont des nombres, réels ou complexes, représentant les </a:t>
            </a:r>
            <a:r>
              <a:rPr lang="fr-FR" b="1" dirty="0" smtClean="0"/>
              <a:t>coefficients</a:t>
            </a:r>
            <a:r>
              <a:rPr lang="fr-FR" dirty="0" smtClean="0"/>
              <a:t>.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générale : </a:t>
            </a:r>
            <a:r>
              <a:rPr lang="fr-FR" b="1" dirty="0" smtClean="0"/>
              <a:t>x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-b/a</a:t>
            </a: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 descr="ist2_1251866_equ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143116"/>
            <a:ext cx="3862735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Équations de degré 1 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 premier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4282" y="2089159"/>
            <a:ext cx="4786346" cy="42687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4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  <a:p>
            <a:pPr lvl="1">
              <a:buBlip>
                <a:blip r:embed="rId2"/>
              </a:buBlip>
            </a:pPr>
            <a:endParaRPr lang="fr-FR" sz="16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150017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Exemple :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366682" y="2241559"/>
            <a:ext cx="4786346" cy="42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" name="Espace réservé du contenu 2"/>
          <p:cNvSpPr txBox="1">
            <a:spLocks/>
          </p:cNvSpPr>
          <p:nvPr/>
        </p:nvSpPr>
        <p:spPr>
          <a:xfrm>
            <a:off x="519082" y="1857365"/>
            <a:ext cx="4786346" cy="480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cherche à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résoudre :</a:t>
            </a:r>
            <a:endParaRPr lang="fr-FR" sz="2000" dirty="0" smtClean="0"/>
          </a:p>
          <a:p>
            <a:pPr marL="800100" lvl="1" indent="-342900">
              <a:spcBef>
                <a:spcPct val="20000"/>
              </a:spcBef>
              <a:defRPr/>
            </a:pPr>
            <a:endParaRPr lang="fr-FR" sz="160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fr-FR" sz="2000" dirty="0" smtClean="0"/>
              <a:t>x + x/7 = 8/5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fr-FR" sz="2000" dirty="0" smtClean="0"/>
          </a:p>
          <a:p>
            <a:pPr marL="342900" lvl="0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2000" dirty="0" smtClean="0"/>
              <a:t>On met x en facteur</a:t>
            </a:r>
          </a:p>
          <a:p>
            <a:pPr marL="342900" lvl="0" indent="-342900">
              <a:spcBef>
                <a:spcPct val="20000"/>
              </a:spcBef>
              <a:buBlip>
                <a:blip r:embed="rId2"/>
              </a:buBlip>
            </a:pPr>
            <a:endParaRPr lang="fr-FR" sz="2000" dirty="0" smtClean="0"/>
          </a:p>
          <a:p>
            <a:pPr marL="342900" lvl="0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2000" dirty="0" smtClean="0"/>
              <a:t>On réduit les termes entre parenthèses</a:t>
            </a:r>
          </a:p>
          <a:p>
            <a:pPr marL="342900" lvl="0" indent="-342900">
              <a:spcBef>
                <a:spcPct val="20000"/>
              </a:spcBef>
              <a:buBlip>
                <a:blip r:embed="rId2"/>
              </a:buBlip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lang="fr-FR" sz="2000" dirty="0" smtClean="0"/>
              <a:t>On pose x= … Grâce aux </a:t>
            </a:r>
            <a:r>
              <a:rPr lang="fr-FR" dirty="0" smtClean="0"/>
              <a:t>Transformation régulières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lang="fr-FR" dirty="0" smtClean="0"/>
              <a:t>On obtient le résultat final.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2" name="Espace réservé du contenu 41" descr="Sans titre.bm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2625" y="3048794"/>
            <a:ext cx="1809750" cy="1628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Second Degré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7854696" cy="1752600"/>
          </a:xfrm>
        </p:spPr>
        <p:txBody>
          <a:bodyPr/>
          <a:lstStyle/>
          <a:p>
            <a:r>
              <a:rPr lang="fr-FR" dirty="0" smtClean="0"/>
              <a:t>Avec coefficient réel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Résolutions des équations ax²+</a:t>
            </a:r>
            <a:r>
              <a:rPr lang="fr-FR" dirty="0" err="1" smtClean="0"/>
              <a:t>bx</a:t>
            </a:r>
            <a:r>
              <a:rPr lang="fr-FR" dirty="0" smtClean="0"/>
              <a:t>+c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Calcule de ∆ :</a:t>
            </a:r>
          </a:p>
          <a:p>
            <a:pPr lvl="1"/>
            <a:r>
              <a:rPr lang="fr-FR" dirty="0" smtClean="0"/>
              <a:t>∆ =b²-</a:t>
            </a:r>
            <a:r>
              <a:rPr lang="fr-FR" dirty="0" err="1" smtClean="0"/>
              <a:t>ac</a:t>
            </a:r>
            <a:endParaRPr lang="fr-FR" dirty="0" smtClean="0"/>
          </a:p>
          <a:p>
            <a:r>
              <a:rPr lang="fr-FR" dirty="0" smtClean="0"/>
              <a:t>Plusieurs cas possibles :</a:t>
            </a:r>
          </a:p>
          <a:p>
            <a:pPr lvl="1"/>
            <a:r>
              <a:rPr lang="fr-FR" dirty="0" smtClean="0"/>
              <a:t>∆&lt;0</a:t>
            </a:r>
          </a:p>
          <a:p>
            <a:pPr lvl="1"/>
            <a:r>
              <a:rPr lang="fr-FR" dirty="0" smtClean="0"/>
              <a:t>∆=0</a:t>
            </a:r>
          </a:p>
          <a:p>
            <a:pPr lvl="1"/>
            <a:r>
              <a:rPr lang="fr-FR" dirty="0" smtClean="0"/>
              <a:t>∆&gt;0 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∆ &lt;0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∆ &lt;0</a:t>
            </a:r>
          </a:p>
          <a:p>
            <a:r>
              <a:rPr lang="fr-FR" dirty="0" smtClean="0"/>
              <a:t>pas de solutions dans R</a:t>
            </a:r>
          </a:p>
          <a:p>
            <a:r>
              <a:rPr lang="fr-FR" dirty="0" smtClean="0"/>
              <a:t>Deux solutions dans C</a:t>
            </a:r>
          </a:p>
          <a:p>
            <a:pPr lvl="1"/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tai de maths x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286124"/>
            <a:ext cx="2143140" cy="743900"/>
          </a:xfrm>
          <a:prstGeom prst="rect">
            <a:avLst/>
          </a:prstGeom>
        </p:spPr>
      </p:pic>
      <p:pic>
        <p:nvPicPr>
          <p:cNvPr id="5" name="Image 4" descr="tai de maths x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000504"/>
            <a:ext cx="2143140" cy="7746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</TotalTime>
  <Words>864</Words>
  <Application>Microsoft Office PowerPoint</Application>
  <PresentationFormat>Affichage à l'écran (4:3)</PresentationFormat>
  <Paragraphs>265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Débit</vt:lpstr>
      <vt:lpstr>Premier Degré</vt:lpstr>
      <vt:lpstr>Équations de degré 1 : Le premier degré</vt:lpstr>
      <vt:lpstr>Équations de degré 1 : Le premier degré</vt:lpstr>
      <vt:lpstr>Équations de degré 1 : Le premier degré</vt:lpstr>
      <vt:lpstr>Équations de degré 1 : Le premier degré</vt:lpstr>
      <vt:lpstr>Équations de degré 1 : Le premier degré</vt:lpstr>
      <vt:lpstr>Second Degré</vt:lpstr>
      <vt:lpstr>Résolutions des équations ax²+bx+c</vt:lpstr>
      <vt:lpstr>Pour ∆ &lt;0</vt:lpstr>
      <vt:lpstr>∆=0</vt:lpstr>
      <vt:lpstr>∆&gt;0</vt:lpstr>
      <vt:lpstr>Second Degré</vt:lpstr>
      <vt:lpstr>Equations de type x²+ (-4-3i)x + (13+13i)=0</vt:lpstr>
      <vt:lpstr>Résolution du système </vt:lpstr>
      <vt:lpstr>Calcul de ∆’ </vt:lpstr>
      <vt:lpstr>Dernière étape</vt:lpstr>
      <vt:lpstr>Troisième degré</vt:lpstr>
      <vt:lpstr>Équations de degré 3 : Le troisième degré</vt:lpstr>
      <vt:lpstr>Cas particulier du troisième degré</vt:lpstr>
      <vt:lpstr>Méthode générale de résolution Par Jêrome CARDAN (1501-1576)</vt:lpstr>
      <vt:lpstr>Résolution du troisième degré</vt:lpstr>
      <vt:lpstr>Résolution du troisième degré</vt:lpstr>
      <vt:lpstr>Résolution du troisième degré</vt:lpstr>
      <vt:lpstr>Résolution du troisième degré</vt:lpstr>
      <vt:lpstr>Quatrième Degré</vt:lpstr>
      <vt:lpstr>Équations de degré 4 : Le quatrième degré</vt:lpstr>
      <vt:lpstr>4ème degrés selon Ferrari</vt:lpstr>
      <vt:lpstr>4ème degrés selon Ferrari</vt:lpstr>
      <vt:lpstr>4ème degrés selon Ferrari</vt:lpstr>
      <vt:lpstr>4ème degrés selon Ferrari</vt:lpstr>
      <vt:lpstr>4ème degrés selon Ferrari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Degré</dc:title>
  <dc:creator>minigoliath</dc:creator>
  <cp:lastModifiedBy>Sid</cp:lastModifiedBy>
  <cp:revision>50</cp:revision>
  <dcterms:created xsi:type="dcterms:W3CDTF">2008-01-09T17:59:04Z</dcterms:created>
  <dcterms:modified xsi:type="dcterms:W3CDTF">2008-01-14T07:32:51Z</dcterms:modified>
</cp:coreProperties>
</file>