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145.xml" ContentType="application/vnd.openxmlformats-officedocument.presentationml.tags+xml"/>
  <Override PartName="/ppt/diagrams/layout1.xml" ContentType="application/vnd.openxmlformats-officedocument.drawingml.diagramLayout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notesSlides/notesSlide13.xml" ContentType="application/vnd.openxmlformats-officedocument.presentationml.notesSlide+xml"/>
  <Override PartName="/ppt/tags/tag16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tags/tag128.xml" ContentType="application/vnd.openxmlformats-officedocument.presentationml.tags+xml"/>
  <Override PartName="/ppt/tags/tag157.xml" ContentType="application/vnd.openxmlformats-officedocument.presentationml.tags+xml"/>
  <Default Extension="gif" ContentType="image/gif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64.xml" ContentType="application/vnd.openxmlformats-officedocument.presentationml.tags+xml"/>
  <Override PartName="/ppt/tags/tag182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diagrams/colors1.xml" ContentType="application/vnd.openxmlformats-officedocument.drawingml.diagramColor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notesSlides/notesSlide14.xml" ContentType="application/vnd.openxmlformats-officedocument.presentationml.notesSlide+xml"/>
  <Override PartName="/ppt/tags/tag169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notesSlides/notesSlide9.xml" ContentType="application/vnd.openxmlformats-officedocument.presentationml.notesSlide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notesSlides/notesSlide10.xml" ContentType="application/vnd.openxmlformats-officedocument.presentationml.notesSlide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diagrams/drawing1.xml" ContentType="application/vnd.ms-office.drawingml.diagramDrawing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notesSlides/notesSlide11.xml" ContentType="application/vnd.openxmlformats-officedocument.presentationml.notesSlide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notesSlides/notesSlide6.xml" ContentType="application/vnd.openxmlformats-officedocument.presentationml.notesSlide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diagrams/data1.xml" ContentType="application/vnd.openxmlformats-officedocument.drawingml.diagramData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0" autoAdjust="0"/>
    <p:restoredTop sz="94660"/>
  </p:normalViewPr>
  <p:slideViewPr>
    <p:cSldViewPr>
      <p:cViewPr>
        <p:scale>
          <a:sx n="100" d="100"/>
          <a:sy n="100" d="100"/>
        </p:scale>
        <p:origin x="-240" y="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D9DE9-6D8B-4371-B4B1-AAF7C3E59FAA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2C8DDDA6-9B4A-4D82-8879-F53324974972}">
      <dgm:prSet phldrT="[Texte]"/>
      <dgm:spPr/>
      <dgm:t>
        <a:bodyPr/>
        <a:lstStyle/>
        <a:p>
          <a:r>
            <a:rPr lang="fr-FR" dirty="0" smtClean="0"/>
            <a:t>Tension alternative de  fréquence f</a:t>
          </a:r>
          <a:endParaRPr lang="fr-FR" dirty="0"/>
        </a:p>
      </dgm:t>
    </dgm:pt>
    <dgm:pt modelId="{F493D038-DE18-4347-862C-873AD449CB73}" type="parTrans" cxnId="{941EEE39-3F9F-435A-AA2F-6079281CE643}">
      <dgm:prSet/>
      <dgm:spPr/>
      <dgm:t>
        <a:bodyPr/>
        <a:lstStyle/>
        <a:p>
          <a:endParaRPr lang="fr-FR"/>
        </a:p>
      </dgm:t>
    </dgm:pt>
    <dgm:pt modelId="{E29BF28E-F115-4458-805A-47A1744DF8A9}" type="sibTrans" cxnId="{941EEE39-3F9F-435A-AA2F-6079281CE643}">
      <dgm:prSet/>
      <dgm:spPr/>
      <dgm:t>
        <a:bodyPr/>
        <a:lstStyle/>
        <a:p>
          <a:endParaRPr lang="fr-FR"/>
        </a:p>
      </dgm:t>
    </dgm:pt>
    <dgm:pt modelId="{B4A8018D-3EFD-40B1-8353-38FE90DB0364}">
      <dgm:prSet phldrT="[Texte]"/>
      <dgm:spPr/>
      <dgm:t>
        <a:bodyPr/>
        <a:lstStyle/>
        <a:p>
          <a:r>
            <a:rPr lang="fr-FR" dirty="0" smtClean="0"/>
            <a:t>Mouvement périodique de la membrane </a:t>
          </a:r>
        </a:p>
      </dgm:t>
    </dgm:pt>
    <dgm:pt modelId="{D4E9AA9B-1D4B-4690-AE25-829077C74969}" type="parTrans" cxnId="{B7096035-BB11-47CC-9EB5-8344BDC9AAB4}">
      <dgm:prSet/>
      <dgm:spPr/>
      <dgm:t>
        <a:bodyPr/>
        <a:lstStyle/>
        <a:p>
          <a:endParaRPr lang="fr-FR"/>
        </a:p>
      </dgm:t>
    </dgm:pt>
    <dgm:pt modelId="{ACFB8050-9152-4782-A412-8F9917344926}" type="sibTrans" cxnId="{B7096035-BB11-47CC-9EB5-8344BDC9AAB4}">
      <dgm:prSet/>
      <dgm:spPr/>
      <dgm:t>
        <a:bodyPr/>
        <a:lstStyle/>
        <a:p>
          <a:endParaRPr lang="fr-FR"/>
        </a:p>
      </dgm:t>
    </dgm:pt>
    <dgm:pt modelId="{E7DFE778-7CB1-48CB-8944-DF2D9E065101}">
      <dgm:prSet phldrT="[Texte]"/>
      <dgm:spPr/>
      <dgm:t>
        <a:bodyPr/>
        <a:lstStyle/>
        <a:p>
          <a:r>
            <a:rPr lang="fr-FR" dirty="0" smtClean="0"/>
            <a:t>Vibration de l’air</a:t>
          </a:r>
          <a:endParaRPr lang="fr-FR" dirty="0"/>
        </a:p>
      </dgm:t>
    </dgm:pt>
    <dgm:pt modelId="{93462132-1E34-4697-A673-946FBD5BBD45}" type="parTrans" cxnId="{2E4E4BC8-4112-464C-AE53-F440B80833EC}">
      <dgm:prSet/>
      <dgm:spPr/>
      <dgm:t>
        <a:bodyPr/>
        <a:lstStyle/>
        <a:p>
          <a:endParaRPr lang="fr-FR"/>
        </a:p>
      </dgm:t>
    </dgm:pt>
    <dgm:pt modelId="{17867F7A-85E3-445F-A561-7630A94AAD6F}" type="sibTrans" cxnId="{2E4E4BC8-4112-464C-AE53-F440B80833EC}">
      <dgm:prSet/>
      <dgm:spPr/>
      <dgm:t>
        <a:bodyPr/>
        <a:lstStyle/>
        <a:p>
          <a:endParaRPr lang="fr-FR"/>
        </a:p>
      </dgm:t>
    </dgm:pt>
    <dgm:pt modelId="{D8FC8AA3-627A-4AD2-B24C-AE3E142EAB65}" type="pres">
      <dgm:prSet presAssocID="{BDCD9DE9-6D8B-4371-B4B1-AAF7C3E59FAA}" presName="Name0" presStyleCnt="0">
        <dgm:presLayoutVars>
          <dgm:dir/>
          <dgm:animLvl val="lvl"/>
          <dgm:resizeHandles val="exact"/>
        </dgm:presLayoutVars>
      </dgm:prSet>
      <dgm:spPr/>
    </dgm:pt>
    <dgm:pt modelId="{CF4E18D6-EB5C-4212-80DD-F82DF02F5E27}" type="pres">
      <dgm:prSet presAssocID="{2C8DDDA6-9B4A-4D82-8879-F533249749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5FF67A-D6D3-444D-AF8E-2128F08FC354}" type="pres">
      <dgm:prSet presAssocID="{E29BF28E-F115-4458-805A-47A1744DF8A9}" presName="parTxOnlySpace" presStyleCnt="0"/>
      <dgm:spPr/>
    </dgm:pt>
    <dgm:pt modelId="{784DC486-947B-4C64-B882-ACD6068A1394}" type="pres">
      <dgm:prSet presAssocID="{B4A8018D-3EFD-40B1-8353-38FE90DB036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41AA57-4031-4E99-9E29-0DB005394297}" type="pres">
      <dgm:prSet presAssocID="{ACFB8050-9152-4782-A412-8F9917344926}" presName="parTxOnlySpace" presStyleCnt="0"/>
      <dgm:spPr/>
    </dgm:pt>
    <dgm:pt modelId="{9BF9BB8F-17B1-47CE-95DF-74CE1C8A467F}" type="pres">
      <dgm:prSet presAssocID="{E7DFE778-7CB1-48CB-8944-DF2D9E06510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E4E4BC8-4112-464C-AE53-F440B80833EC}" srcId="{BDCD9DE9-6D8B-4371-B4B1-AAF7C3E59FAA}" destId="{E7DFE778-7CB1-48CB-8944-DF2D9E065101}" srcOrd="2" destOrd="0" parTransId="{93462132-1E34-4697-A673-946FBD5BBD45}" sibTransId="{17867F7A-85E3-445F-A561-7630A94AAD6F}"/>
    <dgm:cxn modelId="{941EEE39-3F9F-435A-AA2F-6079281CE643}" srcId="{BDCD9DE9-6D8B-4371-B4B1-AAF7C3E59FAA}" destId="{2C8DDDA6-9B4A-4D82-8879-F53324974972}" srcOrd="0" destOrd="0" parTransId="{F493D038-DE18-4347-862C-873AD449CB73}" sibTransId="{E29BF28E-F115-4458-805A-47A1744DF8A9}"/>
    <dgm:cxn modelId="{B7096035-BB11-47CC-9EB5-8344BDC9AAB4}" srcId="{BDCD9DE9-6D8B-4371-B4B1-AAF7C3E59FAA}" destId="{B4A8018D-3EFD-40B1-8353-38FE90DB0364}" srcOrd="1" destOrd="0" parTransId="{D4E9AA9B-1D4B-4690-AE25-829077C74969}" sibTransId="{ACFB8050-9152-4782-A412-8F9917344926}"/>
    <dgm:cxn modelId="{D00D8411-918D-4429-A8AF-BBECF0EE0189}" type="presOf" srcId="{B4A8018D-3EFD-40B1-8353-38FE90DB0364}" destId="{784DC486-947B-4C64-B882-ACD6068A1394}" srcOrd="0" destOrd="0" presId="urn:microsoft.com/office/officeart/2005/8/layout/chevron1"/>
    <dgm:cxn modelId="{5BA6BB74-4587-4E5B-984B-8C5CE9E93276}" type="presOf" srcId="{E7DFE778-7CB1-48CB-8944-DF2D9E065101}" destId="{9BF9BB8F-17B1-47CE-95DF-74CE1C8A467F}" srcOrd="0" destOrd="0" presId="urn:microsoft.com/office/officeart/2005/8/layout/chevron1"/>
    <dgm:cxn modelId="{F494C0D4-533C-4EAF-890E-2E2B6C09C30C}" type="presOf" srcId="{2C8DDDA6-9B4A-4D82-8879-F53324974972}" destId="{CF4E18D6-EB5C-4212-80DD-F82DF02F5E27}" srcOrd="0" destOrd="0" presId="urn:microsoft.com/office/officeart/2005/8/layout/chevron1"/>
    <dgm:cxn modelId="{032E0D83-18EA-42DD-8D52-8F7D871208DA}" type="presOf" srcId="{BDCD9DE9-6D8B-4371-B4B1-AAF7C3E59FAA}" destId="{D8FC8AA3-627A-4AD2-B24C-AE3E142EAB65}" srcOrd="0" destOrd="0" presId="urn:microsoft.com/office/officeart/2005/8/layout/chevron1"/>
    <dgm:cxn modelId="{FE008E73-7EAB-434D-B85B-AD72415AEA87}" type="presParOf" srcId="{D8FC8AA3-627A-4AD2-B24C-AE3E142EAB65}" destId="{CF4E18D6-EB5C-4212-80DD-F82DF02F5E27}" srcOrd="0" destOrd="0" presId="urn:microsoft.com/office/officeart/2005/8/layout/chevron1"/>
    <dgm:cxn modelId="{A4D7C598-1898-4A9D-AB39-322F0747365C}" type="presParOf" srcId="{D8FC8AA3-627A-4AD2-B24C-AE3E142EAB65}" destId="{EF5FF67A-D6D3-444D-AF8E-2128F08FC354}" srcOrd="1" destOrd="0" presId="urn:microsoft.com/office/officeart/2005/8/layout/chevron1"/>
    <dgm:cxn modelId="{AABDBF03-E870-4BF1-80C0-EE45A2886E34}" type="presParOf" srcId="{D8FC8AA3-627A-4AD2-B24C-AE3E142EAB65}" destId="{784DC486-947B-4C64-B882-ACD6068A1394}" srcOrd="2" destOrd="0" presId="urn:microsoft.com/office/officeart/2005/8/layout/chevron1"/>
    <dgm:cxn modelId="{BE716A71-8E34-4396-8438-3504DA8CF029}" type="presParOf" srcId="{D8FC8AA3-627A-4AD2-B24C-AE3E142EAB65}" destId="{ED41AA57-4031-4E99-9E29-0DB005394297}" srcOrd="3" destOrd="0" presId="urn:microsoft.com/office/officeart/2005/8/layout/chevron1"/>
    <dgm:cxn modelId="{545FAF22-CC88-43D7-8C15-7F077A76D018}" type="presParOf" srcId="{D8FC8AA3-627A-4AD2-B24C-AE3E142EAB65}" destId="{9BF9BB8F-17B1-47CE-95DF-74CE1C8A467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4E18D6-EB5C-4212-80DD-F82DF02F5E27}">
      <dsp:nvSpPr>
        <dsp:cNvPr id="0" name=""/>
        <dsp:cNvSpPr/>
      </dsp:nvSpPr>
      <dsp:spPr>
        <a:xfrm>
          <a:off x="2411" y="203599"/>
          <a:ext cx="2937420" cy="117496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Tension alternative de  fréquence f</a:t>
          </a:r>
          <a:endParaRPr lang="fr-FR" sz="2200" kern="1200" dirty="0"/>
        </a:p>
      </dsp:txBody>
      <dsp:txXfrm>
        <a:off x="2411" y="203599"/>
        <a:ext cx="2937420" cy="1174968"/>
      </dsp:txXfrm>
    </dsp:sp>
    <dsp:sp modelId="{784DC486-947B-4C64-B882-ACD6068A1394}">
      <dsp:nvSpPr>
        <dsp:cNvPr id="0" name=""/>
        <dsp:cNvSpPr/>
      </dsp:nvSpPr>
      <dsp:spPr>
        <a:xfrm>
          <a:off x="2646089" y="203599"/>
          <a:ext cx="2937420" cy="1174968"/>
        </a:xfrm>
        <a:prstGeom prst="chevron">
          <a:avLst/>
        </a:prstGeom>
        <a:solidFill>
          <a:schemeClr val="accent4">
            <a:hueOff val="-3015570"/>
            <a:satOff val="21052"/>
            <a:lumOff val="225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Mouvement périodique de la membrane </a:t>
          </a:r>
        </a:p>
      </dsp:txBody>
      <dsp:txXfrm>
        <a:off x="2646089" y="203599"/>
        <a:ext cx="2937420" cy="1174968"/>
      </dsp:txXfrm>
    </dsp:sp>
    <dsp:sp modelId="{9BF9BB8F-17B1-47CE-95DF-74CE1C8A467F}">
      <dsp:nvSpPr>
        <dsp:cNvPr id="0" name=""/>
        <dsp:cNvSpPr/>
      </dsp:nvSpPr>
      <dsp:spPr>
        <a:xfrm>
          <a:off x="5289768" y="203599"/>
          <a:ext cx="2937420" cy="1174968"/>
        </a:xfrm>
        <a:prstGeom prst="chevron">
          <a:avLst/>
        </a:prstGeom>
        <a:solidFill>
          <a:schemeClr val="accent4">
            <a:hueOff val="-6031141"/>
            <a:satOff val="42105"/>
            <a:lumOff val="450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Vibration de l’air</a:t>
          </a:r>
          <a:endParaRPr lang="fr-FR" sz="2200" kern="1200" dirty="0"/>
        </a:p>
      </dsp:txBody>
      <dsp:txXfrm>
        <a:off x="5289768" y="203599"/>
        <a:ext cx="2937420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84075-E959-4D0F-BA22-B601E88FF026}" type="datetimeFigureOut">
              <a:rPr lang="fr-FR" smtClean="0"/>
              <a:pPr/>
              <a:t>02/05/2011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4E6FB-98EF-42F4-AA8B-B13242D926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E6FB-98EF-42F4-AA8B-B13242D92639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>
            <p:custDataLst>
              <p:tags r:id="rId1"/>
            </p:custDataLst>
          </p:nvPr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4417487-D70A-467D-B299-2E2CE3FD6EEE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>
            <p:custDataLst>
              <p:tags r:id="rId7"/>
            </p:custDataLst>
          </p:nvPr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B7A593A-97EC-4847-9A27-044B3828BA46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>
            <p:custDataLst>
              <p:tags r:id="rId1"/>
            </p:custDataLst>
          </p:nvPr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CDA12893-4DB2-4030-B2BB-101BD46ECF96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9758E02-F5F8-4E06-8914-4307D3EE1264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>
            <p:custDataLst>
              <p:tags r:id="rId1"/>
            </p:custDataLst>
          </p:nvPr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>
            <p:custDataLst>
              <p:tags r:id="rId2"/>
            </p:custDataLst>
          </p:nvPr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E10E7BE6-5F27-49D7-A0A7-348FA3BB36A2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30BC341-A1AA-4A07-ADFF-A2D847339A5C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B1288F6C-D0F0-491B-9B57-B4586536A949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F1E2F36-86DD-4942-ABD9-B2F7FDC8FE91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21601EF-78EC-4C7E-B5DB-79DD0003A79E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61D716B-4AF8-4494-B523-E6A135361539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>
            <p:custDataLst>
              <p:tags r:id="rId7"/>
            </p:custDataLst>
          </p:nvPr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>
            <p:custDataLst>
              <p:tags r:id="rId8"/>
            </p:custDataLst>
          </p:nvPr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55EB65F-828B-4091-ACEC-234FC297F159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>
            <p:custDataLst>
              <p:tags r:id="rId6"/>
            </p:custDataLst>
          </p:nvPr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>
            <p:custDataLst>
              <p:tags r:id="rId13"/>
            </p:custDataLst>
          </p:nvPr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>
            <p:custDataLst>
              <p:tags r:id="rId14"/>
            </p:custDataLst>
          </p:nvPr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9CB9D5-CD48-4689-8D28-25ADF8B29909}" type="datetime1">
              <a:rPr lang="fr-FR" smtClean="0"/>
              <a:pPr/>
              <a:t>02/05/2011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F67CF9A-3CE9-4D75-8D22-AFB5230925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9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diagramQuickStyle" Target="../diagrams/quickStyle1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diagramLayout" Target="../diagrams/layout1.xml"/><Relationship Id="rId2" Type="http://schemas.openxmlformats.org/officeDocument/2006/relationships/tags" Target="../tags/tag141.xml"/><Relationship Id="rId16" Type="http://schemas.openxmlformats.org/officeDocument/2006/relationships/image" Target="../media/image9.png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diagramData" Target="../diagrams/data1.xml"/><Relationship Id="rId5" Type="http://schemas.openxmlformats.org/officeDocument/2006/relationships/tags" Target="../tags/tag144.xml"/><Relationship Id="rId15" Type="http://schemas.microsoft.com/office/2007/relationships/diagramDrawing" Target="../diagrams/drawing1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143.xml"/><Relationship Id="rId9" Type="http://schemas.openxmlformats.org/officeDocument/2006/relationships/slideLayout" Target="../slideLayouts/slideLayout2.xml"/><Relationship Id="rId14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image" Target="../media/image12.gif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image" Target="../media/image11.gif"/><Relationship Id="rId2" Type="http://schemas.openxmlformats.org/officeDocument/2006/relationships/tags" Target="../tags/tag155.xml"/><Relationship Id="rId16" Type="http://schemas.openxmlformats.org/officeDocument/2006/relationships/notesSlide" Target="../notesSlides/notesSlide14.xml"/><Relationship Id="rId20" Type="http://schemas.openxmlformats.org/officeDocument/2006/relationships/image" Target="../media/image14.gif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63.xml"/><Relationship Id="rId19" Type="http://schemas.openxmlformats.org/officeDocument/2006/relationships/image" Target="../media/image13.gif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18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image" Target="../media/image3.png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image" Target="../media/image2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8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0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Le Haut-parleur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67544" y="548680"/>
            <a:ext cx="8077200" cy="547488"/>
          </a:xfrm>
        </p:spPr>
        <p:txBody>
          <a:bodyPr>
            <a:normAutofit fontScale="92500"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  - Voix &amp; Image	   			                                       2011</a:t>
            </a:r>
          </a:p>
          <a:p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>
            <p:custDataLst>
              <p:tags r:id="rId4"/>
            </p:custDataLst>
          </p:nvPr>
        </p:nvSpPr>
        <p:spPr>
          <a:xfrm>
            <a:off x="611560" y="5949280"/>
            <a:ext cx="804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Fouché Alexis		     Aurélien David	          		Adrien Ramos</a:t>
            </a:r>
          </a:p>
          <a:p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0648"/>
            <a:ext cx="8229600" cy="1147528"/>
          </a:xfrm>
        </p:spPr>
        <p:txBody>
          <a:bodyPr>
            <a:noAutofit/>
          </a:bodyPr>
          <a:lstStyle/>
          <a:p>
            <a:r>
              <a:rPr lang="fr-FR" sz="3200" dirty="0" smtClean="0"/>
              <a:t>II -Transformation énergie électrique</a:t>
            </a:r>
            <a:br>
              <a:rPr lang="fr-FR" sz="3200" dirty="0" smtClean="0"/>
            </a:br>
            <a:r>
              <a:rPr lang="fr-FR" sz="3200" dirty="0" smtClean="0"/>
              <a:t>                             vers énergie mécanique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627784" y="1775191"/>
            <a:ext cx="6059016" cy="4625609"/>
          </a:xfrm>
        </p:spPr>
        <p:txBody>
          <a:bodyPr/>
          <a:lstStyle/>
          <a:p>
            <a:r>
              <a:rPr lang="fr-FR" dirty="0" smtClean="0"/>
              <a:t>Entrefer (noyau – aimant)</a:t>
            </a:r>
          </a:p>
          <a:p>
            <a:r>
              <a:rPr lang="fr-FR" dirty="0" smtClean="0"/>
              <a:t>L’aimant émet un champ magnétique</a:t>
            </a:r>
          </a:p>
          <a:p>
            <a:r>
              <a:rPr lang="fr-FR" dirty="0" smtClean="0"/>
              <a:t>La bobine mobile est positionné dans le sens axial</a:t>
            </a:r>
          </a:p>
          <a:p>
            <a:r>
              <a:rPr lang="fr-FR" dirty="0" smtClean="0"/>
              <a:t>Le courant traversant la bobine crée une force:</a:t>
            </a:r>
          </a:p>
          <a:p>
            <a:r>
              <a:rPr lang="fr-FR" dirty="0" smtClean="0"/>
              <a:t>Force de Laplace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1026" name="Picture 2" descr="C:\Users\Utilisateur\Desktop\H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0834" y="2060848"/>
            <a:ext cx="2594895" cy="3081437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5536" y="1775191"/>
            <a:ext cx="8291264" cy="4625609"/>
          </a:xfrm>
        </p:spPr>
        <p:txBody>
          <a:bodyPr/>
          <a:lstStyle/>
          <a:p>
            <a:r>
              <a:rPr lang="fr-FR" dirty="0" smtClean="0"/>
              <a:t>Force de Laplace:</a:t>
            </a:r>
          </a:p>
          <a:p>
            <a:r>
              <a:rPr lang="fr-FR" dirty="0" smtClean="0"/>
              <a:t>F = B x L x i x sin(a)</a:t>
            </a:r>
          </a:p>
          <a:p>
            <a:endParaRPr lang="fr-FR" dirty="0" smtClean="0"/>
          </a:p>
          <a:p>
            <a:r>
              <a:rPr lang="fr-FR" dirty="0" smtClean="0"/>
              <a:t>B : Champ dans l’entrefer</a:t>
            </a:r>
          </a:p>
          <a:p>
            <a:r>
              <a:rPr lang="fr-FR" dirty="0" smtClean="0"/>
              <a:t>L: Longueur de fil de la bobine</a:t>
            </a:r>
          </a:p>
          <a:p>
            <a:r>
              <a:rPr lang="fr-FR" dirty="0" smtClean="0"/>
              <a:t>I : Courant parcourant la bobine</a:t>
            </a:r>
          </a:p>
          <a:p>
            <a:r>
              <a:rPr lang="fr-FR" dirty="0" smtClean="0"/>
              <a:t>A : angle entre vecteur B et le vecteur I (= 1)</a:t>
            </a:r>
          </a:p>
          <a:p>
            <a:r>
              <a:rPr lang="fr-FR" dirty="0" smtClean="0"/>
              <a:t>Dans un HP, F est proportionnelle à I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57200" y="260648"/>
            <a:ext cx="8229600" cy="1147528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-Transformation énergie électrique</a:t>
            </a:r>
            <a:b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vers énergie mécanique</a:t>
            </a:r>
            <a:b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323528" y="2276872"/>
          <a:ext cx="8229600" cy="158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5856" y="4149080"/>
            <a:ext cx="21431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>
            <p:custDataLst>
              <p:tags r:id="rId6"/>
            </p:custDataLst>
          </p:nvPr>
        </p:nvSpPr>
        <p:spPr>
          <a:xfrm>
            <a:off x="3275856" y="566124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Une membrane de haut parleur.</a:t>
            </a:r>
            <a:endParaRPr lang="fr-FR" dirty="0"/>
          </a:p>
        </p:txBody>
      </p:sp>
      <p:sp>
        <p:nvSpPr>
          <p:cNvPr id="9" name="ZoneTexte 8"/>
          <p:cNvSpPr txBox="1"/>
          <p:nvPr>
            <p:custDataLst>
              <p:tags r:id="rId7"/>
            </p:custDataLst>
          </p:nvPr>
        </p:nvSpPr>
        <p:spPr>
          <a:xfrm>
            <a:off x="395536" y="198884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Schématisation du principe:</a:t>
            </a:r>
            <a:endParaRPr lang="fr-FR" dirty="0"/>
          </a:p>
        </p:txBody>
      </p:sp>
      <p:sp>
        <p:nvSpPr>
          <p:cNvPr id="11" name="Titre 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67544" y="116632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III – Transformation en énergie acoustique</a:t>
            </a:r>
            <a:endParaRPr kumimoji="0" lang="fr-FR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III – Transformation en énergie acoustique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fr-FR" u="sng" dirty="0" smtClean="0"/>
              <a:t>L'ensemble mobile (bobine + membrane) est soumis aux forces suivantes :</a:t>
            </a:r>
          </a:p>
          <a:p>
            <a:r>
              <a:rPr lang="fr-FR" dirty="0" smtClean="0"/>
              <a:t>La force de Laplace.</a:t>
            </a:r>
          </a:p>
          <a:p>
            <a:endParaRPr lang="fr-FR" dirty="0" smtClean="0"/>
          </a:p>
          <a:p>
            <a:r>
              <a:rPr lang="fr-FR" dirty="0" smtClean="0"/>
              <a:t>La force de rappel de la </a:t>
            </a:r>
          </a:p>
          <a:p>
            <a:pPr>
              <a:buNone/>
            </a:pPr>
            <a:r>
              <a:rPr lang="fr-FR" dirty="0" smtClean="0"/>
              <a:t>liaison avec le support.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Une force de frottement.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6096" y="3212976"/>
            <a:ext cx="34671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III – Transformation en énergie acoustique</a:t>
            </a:r>
            <a:endParaRPr lang="fr-FR" dirty="0"/>
          </a:p>
        </p:txBody>
      </p:sp>
      <p:pic>
        <p:nvPicPr>
          <p:cNvPr id="6" name="Espace réservé du contenu 5" descr="001.gif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1043608" y="1988840"/>
            <a:ext cx="1495425" cy="7620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10" name="Image 9" descr="002.gi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6012160" y="1988840"/>
            <a:ext cx="1495425" cy="762000"/>
          </a:xfrm>
          <a:prstGeom prst="rect">
            <a:avLst/>
          </a:prstGeom>
        </p:spPr>
      </p:pic>
      <p:pic>
        <p:nvPicPr>
          <p:cNvPr id="11" name="Image 10" descr="003.gi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971600" y="4149080"/>
            <a:ext cx="1495425" cy="762000"/>
          </a:xfrm>
          <a:prstGeom prst="rect">
            <a:avLst/>
          </a:prstGeom>
        </p:spPr>
      </p:pic>
      <p:pic>
        <p:nvPicPr>
          <p:cNvPr id="12" name="Image 11" descr="004.gi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6084168" y="4149080"/>
            <a:ext cx="1495425" cy="762000"/>
          </a:xfrm>
          <a:prstGeom prst="rect">
            <a:avLst/>
          </a:prstGeom>
        </p:spPr>
      </p:pic>
      <p:sp>
        <p:nvSpPr>
          <p:cNvPr id="13" name="ZoneTexte 12"/>
          <p:cNvSpPr txBox="1"/>
          <p:nvPr>
            <p:custDataLst>
              <p:tags r:id="rId9"/>
            </p:custDataLst>
          </p:nvPr>
        </p:nvSpPr>
        <p:spPr>
          <a:xfrm>
            <a:off x="755576" y="278092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Membrane au repos.</a:t>
            </a:r>
            <a:endParaRPr lang="fr-FR" dirty="0"/>
          </a:p>
        </p:txBody>
      </p:sp>
      <p:sp>
        <p:nvSpPr>
          <p:cNvPr id="14" name="ZoneTexte 13"/>
          <p:cNvSpPr txBox="1"/>
          <p:nvPr>
            <p:custDataLst>
              <p:tags r:id="rId10"/>
            </p:custDataLst>
          </p:nvPr>
        </p:nvSpPr>
        <p:spPr>
          <a:xfrm>
            <a:off x="5868144" y="27809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Membrane en mouvement.</a:t>
            </a:r>
            <a:endParaRPr lang="fr-FR" dirty="0"/>
          </a:p>
        </p:txBody>
      </p:sp>
      <p:sp>
        <p:nvSpPr>
          <p:cNvPr id="15" name="ZoneTexte 14"/>
          <p:cNvSpPr txBox="1"/>
          <p:nvPr>
            <p:custDataLst>
              <p:tags r:id="rId11"/>
            </p:custDataLst>
          </p:nvPr>
        </p:nvSpPr>
        <p:spPr>
          <a:xfrm>
            <a:off x="827584" y="494116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Chocs entre particules.</a:t>
            </a:r>
            <a:endParaRPr lang="fr-FR" dirty="0"/>
          </a:p>
        </p:txBody>
      </p:sp>
      <p:sp>
        <p:nvSpPr>
          <p:cNvPr id="16" name="ZoneTexte 15"/>
          <p:cNvSpPr txBox="1"/>
          <p:nvPr>
            <p:custDataLst>
              <p:tags r:id="rId12"/>
            </p:custDataLst>
          </p:nvPr>
        </p:nvSpPr>
        <p:spPr>
          <a:xfrm>
            <a:off x="5940152" y="494116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Propagation du mouvement.</a:t>
            </a:r>
            <a:endParaRPr lang="fr-FR" dirty="0"/>
          </a:p>
        </p:txBody>
      </p:sp>
      <p:sp>
        <p:nvSpPr>
          <p:cNvPr id="17" name="Flèche droite 16"/>
          <p:cNvSpPr/>
          <p:nvPr>
            <p:custDataLst>
              <p:tags r:id="rId13"/>
            </p:custDataLst>
          </p:nvPr>
        </p:nvSpPr>
        <p:spPr>
          <a:xfrm>
            <a:off x="3779912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>
            <p:custDataLst>
              <p:tags r:id="rId14"/>
            </p:custDataLst>
          </p:nvPr>
        </p:nvSpPr>
        <p:spPr>
          <a:xfrm>
            <a:off x="3779912" y="42930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IV – Spécialisation des haut-parleurs </a:t>
            </a:r>
            <a:endParaRPr lang="fr-FR" dirty="0"/>
          </a:p>
        </p:txBody>
      </p:sp>
      <p:sp>
        <p:nvSpPr>
          <p:cNvPr id="20" name="Espace réservé du contenu 19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Oreille humaine : 20Hz -&gt; 20 kHz</a:t>
            </a:r>
          </a:p>
          <a:p>
            <a:endParaRPr lang="fr-FR" dirty="0" smtClean="0"/>
          </a:p>
          <a:p>
            <a:r>
              <a:rPr lang="fr-FR" dirty="0" smtClean="0"/>
              <a:t>Physiquement impossible de reproduire cette gamme de fréquence pour un seul haut parleur : taille, poids, rigidité sont des facteurs déterminants.</a:t>
            </a:r>
          </a:p>
          <a:p>
            <a:endParaRPr lang="fr-FR" dirty="0" smtClean="0"/>
          </a:p>
          <a:p>
            <a:r>
              <a:rPr lang="fr-FR" dirty="0" smtClean="0"/>
              <a:t>=&gt; Besoin de disposer de différents types d’haut-parleurs.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15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IV – Spécialisation des haut-parleurs </a:t>
            </a:r>
            <a:endParaRPr lang="fr-FR" dirty="0"/>
          </a:p>
        </p:txBody>
      </p:sp>
      <p:sp>
        <p:nvSpPr>
          <p:cNvPr id="20" name="Espace réservé du contenu 19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Union des fréquences de chacun de ces haut-parleurs permettra de reconstituer la gamme complète. On distingue :</a:t>
            </a:r>
          </a:p>
          <a:p>
            <a:endParaRPr lang="fr-FR" dirty="0" smtClean="0"/>
          </a:p>
          <a:p>
            <a:r>
              <a:rPr lang="fr-FR" dirty="0" smtClean="0"/>
              <a:t>Sons graves : « Woofers » ou Boomers</a:t>
            </a:r>
          </a:p>
          <a:p>
            <a:endParaRPr lang="fr-FR" dirty="0" smtClean="0"/>
          </a:p>
          <a:p>
            <a:r>
              <a:rPr lang="fr-FR" dirty="0" smtClean="0"/>
              <a:t>Médiums : « médiums »</a:t>
            </a:r>
          </a:p>
          <a:p>
            <a:endParaRPr lang="fr-FR" dirty="0" smtClean="0"/>
          </a:p>
          <a:p>
            <a:r>
              <a:rPr lang="fr-FR" dirty="0" smtClean="0"/>
              <a:t>Sons </a:t>
            </a:r>
            <a:r>
              <a:rPr lang="fr-FR" dirty="0" err="1" smtClean="0"/>
              <a:t>aïgus</a:t>
            </a:r>
            <a:r>
              <a:rPr lang="fr-FR" dirty="0" smtClean="0"/>
              <a:t> : Tweeters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16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Démystifier le haut parleur permet de se rendre compte que cette technologie est simple.</a:t>
            </a:r>
          </a:p>
          <a:p>
            <a:r>
              <a:rPr lang="fr-FR" dirty="0" smtClean="0"/>
              <a:t>Quel futur pour les hauts parleurs?</a:t>
            </a:r>
          </a:p>
          <a:p>
            <a:pPr>
              <a:buNone/>
            </a:pPr>
            <a:r>
              <a:rPr lang="fr-FR" dirty="0" smtClean="0"/>
              <a:t>		Les nanotubes de carbones ?</a:t>
            </a:r>
            <a:endParaRPr lang="fr-FR" dirty="0"/>
          </a:p>
        </p:txBody>
      </p:sp>
      <p:pic>
        <p:nvPicPr>
          <p:cNvPr id="2050" name="Picture 2" descr="http://www.futura-sciences.com/uploads/tx_oxcsfutura/nanospeaker_02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2" y="4365104"/>
            <a:ext cx="2476500" cy="202882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 – Principe du Haut-parleur</a:t>
            </a:r>
          </a:p>
          <a:p>
            <a:endParaRPr lang="fr-FR" dirty="0" smtClean="0"/>
          </a:p>
          <a:p>
            <a:r>
              <a:rPr lang="fr-FR" dirty="0" smtClean="0"/>
              <a:t>II – Transformation énergie électrique</a:t>
            </a:r>
          </a:p>
          <a:p>
            <a:pPr>
              <a:buNone/>
            </a:pPr>
            <a:r>
              <a:rPr lang="fr-FR" dirty="0" smtClean="0"/>
              <a:t>				          vers énergie mécanique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III – Transformation énergie mécanique</a:t>
            </a:r>
          </a:p>
          <a:p>
            <a:pPr>
              <a:buNone/>
            </a:pPr>
            <a:r>
              <a:rPr lang="fr-FR" dirty="0" smtClean="0"/>
              <a:t>				          vers énergie acoustique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IV – Spécialisation des Haut-parleurs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2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1556792"/>
            <a:ext cx="199406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>
            <p:custDataLst>
              <p:tags r:id="rId6"/>
            </p:custDataLst>
          </p:nvPr>
        </p:nvSpPr>
        <p:spPr>
          <a:xfrm>
            <a:off x="0" y="3789040"/>
            <a:ext cx="197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Werner </a:t>
            </a:r>
            <a:r>
              <a:rPr lang="fr-FR" dirty="0" err="1" smtClean="0"/>
              <a:t>von</a:t>
            </a:r>
            <a:r>
              <a:rPr lang="fr-FR" dirty="0" smtClean="0"/>
              <a:t> Siemens</a:t>
            </a:r>
            <a:endParaRPr lang="fr-FR" dirty="0"/>
          </a:p>
        </p:txBody>
      </p:sp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1979712" y="1556792"/>
            <a:ext cx="457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fr-FR" b="1" dirty="0" smtClean="0"/>
          </a:p>
          <a:p>
            <a:pPr>
              <a:buFont typeface="Arial" pitchFamily="34" charset="0"/>
              <a:buChar char="•"/>
            </a:pPr>
            <a:endParaRPr lang="fr-FR" b="1" dirty="0" smtClean="0"/>
          </a:p>
          <a:p>
            <a:pPr>
              <a:buFont typeface="Arial" pitchFamily="34" charset="0"/>
              <a:buChar char="•"/>
            </a:pPr>
            <a:r>
              <a:rPr lang="fr-FR" b="1" dirty="0" smtClean="0"/>
              <a:t> 1877 - </a:t>
            </a:r>
            <a:r>
              <a:rPr lang="fr-FR" b="1" i="1" dirty="0" smtClean="0"/>
              <a:t>Siemens (Allemagne) dépose le premier brevet du haut-parleur électrique</a:t>
            </a:r>
          </a:p>
          <a:p>
            <a:pPr>
              <a:buFont typeface="Arial" pitchFamily="34" charset="0"/>
              <a:buChar char="•"/>
            </a:pPr>
            <a:endParaRPr lang="fr-FR" b="1" dirty="0" smtClean="0"/>
          </a:p>
          <a:p>
            <a:pPr>
              <a:buFont typeface="Arial" pitchFamily="34" charset="0"/>
              <a:buChar char="•"/>
            </a:pPr>
            <a:endParaRPr lang="fr-FR" b="1" dirty="0" smtClean="0"/>
          </a:p>
          <a:p>
            <a:pPr>
              <a:buFont typeface="Arial" pitchFamily="34" charset="0"/>
              <a:buChar char="•"/>
            </a:pPr>
            <a:endParaRPr lang="fr-FR" b="1" dirty="0" smtClean="0"/>
          </a:p>
          <a:p>
            <a:pPr>
              <a:buFont typeface="Arial" pitchFamily="34" charset="0"/>
              <a:buChar char="•"/>
            </a:pPr>
            <a:r>
              <a:rPr lang="fr-FR" b="1" dirty="0" smtClean="0"/>
              <a:t> 1898 </a:t>
            </a:r>
            <a:r>
              <a:rPr lang="fr-FR" b="1" i="1" dirty="0" smtClean="0"/>
              <a:t>Lodge (Angleterre) dépose un autre brevet du haut-parleur électrique</a:t>
            </a:r>
          </a:p>
          <a:p>
            <a:endParaRPr lang="fr-FR" b="1" dirty="0" smtClean="0"/>
          </a:p>
          <a:p>
            <a:pPr>
              <a:buFont typeface="Arial" pitchFamily="34" charset="0"/>
              <a:buChar char="•"/>
            </a:pPr>
            <a:endParaRPr lang="fr-FR" b="1" dirty="0" smtClean="0"/>
          </a:p>
          <a:p>
            <a:pPr algn="just">
              <a:buFont typeface="Arial" pitchFamily="34" charset="0"/>
              <a:buChar char="•"/>
            </a:pPr>
            <a:r>
              <a:rPr lang="fr-FR" b="1" dirty="0" smtClean="0"/>
              <a:t> 1924 </a:t>
            </a:r>
            <a:r>
              <a:rPr lang="fr-FR" b="1" i="1" dirty="0" smtClean="0"/>
              <a:t>Chester W. </a:t>
            </a:r>
            <a:r>
              <a:rPr lang="fr-FR" b="1" i="1" dirty="0" err="1" smtClean="0"/>
              <a:t>Rice</a:t>
            </a:r>
            <a:r>
              <a:rPr lang="fr-FR" b="1" i="1" dirty="0" smtClean="0"/>
              <a:t> et Edward W. </a:t>
            </a:r>
            <a:r>
              <a:rPr lang="fr-FR" b="1" i="1" dirty="0" err="1" smtClean="0"/>
              <a:t>Kellog</a:t>
            </a:r>
            <a:endParaRPr lang="fr-FR" b="1" i="1" dirty="0" smtClean="0"/>
          </a:p>
          <a:p>
            <a:pPr algn="just"/>
            <a:r>
              <a:rPr lang="fr-FR" b="1" i="1" dirty="0" smtClean="0"/>
              <a:t> de la General Electric (USA) </a:t>
            </a:r>
            <a:r>
              <a:rPr lang="fr-FR" i="1" dirty="0" smtClean="0"/>
              <a:t>déposent</a:t>
            </a:r>
          </a:p>
          <a:p>
            <a:pPr algn="just"/>
            <a:r>
              <a:rPr lang="fr-FR" i="1" dirty="0" smtClean="0"/>
              <a:t> un brevet pour un modèle de haut-parleur</a:t>
            </a:r>
          </a:p>
          <a:p>
            <a:pPr algn="just"/>
            <a:r>
              <a:rPr lang="fr-FR" i="1" dirty="0" smtClean="0"/>
              <a:t> à bobine mobile.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00192" y="3429000"/>
            <a:ext cx="264519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/>
          <p:nvPr>
            <p:custDataLst>
              <p:tags r:id="rId9"/>
            </p:custDataLst>
          </p:nvPr>
        </p:nvSpPr>
        <p:spPr>
          <a:xfrm>
            <a:off x="6300192" y="5589240"/>
            <a:ext cx="262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Lodge devant son haut-parleur développé en 1897.</a:t>
            </a:r>
          </a:p>
          <a:p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 – Principe du </a:t>
            </a:r>
            <a:r>
              <a:rPr lang="fr-FR" dirty="0" err="1" smtClean="0"/>
              <a:t>Haut-Parleur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600" dirty="0" smtClean="0"/>
              <a:t>A) Les haut-parleurs </a:t>
            </a:r>
            <a:r>
              <a:rPr lang="fr-FR" sz="3600" dirty="0" err="1" smtClean="0"/>
              <a:t>életrodynamiques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fr-FR" dirty="0" smtClean="0"/>
              <a:t>Le plus largement utilisé (99%)</a:t>
            </a:r>
          </a:p>
          <a:p>
            <a:endParaRPr lang="fr-FR" dirty="0" smtClean="0"/>
          </a:p>
          <a:p>
            <a:r>
              <a:rPr lang="fr-FR" dirty="0" smtClean="0"/>
              <a:t>Sa fonction :</a:t>
            </a:r>
          </a:p>
          <a:p>
            <a:pPr lvl="1"/>
            <a:r>
              <a:rPr lang="fr-FR" dirty="0" smtClean="0"/>
              <a:t>Recevoir signal audio (énergie électrique) et le convertir en énergie mécanique (bobine mobile).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Transformer cette énergie mécanique en énergie acoustique (membrane).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 – Principe du </a:t>
            </a:r>
            <a:r>
              <a:rPr lang="fr-FR" dirty="0" err="1" smtClean="0"/>
              <a:t>Haut-Parleur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600" dirty="0" smtClean="0"/>
              <a:t>A) Les haut-parleurs </a:t>
            </a:r>
            <a:r>
              <a:rPr lang="fr-FR" sz="3600" dirty="0" err="1" smtClean="0"/>
              <a:t>életrodynamiques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9" name="Espace réservé du contenu 8" descr="HP.png"/>
          <p:cNvPicPr>
            <a:picLocks noGrp="1" noChangeAspect="1"/>
          </p:cNvPicPr>
          <p:nvPr>
            <p:ph idx="1"/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0" y="1556792"/>
            <a:ext cx="5040560" cy="5040560"/>
          </a:xfrm>
        </p:spPr>
      </p:pic>
      <p:sp>
        <p:nvSpPr>
          <p:cNvPr id="10" name="ZoneTexte 9"/>
          <p:cNvSpPr txBox="1"/>
          <p:nvPr>
            <p:custDataLst>
              <p:tags r:id="rId6"/>
            </p:custDataLst>
          </p:nvPr>
        </p:nvSpPr>
        <p:spPr>
          <a:xfrm>
            <a:off x="5148064" y="1916832"/>
            <a:ext cx="381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La bobine mobile se met en mouvement lorsqu’elle reçoit un signal audio.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La bobine étant reliée à la membrane, celle-ci aura donc les mêmes mouvements.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r>
              <a:rPr lang="fr-FR" dirty="0" smtClean="0"/>
              <a:t>=&gt; En se déplaçant la membrane crée une pression acoustique, qui est le son produit.</a:t>
            </a:r>
          </a:p>
          <a:p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 – Principe du </a:t>
            </a:r>
            <a:r>
              <a:rPr lang="fr-FR" dirty="0" err="1" smtClean="0"/>
              <a:t>Haut-Parleur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600" dirty="0" smtClean="0"/>
              <a:t>A) Les haut-parleurs </a:t>
            </a:r>
            <a:r>
              <a:rPr lang="fr-FR" sz="3600" dirty="0" err="1" smtClean="0"/>
              <a:t>életrodynamiques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9" name="Espace réservé du contenu 8" descr="HP.png"/>
          <p:cNvPicPr>
            <a:picLocks noGrp="1" noChangeAspect="1"/>
          </p:cNvPicPr>
          <p:nvPr>
            <p:ph idx="1"/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0" y="1556792"/>
            <a:ext cx="5040560" cy="5040560"/>
          </a:xfrm>
        </p:spPr>
      </p:pic>
      <p:sp>
        <p:nvSpPr>
          <p:cNvPr id="10" name="ZoneTexte 9"/>
          <p:cNvSpPr txBox="1"/>
          <p:nvPr>
            <p:custDataLst>
              <p:tags r:id="rId6"/>
            </p:custDataLst>
          </p:nvPr>
        </p:nvSpPr>
        <p:spPr>
          <a:xfrm>
            <a:off x="5148064" y="1916832"/>
            <a:ext cx="381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châssis permet de maintenir la membrane.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 la suspension externe et le spider permettent de guider la membrane sur un seul axe pour éviter qu’elle n’aille de travers.</a:t>
            </a:r>
          </a:p>
          <a:p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 – Principe du </a:t>
            </a:r>
            <a:r>
              <a:rPr lang="fr-FR" dirty="0" err="1" smtClean="0"/>
              <a:t>Haut-Parleur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600" dirty="0" smtClean="0"/>
              <a:t>B) Autres types d’haut-parleurs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59832" y="1775191"/>
            <a:ext cx="5626968" cy="4625609"/>
          </a:xfrm>
        </p:spPr>
        <p:txBody>
          <a:bodyPr>
            <a:normAutofit lnSpcReduction="10000"/>
          </a:bodyPr>
          <a:lstStyle/>
          <a:p>
            <a:r>
              <a:rPr lang="fr-FR" sz="2800" b="1" dirty="0" smtClean="0"/>
              <a:t>Haut-parleurs électrostatiques</a:t>
            </a:r>
          </a:p>
          <a:p>
            <a:endParaRPr lang="fr-FR" sz="2800" b="1" dirty="0" smtClean="0"/>
          </a:p>
          <a:p>
            <a:pPr lvl="1"/>
            <a:r>
              <a:rPr lang="fr-FR" sz="2400" b="1" dirty="0" smtClean="0"/>
              <a:t>Réservé au très haut de gamme (~5000 €)</a:t>
            </a:r>
          </a:p>
          <a:p>
            <a:pPr lvl="1"/>
            <a:endParaRPr lang="fr-FR" sz="2400" b="1" dirty="0" smtClean="0"/>
          </a:p>
          <a:p>
            <a:pPr lvl="1"/>
            <a:r>
              <a:rPr lang="fr-FR" sz="2400" b="1" dirty="0" smtClean="0"/>
              <a:t>Membrane plane recouverte d’une pellicule conductrice (chargée) qui est placée entre 2 électrodes perforées.</a:t>
            </a:r>
          </a:p>
          <a:p>
            <a:pPr lvl="1"/>
            <a:endParaRPr lang="fr-FR" sz="2400" b="1" dirty="0" smtClean="0"/>
          </a:p>
          <a:p>
            <a:pPr lvl="1"/>
            <a:r>
              <a:rPr lang="fr-FR" sz="2400" b="1" dirty="0" smtClean="0"/>
              <a:t>Pas de « </a:t>
            </a:r>
            <a:r>
              <a:rPr lang="fr-FR" sz="2400" b="1" dirty="0" err="1" smtClean="0"/>
              <a:t>crossover</a:t>
            </a:r>
            <a:r>
              <a:rPr lang="fr-FR" sz="2400" b="1" dirty="0" smtClean="0"/>
              <a:t> »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8" name="Image 7" descr="7956_1232818976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0" y="1628800"/>
            <a:ext cx="3203848" cy="316835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 – Principe du </a:t>
            </a:r>
            <a:r>
              <a:rPr lang="fr-FR" dirty="0" err="1" smtClean="0"/>
              <a:t>Haut-Parleur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600" dirty="0" smtClean="0"/>
              <a:t>B) Autres types d’haut-parleurs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59832" y="1775191"/>
            <a:ext cx="5626968" cy="4625609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Haut-parleurs piézo-électriques</a:t>
            </a:r>
          </a:p>
          <a:p>
            <a:endParaRPr lang="fr-FR" sz="2800" b="1" dirty="0" smtClean="0"/>
          </a:p>
          <a:p>
            <a:pPr lvl="1"/>
            <a:r>
              <a:rPr lang="fr-FR" sz="2400" b="1" dirty="0" smtClean="0"/>
              <a:t>Nombreux avantages pour les (très) hautes fréquences.</a:t>
            </a:r>
          </a:p>
          <a:p>
            <a:pPr lvl="1"/>
            <a:endParaRPr lang="fr-FR" sz="2400" b="1" dirty="0" smtClean="0"/>
          </a:p>
          <a:p>
            <a:pPr lvl="1"/>
            <a:r>
              <a:rPr lang="fr-FR" sz="2400" b="1" dirty="0" smtClean="0"/>
              <a:t>Parfois utilisé comme « super-tweeter » mais surtout employé dans le domaine des ultrasons.</a:t>
            </a:r>
          </a:p>
          <a:p>
            <a:pPr lvl="1"/>
            <a:endParaRPr lang="fr-FR" sz="2400" b="1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 descr="WEB112006HPPiezo_MPT-177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95536" y="1844823"/>
            <a:ext cx="2520280" cy="21548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 – Principe du </a:t>
            </a:r>
            <a:r>
              <a:rPr lang="fr-FR" dirty="0" err="1" smtClean="0"/>
              <a:t>Haut-Parleur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600" dirty="0" smtClean="0"/>
              <a:t>B) Autres types d’haut-parleurs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59832" y="1775191"/>
            <a:ext cx="5626968" cy="4625609"/>
          </a:xfrm>
        </p:spPr>
        <p:txBody>
          <a:bodyPr>
            <a:normAutofit lnSpcReduction="10000"/>
          </a:bodyPr>
          <a:lstStyle/>
          <a:p>
            <a:r>
              <a:rPr lang="fr-FR" sz="2800" b="1" dirty="0" smtClean="0"/>
              <a:t>Haut-parleurs à ruban</a:t>
            </a:r>
          </a:p>
          <a:p>
            <a:endParaRPr lang="fr-FR" sz="2800" b="1" dirty="0" smtClean="0"/>
          </a:p>
          <a:p>
            <a:pPr lvl="1"/>
            <a:r>
              <a:rPr lang="fr-FR" sz="2400" b="1" dirty="0" smtClean="0"/>
              <a:t>Inventé à la fin des années 20 mais réellement au point que dans les années 80.</a:t>
            </a:r>
          </a:p>
          <a:p>
            <a:pPr lvl="1"/>
            <a:r>
              <a:rPr lang="fr-FR" sz="2400" b="1" dirty="0" smtClean="0"/>
              <a:t>Utilisé pour les tweeters.</a:t>
            </a:r>
          </a:p>
          <a:p>
            <a:pPr lvl="1"/>
            <a:endParaRPr lang="fr-FR" sz="2400" b="1" dirty="0" smtClean="0"/>
          </a:p>
          <a:p>
            <a:pPr lvl="1"/>
            <a:r>
              <a:rPr lang="fr-FR" sz="2400" b="1" dirty="0" smtClean="0"/>
              <a:t>Le Ruban reçoit la modulation depuis un amplificateur.</a:t>
            </a:r>
          </a:p>
          <a:p>
            <a:pPr lvl="1"/>
            <a:r>
              <a:rPr lang="fr-FR" sz="2400" b="1" dirty="0" smtClean="0"/>
              <a:t>Il est placé dans le champ de fuite de deux puissants aimants.</a:t>
            </a:r>
          </a:p>
          <a:p>
            <a:pPr lvl="1">
              <a:buNone/>
            </a:pPr>
            <a:endParaRPr lang="fr-FR" sz="2400" b="1" dirty="0" smtClean="0"/>
          </a:p>
          <a:p>
            <a:pPr lvl="1"/>
            <a:endParaRPr lang="fr-FR" sz="2400" b="1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smtClean="0"/>
              <a:t>Le Haut-parleur                               Alexis Fouché - Aurélien David - Adrien Ramos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F67CF9A-3CE9-4D75-8D22-AFB52309252B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7" name="Image 6" descr="WEB112006HPPiezo_MPT-177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95536" y="1772816"/>
            <a:ext cx="2638501" cy="27916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OmosJGG4XBjxtEcRVXG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0gqKgNPdT9bHzKK1FMeU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lcO0qj6BZmfKabGX3cu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nBi1rdsU6N37hQ6gMG8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s412ZM9d442DOcHpST8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G2UPRMqOrCpt9eZodGL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5D1TzmOeXdE0nZ89Vm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nt4kQT7z9P6OjqOPGEHj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dl3sqtFsjnJIXgNXd30c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P8RZf3Ko5rlEqFP6Wkyv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gF2RlX9JgqL1wVBqeCHV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miQ8767GD9ixRcXnHMf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bhO9bXQI9pQY2YFZM76i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Tp9Uuv5WNYZYiJ1dQ3C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gmuaLjBW13NuZeWbvpV5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IY3psQUVGV6qprYdBBAH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yTTeltWbJA9hGaR43f2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3RSkAfDr0Z5foqaweuqYu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g8KOmxykEu1u11ULejKI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1iJGyOKBTORlBbQqgUsF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oKOtWQr4atngdHPG8OYd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mW8vkJbFJtUc6r4FYKA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CFpIUN2QgVEgWNy3u1p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axrvcwzYJAdPZBB5QZuJ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oqp5pmBVI4n98js5COoCS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xPvg7UfyDn9de0CvrqV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7Nt5XRc1AbcrRfT5u0s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1PrzSv9inNjGYKminLuW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Z6d5ZjXcXD7gIHM1WomB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1M8nBlWU6lxlOnRSST4o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kAxcjt3498Y24qWBHBf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JmToa4vsxoJssxQp2tQ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nMjqWgcs8a1xRaiUjZyH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6I0flPh77yLmIZ1mYWVS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IxL51SE8BNGSEBKrEcA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jCYoLhzMcvBkZ75J7ef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qVFF77aQttONsGsxuVTm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WxbbOzRkrwjKb2I6arC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7vbEogAJkbTAUZ8uVjAZ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uIvpOoKrJCuO1ZwpihA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XxJ5jPqcJR9HIIzCaj0g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pag3ABe81mS5eHWTRLlzJ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pa6uoThIzUV4xeleNwjH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INiAwrvexCfbQSu6PeK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ajDoEvxx3qsINsjcOnQc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O9Fna2gjbLEOPTJ6uGkB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mejsAUU7Je4POCwY6An1H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eSkuo7RgNpxEr5oY8Ny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IyFe8k6IzOls6vSjvl3D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lsBAurSF47zZaMP9Yxa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JjZYT6Pidm8gAcdCxPFPU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S6l6ulmwsTiC9CCBk3n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JzzCxqHvgVZ57Rx0lWQ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iz3ZVdkLxSsrnLwROWOX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ZRFi6GBZbDV0g8LhGU5Nx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iz3ZVdkLxSsrnLwROWO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86X0koli9jekICqDHBRi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3vK3kIq1ULmh0yxuubu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DGtMtt8U2IKVX0ubaZ3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F0uwjgrkL7YvpPghRfh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Cl3x3jjbrhg50thX9StH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YyeqNbXH0mF1frMhNdwK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XrBFUS8NOKFCo9tLd70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ejONZT5pDa50oBWnpr3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qn48unElHmVgdhQ6TeIo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xoKRPPIyw2dITrIQpHKi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48nFxiyOW4pVQGnCyPD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ePMQIxIT6uqo0zqaHSX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2unon2O0EO1OjCuaip0I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9jYB2sN9VFkTa5Th8VwZV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T1mL8owd77NSbpNlz1QI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V9xBS9uuIaJI4zFHELo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mdHSkzWY5Grc6ddxwnJD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8tkeFRm5kHtaMkTZPUxK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2hSsst7f1IzlJ4ey6U4B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IWqTDwxO5Fy5csLcnePj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39oz57VE0j7YLTcT5JHu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XrBFUS8NOKFCo9tLd70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zvb7GQYIKFOdS7etGNz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Jra3dbE4ZLCp6UftTRPF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qn48unElHmVgdhQ6TeIo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xoKRPPIyw2dITrIQpHKi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44JtAJ9dn3Rwmlov6uZ9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XrBFUS8NOKFCo9tLd70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ghEBmipNuJ6y1l6urwm8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qn48unElHmVgdhQ6TeIo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xoKRPPIyw2dITrIQpHKi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iTTYN7pBnswGv6P8y8bW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PPFltVz2JhXs9vsRSfhu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TkBRcxUZkIjUfhFARSU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wQ4z9YrlswaOPOLGXWRV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3SWYZEuTmWpjYAMkW7Hh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EjHGbUjpzl9A0Hc0sGXD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quN5bCVNZ5vheCgjtzA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AMHjWecajl7PBQvPDrO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s3qaT1RTrYN0P2g2NRn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UYRWO5VHmPZ8KOaTAGN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MpFO52esz0ruSJrZp6f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Qt6HFJQ8W9HVbrhZZSs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HfVqrBgGULZvzcHnnvB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hNWxZIq7ma50QLQLeifS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WFS4hBuXhPWqsYTrTQz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uJqRC9cmyM2R0S7D8vS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TloMlQl1GHk3b8DqZlKU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9nBY0kfI4Fo5jP4tQOm0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xWHY0HvxsTUKXMNkw6j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7uVPxBvVeDT70Tl2zMEc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WYRjyX9woTK3242jlf0y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p56G2uPUctkAYPFrJm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9GVIL0bRj4S0Nserh61yZ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It3uFNgb8RbfobXgtE3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zbmqZsgYv0C6ceHvv32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BdQfjPxUVDagTS8fNNV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DiZJzX9ZQwIpz9AJ9qqB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YVVlPngffXAOrzxfAgAL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ytjYE4EvIJ5Fm4nJASJB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B8z2ty9QQ9ahmRwoBbA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kKtP9BSaP6PilyvllqmY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mUbbcxZScb4qSapBA5m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u5Iwdbhy17gwMERimCQ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ZcVYlZZBu50bpq6sFjOA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amoKKhJK0UZuSMxSbhW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fkmdKPGi2niOfKCWefkL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qVeG8rDjHEVU12wZr3r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GC2VVX2CLGg3Viw9yRp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kPATHfSHT0KJfBDcvFh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EY7etivAzs5widk2fMK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ib2VwlmJNwh5bBMsMzc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SO9V0e4I9qY9alIrT24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EJiqSsqukPsoGVcxMae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ed1IfM0aQtO0wjC5sTjj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CMVRgeN24AD6u4o9dDu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AFoSVGHlxlmNAfMowLn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nqOxHiFFP2sDcgsnj6lJ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hJGu9nO7IMbAmiX4nZoF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lX2wV8sgsF96H73xVRy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3QXvjV7W3cKplx6QTZfv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cbgWjrtOjp34TcyqOw9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lhMwr5YyRLy8DMfnCFt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IyMxdreQ6XZQB10GSVL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mgDThsaJmcjeQYaN0nQK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wLzMbrUu2l40UvTyNvo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OoVgcOF5p8L4KRjuhJO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YaP3FUszkmrTaXaRUe5PX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fQK1ejdEiwbQe6dxUcv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bzU9DnuJ3c1dAdUSdg7H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mY7WKGHbCrS9UEb75FPaz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O0v0C1ZfX4cPAMcSGMy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94GyJL8AhxzSZiVeG59Cb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4IPAkSM9n12eEWPrSfQF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nok0DYsV7w6B6B8t1Dti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XBtgD0HoOzeZXJ8rgN8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LEZpecUMwfx5RZQB88FC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qXRIKOzRxn48PPheLvu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sSR9BEEZuVA6e2xvs6cF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0J90kUna8dBquYRBcUcx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9xJBeHf3oOnhiS7ZAkKCk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upEifaNK7P5p7ShDjpiM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C1mg1Mx00ewLtwfvrHU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1giNlLBRPTbC64Xyppb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N4xEvJxNIqdseMfJosUz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9jKGqda92oAPancdNgo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DNknEVvCE6S9FznO4xSB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bX56UOyzLW0pZ5YerMp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zQpbyShuC34y5lHeQMi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eCH4RAbYprZ4yneHJgFh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Wlr0CwcVCQ8vleI6Gi6w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u10ED95P1WOVvped5muVJ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Z07NgF1XDFxhAds9E3H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iAaKdRnmbH7a9gDZ2ONC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U4QSMK8nzcQlHxDws9z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aq4cvE1SYfBGG5Tk5Ce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KZVpxoU8Uoyme0fXxfKY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jNy6lvmD2L84UqNzftm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K1RyC73W2FHf6hDojvw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xBbtxvnLssIH2wfMSfz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nFjvVR9Q9RoUtfn9zyz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p4NwQc10my2FR2iF3g4K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MFmsHiPDlqc40S4nQXfv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9lff2oCwP3ubnQ96DY0N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r3OJSkptPp1Dk6dFTc7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TD2VgcZfHigIOceFKcqz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LmH1vmj3FWpuy7UKF8JSN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712</TotalTime>
  <Words>808</Words>
  <Application>Microsoft Office PowerPoint</Application>
  <PresentationFormat>Affichage à l'écran (4:3)</PresentationFormat>
  <Paragraphs>174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Module</vt:lpstr>
      <vt:lpstr>Le Haut-parleur</vt:lpstr>
      <vt:lpstr>Plan</vt:lpstr>
      <vt:lpstr>Introduction</vt:lpstr>
      <vt:lpstr>I – Principe du Haut-Parleur  A) Les haut-parleurs életrodynamiques</vt:lpstr>
      <vt:lpstr>I – Principe du Haut-Parleur  A) Les haut-parleurs életrodynamiques</vt:lpstr>
      <vt:lpstr>I – Principe du Haut-Parleur  A) Les haut-parleurs életrodynamiques</vt:lpstr>
      <vt:lpstr>I – Principe du Haut-Parleur  B) Autres types d’haut-parleurs</vt:lpstr>
      <vt:lpstr>I – Principe du Haut-Parleur  B) Autres types d’haut-parleurs</vt:lpstr>
      <vt:lpstr>I – Principe du Haut-Parleur  B) Autres types d’haut-parleurs</vt:lpstr>
      <vt:lpstr>II -Transformation énergie électrique                              vers énergie mécanique </vt:lpstr>
      <vt:lpstr>Diapositive 11</vt:lpstr>
      <vt:lpstr>Diapositive 12</vt:lpstr>
      <vt:lpstr>III – Transformation en énergie acoustique</vt:lpstr>
      <vt:lpstr>III – Transformation en énergie acoustique</vt:lpstr>
      <vt:lpstr>IV – Spécialisation des haut-parleurs </vt:lpstr>
      <vt:lpstr>IV – Spécialisation des haut-parleurs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Haut Parleur</dc:title>
  <dc:creator>alfo</dc:creator>
  <cp:lastModifiedBy>Aurel</cp:lastModifiedBy>
  <cp:revision>41</cp:revision>
  <dcterms:created xsi:type="dcterms:W3CDTF">2011-04-24T10:56:38Z</dcterms:created>
  <dcterms:modified xsi:type="dcterms:W3CDTF">2011-05-02T19:02:26Z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1cAy7tcIGE53MXTO9jfND3ViD37uBjO2acLl75aPT57M</vt:lpwstr>
  </property>
  <property fmtid="{D5CDD505-2E9C-101B-9397-08002B2CF9AE}" pid="3" name="Google.Documents.RevisionId">
    <vt:lpwstr>07869793421070450314</vt:lpwstr>
  </property>
  <property fmtid="{D5CDD505-2E9C-101B-9397-08002B2CF9AE}" pid="4" name="Google.Documents.PreviousRevisionId">
    <vt:lpwstr>05233984568024830377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true</vt:lpwstr>
  </property>
</Properties>
</file>