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3" r:id="rId6"/>
    <p:sldId id="260" r:id="rId7"/>
    <p:sldId id="264" r:id="rId8"/>
    <p:sldId id="265" r:id="rId9"/>
    <p:sldId id="270" r:id="rId10"/>
    <p:sldId id="271" r:id="rId11"/>
    <p:sldId id="273" r:id="rId12"/>
    <p:sldId id="274" r:id="rId13"/>
    <p:sldId id="266" r:id="rId14"/>
    <p:sldId id="261" r:id="rId15"/>
    <p:sldId id="272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5" autoAdjust="0"/>
    <p:restoredTop sz="94660"/>
  </p:normalViewPr>
  <p:slideViewPr>
    <p:cSldViewPr>
      <p:cViewPr varScale="1">
        <p:scale>
          <a:sx n="107" d="100"/>
          <a:sy n="107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3DA0B-FFA7-4931-8C1E-AAF9B3B18A1A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FA7A4ADD-5F63-4AEB-A3B5-227E6E5190D8}">
      <dgm:prSet custT="1"/>
      <dgm:spPr/>
      <dgm:t>
        <a:bodyPr/>
        <a:lstStyle/>
        <a:p>
          <a:r>
            <a:rPr lang="fr-FR" sz="3200" dirty="0" smtClean="0">
              <a:solidFill>
                <a:schemeClr val="tx2"/>
              </a:solidFill>
            </a:rPr>
            <a:t>Le contrôle du bruit</a:t>
          </a:r>
        </a:p>
      </dgm:t>
    </dgm:pt>
    <dgm:pt modelId="{2FD29095-8E75-4B9D-A676-92C4385C3042}" type="parTrans" cxnId="{8BD84275-41ED-43DC-9E6A-FE3C7D921F01}">
      <dgm:prSet/>
      <dgm:spPr/>
      <dgm:t>
        <a:bodyPr/>
        <a:lstStyle/>
        <a:p>
          <a:endParaRPr lang="fr-FR" sz="2800"/>
        </a:p>
      </dgm:t>
    </dgm:pt>
    <dgm:pt modelId="{006EEFE1-32D1-43E1-B896-D160DB03AF24}" type="sibTrans" cxnId="{8BD84275-41ED-43DC-9E6A-FE3C7D921F01}">
      <dgm:prSet/>
      <dgm:spPr/>
      <dgm:t>
        <a:bodyPr/>
        <a:lstStyle/>
        <a:p>
          <a:endParaRPr lang="fr-FR" sz="2800"/>
        </a:p>
      </dgm:t>
    </dgm:pt>
    <dgm:pt modelId="{72C692EB-FA02-42FC-9C53-3663DCEEF465}">
      <dgm:prSet custT="1"/>
      <dgm:spPr/>
      <dgm:t>
        <a:bodyPr/>
        <a:lstStyle/>
        <a:p>
          <a:r>
            <a:rPr lang="fr-FR" sz="3200" dirty="0" smtClean="0">
              <a:solidFill>
                <a:schemeClr val="tx2"/>
              </a:solidFill>
            </a:rPr>
            <a:t>Principe du contrôle actif</a:t>
          </a:r>
        </a:p>
      </dgm:t>
    </dgm:pt>
    <dgm:pt modelId="{ADB3671C-DEA2-472C-8751-1243DBB9DDE1}" type="parTrans" cxnId="{77C67B52-9DE3-4B0A-83EF-29EDDF80D860}">
      <dgm:prSet/>
      <dgm:spPr/>
      <dgm:t>
        <a:bodyPr/>
        <a:lstStyle/>
        <a:p>
          <a:endParaRPr lang="fr-FR" sz="2800"/>
        </a:p>
      </dgm:t>
    </dgm:pt>
    <dgm:pt modelId="{ED0C4F95-8822-4E24-A673-A62B4BADE39C}" type="sibTrans" cxnId="{77C67B52-9DE3-4B0A-83EF-29EDDF80D860}">
      <dgm:prSet/>
      <dgm:spPr/>
      <dgm:t>
        <a:bodyPr/>
        <a:lstStyle/>
        <a:p>
          <a:endParaRPr lang="fr-FR" sz="2800"/>
        </a:p>
      </dgm:t>
    </dgm:pt>
    <dgm:pt modelId="{35C8FA2A-F90A-4295-B6EA-E4168BE321CA}">
      <dgm:prSet custT="1"/>
      <dgm:spPr/>
      <dgm:t>
        <a:bodyPr/>
        <a:lstStyle/>
        <a:p>
          <a:r>
            <a:rPr lang="fr-FR" sz="3200" dirty="0" smtClean="0">
              <a:solidFill>
                <a:schemeClr val="tx2"/>
              </a:solidFill>
            </a:rPr>
            <a:t>Les performances</a:t>
          </a:r>
        </a:p>
      </dgm:t>
    </dgm:pt>
    <dgm:pt modelId="{461068B6-8AD7-48AB-9AE1-1309D98F55E0}" type="parTrans" cxnId="{94FB4236-7218-4031-9996-83E8114855AD}">
      <dgm:prSet/>
      <dgm:spPr/>
      <dgm:t>
        <a:bodyPr/>
        <a:lstStyle/>
        <a:p>
          <a:endParaRPr lang="fr-FR" sz="2800"/>
        </a:p>
      </dgm:t>
    </dgm:pt>
    <dgm:pt modelId="{88CF0F19-DFA5-43BD-B84C-5674E1F65C84}" type="sibTrans" cxnId="{94FB4236-7218-4031-9996-83E8114855AD}">
      <dgm:prSet/>
      <dgm:spPr/>
      <dgm:t>
        <a:bodyPr/>
        <a:lstStyle/>
        <a:p>
          <a:endParaRPr lang="fr-FR" sz="2800"/>
        </a:p>
      </dgm:t>
    </dgm:pt>
    <dgm:pt modelId="{79561014-465F-405D-834A-680D7CFA55D4}">
      <dgm:prSet custT="1"/>
      <dgm:spPr/>
      <dgm:t>
        <a:bodyPr/>
        <a:lstStyle/>
        <a:p>
          <a:r>
            <a:rPr lang="fr-FR" sz="3200" dirty="0" smtClean="0">
              <a:solidFill>
                <a:schemeClr val="tx2"/>
              </a:solidFill>
            </a:rPr>
            <a:t>Les applications</a:t>
          </a:r>
        </a:p>
      </dgm:t>
    </dgm:pt>
    <dgm:pt modelId="{EFAA3C14-FB28-45AF-8EF2-F767A174C425}" type="parTrans" cxnId="{5546AB38-DE7B-4151-9044-24EA9AF23C76}">
      <dgm:prSet/>
      <dgm:spPr/>
      <dgm:t>
        <a:bodyPr/>
        <a:lstStyle/>
        <a:p>
          <a:endParaRPr lang="fr-FR" sz="2800"/>
        </a:p>
      </dgm:t>
    </dgm:pt>
    <dgm:pt modelId="{653BEC7E-6BCC-4CF2-94C6-5199BC3AEE94}" type="sibTrans" cxnId="{5546AB38-DE7B-4151-9044-24EA9AF23C76}">
      <dgm:prSet/>
      <dgm:spPr/>
      <dgm:t>
        <a:bodyPr/>
        <a:lstStyle/>
        <a:p>
          <a:endParaRPr lang="fr-FR" sz="2800"/>
        </a:p>
      </dgm:t>
    </dgm:pt>
    <dgm:pt modelId="{77949C3E-8E72-4C6E-A646-961ADB73518C}">
      <dgm:prSet custT="1"/>
      <dgm:spPr/>
      <dgm:t>
        <a:bodyPr/>
        <a:lstStyle/>
        <a:p>
          <a:r>
            <a:rPr lang="fr-FR" sz="3200" dirty="0" smtClean="0">
              <a:solidFill>
                <a:schemeClr val="tx2"/>
              </a:solidFill>
            </a:rPr>
            <a:t>Conclusion</a:t>
          </a:r>
        </a:p>
      </dgm:t>
    </dgm:pt>
    <dgm:pt modelId="{70F03F11-BC02-4AA5-9520-4368837F7234}" type="parTrans" cxnId="{267D7A22-D7DE-4D42-B313-EE98124A0B57}">
      <dgm:prSet/>
      <dgm:spPr/>
      <dgm:t>
        <a:bodyPr/>
        <a:lstStyle/>
        <a:p>
          <a:endParaRPr lang="fr-FR" sz="2800"/>
        </a:p>
      </dgm:t>
    </dgm:pt>
    <dgm:pt modelId="{3870EAA0-34BF-42B4-9EAB-AFDC8A044D35}" type="sibTrans" cxnId="{267D7A22-D7DE-4D42-B313-EE98124A0B57}">
      <dgm:prSet/>
      <dgm:spPr/>
      <dgm:t>
        <a:bodyPr/>
        <a:lstStyle/>
        <a:p>
          <a:endParaRPr lang="fr-FR" sz="2800"/>
        </a:p>
      </dgm:t>
    </dgm:pt>
    <dgm:pt modelId="{4D287FA3-A878-4A8F-9D1A-18123E5DFB45}" type="pres">
      <dgm:prSet presAssocID="{7DC3DA0B-FFA7-4931-8C1E-AAF9B3B18A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1612744-0182-44A4-88D0-E54888714C40}" type="pres">
      <dgm:prSet presAssocID="{77949C3E-8E72-4C6E-A646-961ADB73518C}" presName="boxAndChildren" presStyleCnt="0"/>
      <dgm:spPr/>
    </dgm:pt>
    <dgm:pt modelId="{E6FB2858-02E8-4823-9477-F7138CE99FBA}" type="pres">
      <dgm:prSet presAssocID="{77949C3E-8E72-4C6E-A646-961ADB73518C}" presName="parentTextBox" presStyleLbl="node1" presStyleIdx="0" presStyleCnt="5"/>
      <dgm:spPr/>
      <dgm:t>
        <a:bodyPr/>
        <a:lstStyle/>
        <a:p>
          <a:endParaRPr lang="fr-FR"/>
        </a:p>
      </dgm:t>
    </dgm:pt>
    <dgm:pt modelId="{F537FBD6-4585-4E7E-ADBC-472592743E7B}" type="pres">
      <dgm:prSet presAssocID="{653BEC7E-6BCC-4CF2-94C6-5199BC3AEE94}" presName="sp" presStyleCnt="0"/>
      <dgm:spPr/>
    </dgm:pt>
    <dgm:pt modelId="{688A730B-A842-43D2-BFF4-0EA9CCC84FB6}" type="pres">
      <dgm:prSet presAssocID="{79561014-465F-405D-834A-680D7CFA55D4}" presName="arrowAndChildren" presStyleCnt="0"/>
      <dgm:spPr/>
    </dgm:pt>
    <dgm:pt modelId="{49B099EC-AA86-4D7D-9A3D-175C6797702C}" type="pres">
      <dgm:prSet presAssocID="{79561014-465F-405D-834A-680D7CFA55D4}" presName="parentTextArrow" presStyleLbl="node1" presStyleIdx="1" presStyleCnt="5"/>
      <dgm:spPr/>
      <dgm:t>
        <a:bodyPr/>
        <a:lstStyle/>
        <a:p>
          <a:endParaRPr lang="fr-FR"/>
        </a:p>
      </dgm:t>
    </dgm:pt>
    <dgm:pt modelId="{7C6093BE-D475-4C60-8FF7-C87A014A911E}" type="pres">
      <dgm:prSet presAssocID="{88CF0F19-DFA5-43BD-B84C-5674E1F65C84}" presName="sp" presStyleCnt="0"/>
      <dgm:spPr/>
    </dgm:pt>
    <dgm:pt modelId="{C6A55B5F-B44B-4C40-8C22-99D2593F77B1}" type="pres">
      <dgm:prSet presAssocID="{35C8FA2A-F90A-4295-B6EA-E4168BE321CA}" presName="arrowAndChildren" presStyleCnt="0"/>
      <dgm:spPr/>
    </dgm:pt>
    <dgm:pt modelId="{76B4CDAB-8D44-460D-867F-E5ECA7372363}" type="pres">
      <dgm:prSet presAssocID="{35C8FA2A-F90A-4295-B6EA-E4168BE321CA}" presName="parentTextArrow" presStyleLbl="node1" presStyleIdx="2" presStyleCnt="5"/>
      <dgm:spPr/>
      <dgm:t>
        <a:bodyPr/>
        <a:lstStyle/>
        <a:p>
          <a:endParaRPr lang="fr-FR"/>
        </a:p>
      </dgm:t>
    </dgm:pt>
    <dgm:pt modelId="{3F791379-E6EF-438C-8717-FA122247CB94}" type="pres">
      <dgm:prSet presAssocID="{ED0C4F95-8822-4E24-A673-A62B4BADE39C}" presName="sp" presStyleCnt="0"/>
      <dgm:spPr/>
    </dgm:pt>
    <dgm:pt modelId="{15BA3006-EB1D-412B-A079-9E6442A9D03F}" type="pres">
      <dgm:prSet presAssocID="{72C692EB-FA02-42FC-9C53-3663DCEEF465}" presName="arrowAndChildren" presStyleCnt="0"/>
      <dgm:spPr/>
    </dgm:pt>
    <dgm:pt modelId="{7780F18E-8F5A-4A59-951F-9DCD0F4F646A}" type="pres">
      <dgm:prSet presAssocID="{72C692EB-FA02-42FC-9C53-3663DCEEF465}" presName="parentTextArrow" presStyleLbl="node1" presStyleIdx="3" presStyleCnt="5"/>
      <dgm:spPr/>
      <dgm:t>
        <a:bodyPr/>
        <a:lstStyle/>
        <a:p>
          <a:endParaRPr lang="fr-FR"/>
        </a:p>
      </dgm:t>
    </dgm:pt>
    <dgm:pt modelId="{FAE4E02E-FDB2-4B1C-8471-A7580A10B887}" type="pres">
      <dgm:prSet presAssocID="{006EEFE1-32D1-43E1-B896-D160DB03AF24}" presName="sp" presStyleCnt="0"/>
      <dgm:spPr/>
    </dgm:pt>
    <dgm:pt modelId="{11203216-0D38-42E1-BBC4-5F92FECB5EF8}" type="pres">
      <dgm:prSet presAssocID="{FA7A4ADD-5F63-4AEB-A3B5-227E6E5190D8}" presName="arrowAndChildren" presStyleCnt="0"/>
      <dgm:spPr/>
    </dgm:pt>
    <dgm:pt modelId="{A948E1CB-CBE1-4622-92AE-8179566D8C69}" type="pres">
      <dgm:prSet presAssocID="{FA7A4ADD-5F63-4AEB-A3B5-227E6E5190D8}" presName="parentTextArrow" presStyleLbl="node1" presStyleIdx="4" presStyleCnt="5"/>
      <dgm:spPr/>
      <dgm:t>
        <a:bodyPr/>
        <a:lstStyle/>
        <a:p>
          <a:endParaRPr lang="fr-FR"/>
        </a:p>
      </dgm:t>
    </dgm:pt>
  </dgm:ptLst>
  <dgm:cxnLst>
    <dgm:cxn modelId="{8BD84275-41ED-43DC-9E6A-FE3C7D921F01}" srcId="{7DC3DA0B-FFA7-4931-8C1E-AAF9B3B18A1A}" destId="{FA7A4ADD-5F63-4AEB-A3B5-227E6E5190D8}" srcOrd="0" destOrd="0" parTransId="{2FD29095-8E75-4B9D-A676-92C4385C3042}" sibTransId="{006EEFE1-32D1-43E1-B896-D160DB03AF24}"/>
    <dgm:cxn modelId="{AA2FBEF2-A404-4BA1-8157-66BDC1C92A5D}" type="presOf" srcId="{79561014-465F-405D-834A-680D7CFA55D4}" destId="{49B099EC-AA86-4D7D-9A3D-175C6797702C}" srcOrd="0" destOrd="0" presId="urn:microsoft.com/office/officeart/2005/8/layout/process4"/>
    <dgm:cxn modelId="{267D7A22-D7DE-4D42-B313-EE98124A0B57}" srcId="{7DC3DA0B-FFA7-4931-8C1E-AAF9B3B18A1A}" destId="{77949C3E-8E72-4C6E-A646-961ADB73518C}" srcOrd="4" destOrd="0" parTransId="{70F03F11-BC02-4AA5-9520-4368837F7234}" sibTransId="{3870EAA0-34BF-42B4-9EAB-AFDC8A044D35}"/>
    <dgm:cxn modelId="{D212B8E5-80BC-4788-A0ED-3013368ABF5C}" type="presOf" srcId="{7DC3DA0B-FFA7-4931-8C1E-AAF9B3B18A1A}" destId="{4D287FA3-A878-4A8F-9D1A-18123E5DFB45}" srcOrd="0" destOrd="0" presId="urn:microsoft.com/office/officeart/2005/8/layout/process4"/>
    <dgm:cxn modelId="{42EE3865-D7DB-4ADD-9E0C-E2F1D24B8A1C}" type="presOf" srcId="{35C8FA2A-F90A-4295-B6EA-E4168BE321CA}" destId="{76B4CDAB-8D44-460D-867F-E5ECA7372363}" srcOrd="0" destOrd="0" presId="urn:microsoft.com/office/officeart/2005/8/layout/process4"/>
    <dgm:cxn modelId="{94FB4236-7218-4031-9996-83E8114855AD}" srcId="{7DC3DA0B-FFA7-4931-8C1E-AAF9B3B18A1A}" destId="{35C8FA2A-F90A-4295-B6EA-E4168BE321CA}" srcOrd="2" destOrd="0" parTransId="{461068B6-8AD7-48AB-9AE1-1309D98F55E0}" sibTransId="{88CF0F19-DFA5-43BD-B84C-5674E1F65C84}"/>
    <dgm:cxn modelId="{77C67B52-9DE3-4B0A-83EF-29EDDF80D860}" srcId="{7DC3DA0B-FFA7-4931-8C1E-AAF9B3B18A1A}" destId="{72C692EB-FA02-42FC-9C53-3663DCEEF465}" srcOrd="1" destOrd="0" parTransId="{ADB3671C-DEA2-472C-8751-1243DBB9DDE1}" sibTransId="{ED0C4F95-8822-4E24-A673-A62B4BADE39C}"/>
    <dgm:cxn modelId="{530FA931-2F12-4138-8026-25005038D25E}" type="presOf" srcId="{77949C3E-8E72-4C6E-A646-961ADB73518C}" destId="{E6FB2858-02E8-4823-9477-F7138CE99FBA}" srcOrd="0" destOrd="0" presId="urn:microsoft.com/office/officeart/2005/8/layout/process4"/>
    <dgm:cxn modelId="{F218F7AF-AD4E-49EC-ADD9-B962767B73CA}" type="presOf" srcId="{FA7A4ADD-5F63-4AEB-A3B5-227E6E5190D8}" destId="{A948E1CB-CBE1-4622-92AE-8179566D8C69}" srcOrd="0" destOrd="0" presId="urn:microsoft.com/office/officeart/2005/8/layout/process4"/>
    <dgm:cxn modelId="{FDA0063E-7955-42EF-9CC2-6184FE63B6D3}" type="presOf" srcId="{72C692EB-FA02-42FC-9C53-3663DCEEF465}" destId="{7780F18E-8F5A-4A59-951F-9DCD0F4F646A}" srcOrd="0" destOrd="0" presId="urn:microsoft.com/office/officeart/2005/8/layout/process4"/>
    <dgm:cxn modelId="{5546AB38-DE7B-4151-9044-24EA9AF23C76}" srcId="{7DC3DA0B-FFA7-4931-8C1E-AAF9B3B18A1A}" destId="{79561014-465F-405D-834A-680D7CFA55D4}" srcOrd="3" destOrd="0" parTransId="{EFAA3C14-FB28-45AF-8EF2-F767A174C425}" sibTransId="{653BEC7E-6BCC-4CF2-94C6-5199BC3AEE94}"/>
    <dgm:cxn modelId="{770F61DB-618C-43DC-B0D1-398E3CCF968A}" type="presParOf" srcId="{4D287FA3-A878-4A8F-9D1A-18123E5DFB45}" destId="{21612744-0182-44A4-88D0-E54888714C40}" srcOrd="0" destOrd="0" presId="urn:microsoft.com/office/officeart/2005/8/layout/process4"/>
    <dgm:cxn modelId="{9703F80F-B9AD-47FB-8B0A-2112E7951373}" type="presParOf" srcId="{21612744-0182-44A4-88D0-E54888714C40}" destId="{E6FB2858-02E8-4823-9477-F7138CE99FBA}" srcOrd="0" destOrd="0" presId="urn:microsoft.com/office/officeart/2005/8/layout/process4"/>
    <dgm:cxn modelId="{33FECCC5-F062-4D97-BA9A-6CCAF1012BE0}" type="presParOf" srcId="{4D287FA3-A878-4A8F-9D1A-18123E5DFB45}" destId="{F537FBD6-4585-4E7E-ADBC-472592743E7B}" srcOrd="1" destOrd="0" presId="urn:microsoft.com/office/officeart/2005/8/layout/process4"/>
    <dgm:cxn modelId="{8AA5C9E5-F00F-4476-B125-27DA10FDED2B}" type="presParOf" srcId="{4D287FA3-A878-4A8F-9D1A-18123E5DFB45}" destId="{688A730B-A842-43D2-BFF4-0EA9CCC84FB6}" srcOrd="2" destOrd="0" presId="urn:microsoft.com/office/officeart/2005/8/layout/process4"/>
    <dgm:cxn modelId="{F15438E2-708B-41BB-88CC-4B5A36F2CE51}" type="presParOf" srcId="{688A730B-A842-43D2-BFF4-0EA9CCC84FB6}" destId="{49B099EC-AA86-4D7D-9A3D-175C6797702C}" srcOrd="0" destOrd="0" presId="urn:microsoft.com/office/officeart/2005/8/layout/process4"/>
    <dgm:cxn modelId="{284BFDA6-6346-42CB-BC65-5CE6B3A5F967}" type="presParOf" srcId="{4D287FA3-A878-4A8F-9D1A-18123E5DFB45}" destId="{7C6093BE-D475-4C60-8FF7-C87A014A911E}" srcOrd="3" destOrd="0" presId="urn:microsoft.com/office/officeart/2005/8/layout/process4"/>
    <dgm:cxn modelId="{62B61E73-FD01-4E28-837E-57C764A0F53B}" type="presParOf" srcId="{4D287FA3-A878-4A8F-9D1A-18123E5DFB45}" destId="{C6A55B5F-B44B-4C40-8C22-99D2593F77B1}" srcOrd="4" destOrd="0" presId="urn:microsoft.com/office/officeart/2005/8/layout/process4"/>
    <dgm:cxn modelId="{A0EF5C18-7214-4232-A3D4-D3762870AB43}" type="presParOf" srcId="{C6A55B5F-B44B-4C40-8C22-99D2593F77B1}" destId="{76B4CDAB-8D44-460D-867F-E5ECA7372363}" srcOrd="0" destOrd="0" presId="urn:microsoft.com/office/officeart/2005/8/layout/process4"/>
    <dgm:cxn modelId="{940DD11E-6608-471A-B1C6-0E314B9C3406}" type="presParOf" srcId="{4D287FA3-A878-4A8F-9D1A-18123E5DFB45}" destId="{3F791379-E6EF-438C-8717-FA122247CB94}" srcOrd="5" destOrd="0" presId="urn:microsoft.com/office/officeart/2005/8/layout/process4"/>
    <dgm:cxn modelId="{33FD841C-1C51-46FA-BADC-2C45E3C1B99B}" type="presParOf" srcId="{4D287FA3-A878-4A8F-9D1A-18123E5DFB45}" destId="{15BA3006-EB1D-412B-A079-9E6442A9D03F}" srcOrd="6" destOrd="0" presId="urn:microsoft.com/office/officeart/2005/8/layout/process4"/>
    <dgm:cxn modelId="{AB176FB7-7372-4BE5-9ABA-8A39B9E8996E}" type="presParOf" srcId="{15BA3006-EB1D-412B-A079-9E6442A9D03F}" destId="{7780F18E-8F5A-4A59-951F-9DCD0F4F646A}" srcOrd="0" destOrd="0" presId="urn:microsoft.com/office/officeart/2005/8/layout/process4"/>
    <dgm:cxn modelId="{50493BC6-2172-42C2-BBB3-144AB3604385}" type="presParOf" srcId="{4D287FA3-A878-4A8F-9D1A-18123E5DFB45}" destId="{FAE4E02E-FDB2-4B1C-8471-A7580A10B887}" srcOrd="7" destOrd="0" presId="urn:microsoft.com/office/officeart/2005/8/layout/process4"/>
    <dgm:cxn modelId="{F6EF3176-C9A5-4F70-BBAF-72E78F395081}" type="presParOf" srcId="{4D287FA3-A878-4A8F-9D1A-18123E5DFB45}" destId="{11203216-0D38-42E1-BBC4-5F92FECB5EF8}" srcOrd="8" destOrd="0" presId="urn:microsoft.com/office/officeart/2005/8/layout/process4"/>
    <dgm:cxn modelId="{7AA2ACF8-4415-45B2-936A-337C26C1F331}" type="presParOf" srcId="{11203216-0D38-42E1-BBC4-5F92FECB5EF8}" destId="{A948E1CB-CBE1-4622-92AE-8179566D8C69}" srcOrd="0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624C7-D24F-431D-B902-EE904E3EE96C}" type="doc">
      <dgm:prSet loTypeId="urn:microsoft.com/office/officeart/2005/8/layout/radial4" loCatId="relationship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10092391-576D-47ED-B938-75394A8C1B6C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 smtClean="0"/>
            <a:t>Diminuer le bruit</a:t>
          </a:r>
          <a:endParaRPr lang="fr-FR" dirty="0"/>
        </a:p>
      </dgm:t>
    </dgm:pt>
    <dgm:pt modelId="{BC67969C-5673-4DA9-B55D-F931524B1276}" type="parTrans" cxnId="{B23ECA51-2452-4025-BCDF-F14BA2C9D4C8}">
      <dgm:prSet/>
      <dgm:spPr/>
      <dgm:t>
        <a:bodyPr/>
        <a:lstStyle/>
        <a:p>
          <a:endParaRPr lang="fr-FR"/>
        </a:p>
      </dgm:t>
    </dgm:pt>
    <dgm:pt modelId="{E23ED3D1-D62B-4AE8-9D74-20364BD620AD}" type="sibTrans" cxnId="{B23ECA51-2452-4025-BCDF-F14BA2C9D4C8}">
      <dgm:prSet/>
      <dgm:spPr/>
      <dgm:t>
        <a:bodyPr/>
        <a:lstStyle/>
        <a:p>
          <a:endParaRPr lang="fr-FR"/>
        </a:p>
      </dgm:t>
    </dgm:pt>
    <dgm:pt modelId="{5D5E2A3D-2007-4047-B66B-48BE3482F74C}">
      <dgm:prSet phldrT="[Texte]"/>
      <dgm:spPr/>
      <dgm:t>
        <a:bodyPr/>
        <a:lstStyle/>
        <a:p>
          <a:r>
            <a:rPr lang="fr-FR" dirty="0" smtClean="0"/>
            <a:t>Contrôle passif</a:t>
          </a:r>
          <a:endParaRPr lang="fr-FR" dirty="0"/>
        </a:p>
      </dgm:t>
    </dgm:pt>
    <dgm:pt modelId="{4890C754-EA18-4475-BC03-5A821DEBA54E}" type="parTrans" cxnId="{0F768226-A60D-487D-8F2D-1467F4396383}">
      <dgm:prSet/>
      <dgm:spPr/>
      <dgm:t>
        <a:bodyPr/>
        <a:lstStyle/>
        <a:p>
          <a:endParaRPr lang="fr-FR" dirty="0"/>
        </a:p>
      </dgm:t>
    </dgm:pt>
    <dgm:pt modelId="{4DDB72B1-D6E8-46E4-B143-89FB8179AE94}" type="sibTrans" cxnId="{0F768226-A60D-487D-8F2D-1467F4396383}">
      <dgm:prSet/>
      <dgm:spPr/>
      <dgm:t>
        <a:bodyPr/>
        <a:lstStyle/>
        <a:p>
          <a:endParaRPr lang="fr-FR"/>
        </a:p>
      </dgm:t>
    </dgm:pt>
    <dgm:pt modelId="{BE559DFB-18DD-4058-9859-7B0E6F2910EB}">
      <dgm:prSet phldrT="[Texte]"/>
      <dgm:spPr/>
      <dgm:t>
        <a:bodyPr/>
        <a:lstStyle/>
        <a:p>
          <a:r>
            <a:rPr lang="fr-FR" dirty="0" smtClean="0"/>
            <a:t>Contrôle actif</a:t>
          </a:r>
          <a:endParaRPr lang="fr-FR" dirty="0"/>
        </a:p>
      </dgm:t>
    </dgm:pt>
    <dgm:pt modelId="{853D595E-3B4D-4DF2-98B5-47B9FA758DC7}" type="parTrans" cxnId="{34F4D1EC-5E94-4461-A280-474462FAFAA2}">
      <dgm:prSet/>
      <dgm:spPr/>
      <dgm:t>
        <a:bodyPr/>
        <a:lstStyle/>
        <a:p>
          <a:endParaRPr lang="fr-FR" dirty="0"/>
        </a:p>
      </dgm:t>
    </dgm:pt>
    <dgm:pt modelId="{E708E57C-BC94-4907-9DCC-673CD6718B79}" type="sibTrans" cxnId="{34F4D1EC-5E94-4461-A280-474462FAFAA2}">
      <dgm:prSet/>
      <dgm:spPr/>
      <dgm:t>
        <a:bodyPr/>
        <a:lstStyle/>
        <a:p>
          <a:endParaRPr lang="fr-FR"/>
        </a:p>
      </dgm:t>
    </dgm:pt>
    <dgm:pt modelId="{130AB3AF-E9EA-470C-81B7-10940024053E}" type="pres">
      <dgm:prSet presAssocID="{81E624C7-D24F-431D-B902-EE904E3EE96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50363A6-816E-4A67-9040-51DE76FDDF2E}" type="pres">
      <dgm:prSet presAssocID="{10092391-576D-47ED-B938-75394A8C1B6C}" presName="centerShape" presStyleLbl="node0" presStyleIdx="0" presStyleCnt="1" custLinFactNeighborX="779" custLinFactNeighborY="520"/>
      <dgm:spPr/>
      <dgm:t>
        <a:bodyPr/>
        <a:lstStyle/>
        <a:p>
          <a:endParaRPr lang="fr-FR"/>
        </a:p>
      </dgm:t>
    </dgm:pt>
    <dgm:pt modelId="{6618DFC3-1168-4963-9954-D4846E1B8D04}" type="pres">
      <dgm:prSet presAssocID="{4890C754-EA18-4475-BC03-5A821DEBA54E}" presName="parTrans" presStyleLbl="bgSibTrans2D1" presStyleIdx="0" presStyleCnt="2"/>
      <dgm:spPr/>
      <dgm:t>
        <a:bodyPr/>
        <a:lstStyle/>
        <a:p>
          <a:endParaRPr lang="fr-FR"/>
        </a:p>
      </dgm:t>
    </dgm:pt>
    <dgm:pt modelId="{DBE8F952-A2CE-4642-80AA-796ABD2AFE7C}" type="pres">
      <dgm:prSet presAssocID="{5D5E2A3D-2007-4047-B66B-48BE3482F74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A2DEAE-0401-450C-99F1-4E2548450B0A}" type="pres">
      <dgm:prSet presAssocID="{853D595E-3B4D-4DF2-98B5-47B9FA758DC7}" presName="parTrans" presStyleLbl="bgSibTrans2D1" presStyleIdx="1" presStyleCnt="2"/>
      <dgm:spPr/>
      <dgm:t>
        <a:bodyPr/>
        <a:lstStyle/>
        <a:p>
          <a:endParaRPr lang="fr-FR"/>
        </a:p>
      </dgm:t>
    </dgm:pt>
    <dgm:pt modelId="{BF74E4B0-40E3-4278-8F44-222AC7C660A9}" type="pres">
      <dgm:prSet presAssocID="{BE559DFB-18DD-4058-9859-7B0E6F2910E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4D1EC-5E94-4461-A280-474462FAFAA2}" srcId="{10092391-576D-47ED-B938-75394A8C1B6C}" destId="{BE559DFB-18DD-4058-9859-7B0E6F2910EB}" srcOrd="1" destOrd="0" parTransId="{853D595E-3B4D-4DF2-98B5-47B9FA758DC7}" sibTransId="{E708E57C-BC94-4907-9DCC-673CD6718B79}"/>
    <dgm:cxn modelId="{B23ECA51-2452-4025-BCDF-F14BA2C9D4C8}" srcId="{81E624C7-D24F-431D-B902-EE904E3EE96C}" destId="{10092391-576D-47ED-B938-75394A8C1B6C}" srcOrd="0" destOrd="0" parTransId="{BC67969C-5673-4DA9-B55D-F931524B1276}" sibTransId="{E23ED3D1-D62B-4AE8-9D74-20364BD620AD}"/>
    <dgm:cxn modelId="{8E91CEE1-EDC9-4A0F-80B8-F82BF66094F4}" type="presOf" srcId="{4890C754-EA18-4475-BC03-5A821DEBA54E}" destId="{6618DFC3-1168-4963-9954-D4846E1B8D04}" srcOrd="0" destOrd="0" presId="urn:microsoft.com/office/officeart/2005/8/layout/radial4"/>
    <dgm:cxn modelId="{1CF30BE6-B6F7-4DEB-B13F-020788C11164}" type="presOf" srcId="{5D5E2A3D-2007-4047-B66B-48BE3482F74C}" destId="{DBE8F952-A2CE-4642-80AA-796ABD2AFE7C}" srcOrd="0" destOrd="0" presId="urn:microsoft.com/office/officeart/2005/8/layout/radial4"/>
    <dgm:cxn modelId="{0F768226-A60D-487D-8F2D-1467F4396383}" srcId="{10092391-576D-47ED-B938-75394A8C1B6C}" destId="{5D5E2A3D-2007-4047-B66B-48BE3482F74C}" srcOrd="0" destOrd="0" parTransId="{4890C754-EA18-4475-BC03-5A821DEBA54E}" sibTransId="{4DDB72B1-D6E8-46E4-B143-89FB8179AE94}"/>
    <dgm:cxn modelId="{457F4F69-7671-4BE7-A637-31C7B08C1105}" type="presOf" srcId="{10092391-576D-47ED-B938-75394A8C1B6C}" destId="{850363A6-816E-4A67-9040-51DE76FDDF2E}" srcOrd="0" destOrd="0" presId="urn:microsoft.com/office/officeart/2005/8/layout/radial4"/>
    <dgm:cxn modelId="{AB1849FE-35B9-4877-ABF5-7B5660196813}" type="presOf" srcId="{BE559DFB-18DD-4058-9859-7B0E6F2910EB}" destId="{BF74E4B0-40E3-4278-8F44-222AC7C660A9}" srcOrd="0" destOrd="0" presId="urn:microsoft.com/office/officeart/2005/8/layout/radial4"/>
    <dgm:cxn modelId="{072C6183-7E03-4FEA-AF26-CB68E63B7D0E}" type="presOf" srcId="{81E624C7-D24F-431D-B902-EE904E3EE96C}" destId="{130AB3AF-E9EA-470C-81B7-10940024053E}" srcOrd="0" destOrd="0" presId="urn:microsoft.com/office/officeart/2005/8/layout/radial4"/>
    <dgm:cxn modelId="{79BAFA7B-6536-47DA-B471-AED7EC6650D8}" type="presOf" srcId="{853D595E-3B4D-4DF2-98B5-47B9FA758DC7}" destId="{57A2DEAE-0401-450C-99F1-4E2548450B0A}" srcOrd="0" destOrd="0" presId="urn:microsoft.com/office/officeart/2005/8/layout/radial4"/>
    <dgm:cxn modelId="{D9B4EF92-07C0-4085-A613-0DE4E0936153}" type="presParOf" srcId="{130AB3AF-E9EA-470C-81B7-10940024053E}" destId="{850363A6-816E-4A67-9040-51DE76FDDF2E}" srcOrd="0" destOrd="0" presId="urn:microsoft.com/office/officeart/2005/8/layout/radial4"/>
    <dgm:cxn modelId="{66DC2EBA-057F-4A8C-ADEA-1D805B0962D7}" type="presParOf" srcId="{130AB3AF-E9EA-470C-81B7-10940024053E}" destId="{6618DFC3-1168-4963-9954-D4846E1B8D04}" srcOrd="1" destOrd="0" presId="urn:microsoft.com/office/officeart/2005/8/layout/radial4"/>
    <dgm:cxn modelId="{732168CD-712A-4595-BD49-405D5FFEFC28}" type="presParOf" srcId="{130AB3AF-E9EA-470C-81B7-10940024053E}" destId="{DBE8F952-A2CE-4642-80AA-796ABD2AFE7C}" srcOrd="2" destOrd="0" presId="urn:microsoft.com/office/officeart/2005/8/layout/radial4"/>
    <dgm:cxn modelId="{75CB997D-ECBD-4EDF-9FE9-22EB6FDA8234}" type="presParOf" srcId="{130AB3AF-E9EA-470C-81B7-10940024053E}" destId="{57A2DEAE-0401-450C-99F1-4E2548450B0A}" srcOrd="3" destOrd="0" presId="urn:microsoft.com/office/officeart/2005/8/layout/radial4"/>
    <dgm:cxn modelId="{D4A43D62-B3E0-4597-8087-C60EB4562A0E}" type="presParOf" srcId="{130AB3AF-E9EA-470C-81B7-10940024053E}" destId="{BF74E4B0-40E3-4278-8F44-222AC7C660A9}" srcOrd="4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6EB8-0676-4E23-8E83-1A7BF7AAAEF7}" type="datetimeFigureOut">
              <a:rPr lang="fr-FR" smtClean="0"/>
              <a:pPr/>
              <a:t>02/06/2008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78659-72E3-4836-BB4F-9A34496044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78659-72E3-4836-BB4F-9A344960440A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78659-72E3-4836-BB4F-9A344960440A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6" y="1706"/>
            <a:chExt cx="5785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ltGray">
            <a:xfrm>
              <a:off x="-3" y="1706"/>
              <a:ext cx="5765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ltGray">
            <a:xfrm>
              <a:off x="-6" y="1731"/>
              <a:ext cx="5785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876800"/>
            <a:ext cx="8153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3048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3399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700213"/>
            <a:ext cx="7777163" cy="792162"/>
          </a:xfrm>
          <a:effectLst>
            <a:outerShdw dist="53882" dir="2700000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>
              <a:defRPr sz="4000" b="1">
                <a:latin typeface="Verdana" pitchFamily="34" charset="0"/>
              </a:defRPr>
            </a:lvl1pPr>
          </a:lstStyle>
          <a:p>
            <a:r>
              <a:rPr lang="fr-FR" altLang="ko-KR" smtClean="0"/>
              <a:t>Cliquez pour modifier le style du titre</a:t>
            </a:r>
            <a:endParaRPr lang="en-US" altLang="ko-K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5600" y="533400"/>
            <a:ext cx="2057400" cy="60864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6019800" cy="6086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391400" cy="5635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533400" y="1371600"/>
            <a:ext cx="8229600" cy="5248275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391400" cy="5635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33400" y="1371600"/>
            <a:ext cx="8229600" cy="5248275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-15875" y="288925"/>
            <a:ext cx="9159875" cy="917575"/>
          </a:xfrm>
          <a:custGeom>
            <a:avLst/>
            <a:gdLst/>
            <a:ahLst/>
            <a:cxnLst>
              <a:cxn ang="0">
                <a:pos x="434" y="356"/>
              </a:cxn>
              <a:cxn ang="0">
                <a:pos x="751" y="2"/>
              </a:cxn>
              <a:cxn ang="0">
                <a:pos x="2158" y="0"/>
              </a:cxn>
              <a:cxn ang="0">
                <a:pos x="2244" y="115"/>
              </a:cxn>
              <a:cxn ang="0">
                <a:pos x="5770" y="115"/>
              </a:cxn>
              <a:cxn ang="0">
                <a:pos x="5764" y="489"/>
              </a:cxn>
              <a:cxn ang="0">
                <a:pos x="4998" y="495"/>
              </a:cxn>
              <a:cxn ang="0">
                <a:pos x="4897" y="576"/>
              </a:cxn>
              <a:cxn ang="0">
                <a:pos x="0" y="578"/>
              </a:cxn>
              <a:cxn ang="0">
                <a:pos x="16" y="369"/>
              </a:cxn>
            </a:cxnLst>
            <a:rect l="0" t="0" r="r" b="b"/>
            <a:pathLst>
              <a:path w="5770" h="578">
                <a:moveTo>
                  <a:pt x="434" y="356"/>
                </a:moveTo>
                <a:lnTo>
                  <a:pt x="751" y="2"/>
                </a:lnTo>
                <a:lnTo>
                  <a:pt x="2158" y="0"/>
                </a:lnTo>
                <a:lnTo>
                  <a:pt x="2244" y="115"/>
                </a:lnTo>
                <a:lnTo>
                  <a:pt x="5770" y="115"/>
                </a:lnTo>
                <a:lnTo>
                  <a:pt x="5764" y="489"/>
                </a:lnTo>
                <a:lnTo>
                  <a:pt x="4998" y="495"/>
                </a:lnTo>
                <a:lnTo>
                  <a:pt x="4897" y="576"/>
                </a:lnTo>
                <a:lnTo>
                  <a:pt x="0" y="578"/>
                </a:lnTo>
                <a:lnTo>
                  <a:pt x="16" y="369"/>
                </a:lnTo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dist="77251" dir="4832261" algn="ctr" rotWithShape="0">
              <a:srgbClr val="000066">
                <a:alpha val="30000"/>
              </a:srgb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039" name="Freeform 15" descr="01c_img(Global Digtal Desigm(imageState)"/>
          <p:cNvSpPr>
            <a:spLocks/>
          </p:cNvSpPr>
          <p:nvPr/>
        </p:nvSpPr>
        <p:spPr bwMode="ltGray">
          <a:xfrm>
            <a:off x="-9525" y="322263"/>
            <a:ext cx="9153525" cy="854075"/>
          </a:xfrm>
          <a:custGeom>
            <a:avLst/>
            <a:gdLst/>
            <a:ahLst/>
            <a:cxnLst>
              <a:cxn ang="0">
                <a:pos x="433" y="360"/>
              </a:cxn>
              <a:cxn ang="0">
                <a:pos x="767" y="3"/>
              </a:cxn>
              <a:cxn ang="0">
                <a:pos x="2152" y="0"/>
              </a:cxn>
              <a:cxn ang="0">
                <a:pos x="2228" y="113"/>
              </a:cxn>
              <a:cxn ang="0">
                <a:pos x="5766" y="113"/>
              </a:cxn>
              <a:cxn ang="0">
                <a:pos x="5766" y="442"/>
              </a:cxn>
              <a:cxn ang="0">
                <a:pos x="4968" y="442"/>
              </a:cxn>
              <a:cxn ang="0">
                <a:pos x="4880" y="531"/>
              </a:cxn>
              <a:cxn ang="0">
                <a:pos x="0" y="521"/>
              </a:cxn>
              <a:cxn ang="0">
                <a:pos x="0" y="373"/>
              </a:cxn>
            </a:cxnLst>
            <a:rect l="0" t="0" r="r" b="b"/>
            <a:pathLst>
              <a:path w="5766" h="531">
                <a:moveTo>
                  <a:pt x="433" y="360"/>
                </a:moveTo>
                <a:lnTo>
                  <a:pt x="767" y="3"/>
                </a:lnTo>
                <a:lnTo>
                  <a:pt x="2152" y="0"/>
                </a:lnTo>
                <a:lnTo>
                  <a:pt x="2228" y="113"/>
                </a:lnTo>
                <a:lnTo>
                  <a:pt x="5766" y="113"/>
                </a:lnTo>
                <a:lnTo>
                  <a:pt x="5766" y="442"/>
                </a:lnTo>
                <a:lnTo>
                  <a:pt x="4968" y="442"/>
                </a:lnTo>
                <a:lnTo>
                  <a:pt x="4880" y="531"/>
                </a:lnTo>
                <a:lnTo>
                  <a:pt x="0" y="521"/>
                </a:lnTo>
                <a:lnTo>
                  <a:pt x="0" y="373"/>
                </a:lnTo>
              </a:path>
            </a:pathLst>
          </a:cu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A309A6D-C09C-4548-B29A-6CF363A7E532}" type="datetimeFigureOut">
              <a:rPr lang="fr-FR" smtClean="0"/>
              <a:pPr/>
              <a:t>02/06/2008</a:t>
            </a:fld>
            <a:endParaRPr lang="fr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B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pic>
        <p:nvPicPr>
          <p:cNvPr id="9" name="Picture 29" descr="124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045450" y="0"/>
            <a:ext cx="1098550" cy="129540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lexis\Documents\EFREI\TAI%20Physiques\Semestre%202\tai%20physique\tai%20physique\antibruit_fichiers\sans.gif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Alexis\Documents\EFREI\TAI%20Physiques\Semestre%202\tai%20physique\tai%20physique\antibruit_fichiers\avec.gif" TargetMode="Externa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Alexis\Mes%20documents\EFREI\Physiques\TAI%20Physiques\Semestre%202\tai%20physique\Anti-bruits.mp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4857760"/>
            <a:ext cx="8153400" cy="533400"/>
          </a:xfrm>
        </p:spPr>
        <p:txBody>
          <a:bodyPr/>
          <a:lstStyle/>
          <a:p>
            <a:r>
              <a:rPr lang="fr-FR" sz="3200" dirty="0" smtClean="0">
                <a:latin typeface="Baskerville Old Face" pitchFamily="18" charset="0"/>
              </a:rPr>
              <a:t>TAI Physique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sz="5400" b="0" dirty="0" smtClean="0">
                <a:latin typeface="Baskerville Old Face" pitchFamily="18" charset="0"/>
              </a:rPr>
              <a:t>Le casque antibruit</a:t>
            </a:r>
            <a:endParaRPr lang="fr-FR" sz="5400" b="0" dirty="0">
              <a:latin typeface="Baskerville Old Face" pitchFamily="18" charset="0"/>
            </a:endParaRPr>
          </a:p>
        </p:txBody>
      </p:sp>
      <p:pic>
        <p:nvPicPr>
          <p:cNvPr id="7170" name="Picture 2" descr="http://www.pecheur.com/images/articles/158/z158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82"/>
            <a:ext cx="1143016" cy="1143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4905339" y="6072206"/>
            <a:ext cx="42386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BELOUCHAT-LAPICHE-OHAYON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II. Le contrôle actif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Formulation JMC (</a:t>
            </a:r>
            <a:r>
              <a:rPr lang="fr-FR" dirty="0" err="1" smtClean="0">
                <a:latin typeface="Baskerville Old Face" pitchFamily="18" charset="0"/>
              </a:rPr>
              <a:t>Jessel</a:t>
            </a:r>
            <a:r>
              <a:rPr lang="fr-FR" dirty="0" smtClean="0">
                <a:latin typeface="Baskerville Old Face" pitchFamily="18" charset="0"/>
              </a:rPr>
              <a:t>-</a:t>
            </a:r>
            <a:r>
              <a:rPr lang="fr-FR" dirty="0" err="1" smtClean="0">
                <a:latin typeface="Baskerville Old Face" pitchFamily="18" charset="0"/>
              </a:rPr>
              <a:t>Mangiante</a:t>
            </a:r>
            <a:r>
              <a:rPr lang="fr-FR" dirty="0" smtClean="0">
                <a:latin typeface="Baskerville Old Face" pitchFamily="18" charset="0"/>
              </a:rPr>
              <a:t>-</a:t>
            </a:r>
            <a:r>
              <a:rPr lang="fr-FR" dirty="0" err="1" smtClean="0">
                <a:latin typeface="Baskerville Old Face" pitchFamily="18" charset="0"/>
              </a:rPr>
              <a:t>Canévet</a:t>
            </a:r>
            <a:r>
              <a:rPr lang="fr-FR" dirty="0" smtClean="0">
                <a:latin typeface="Baskerville Old Face" pitchFamily="18" charset="0"/>
              </a:rPr>
              <a:t>) du</a:t>
            </a:r>
          </a:p>
          <a:p>
            <a:pPr>
              <a:buNone/>
            </a:pPr>
            <a:r>
              <a:rPr lang="fr-FR" dirty="0" smtClean="0">
                <a:latin typeface="Baskerville Old Face" pitchFamily="18" charset="0"/>
              </a:rPr>
              <a:t>			principe de Huygens  : </a:t>
            </a:r>
          </a:p>
          <a:p>
            <a:pPr lvl="1">
              <a:buNone/>
            </a:pPr>
            <a:r>
              <a:rPr lang="fr-FR" dirty="0" smtClean="0">
                <a:latin typeface="Baskerville Old Face" pitchFamily="18" charset="0"/>
                <a:sym typeface="Wingdings" pitchFamily="2" charset="2"/>
              </a:rPr>
              <a:t></a:t>
            </a:r>
            <a:r>
              <a:rPr lang="fr-FR" dirty="0" smtClean="0">
                <a:latin typeface="Baskerville Old Face" pitchFamily="18" charset="0"/>
              </a:rPr>
              <a:t>  </a:t>
            </a:r>
            <a:r>
              <a:rPr lang="fr-FR" sz="2400" dirty="0" smtClean="0">
                <a:latin typeface="Baskerville Old Face" pitchFamily="18" charset="0"/>
              </a:rPr>
              <a:t>Permet de reconstituer</a:t>
            </a:r>
          </a:p>
          <a:p>
            <a:pPr>
              <a:buNone/>
            </a:pPr>
            <a:r>
              <a:rPr lang="fr-FR" sz="2400" b="0" dirty="0" smtClean="0">
                <a:latin typeface="Baskerville Old Face" pitchFamily="18" charset="0"/>
              </a:rPr>
              <a:t>		n'importe quel type d'onde (acoustique, élastique,</a:t>
            </a:r>
          </a:p>
          <a:p>
            <a:pPr>
              <a:buNone/>
            </a:pPr>
            <a:r>
              <a:rPr lang="fr-FR" sz="2400" b="0" dirty="0" smtClean="0">
                <a:latin typeface="Baskerville Old Face" pitchFamily="18" charset="0"/>
              </a:rPr>
              <a:t>		électromagnétique, gravitationnelle, …) grâce à des</a:t>
            </a:r>
          </a:p>
          <a:p>
            <a:pPr>
              <a:buNone/>
            </a:pPr>
            <a:r>
              <a:rPr lang="fr-FR" sz="2400" b="0" dirty="0" smtClean="0">
                <a:latin typeface="Baskerville Old Face" pitchFamily="18" charset="0"/>
              </a:rPr>
              <a:t>		sources secondaires (sources de Huygens)</a:t>
            </a:r>
          </a:p>
          <a:p>
            <a:pPr>
              <a:buNone/>
            </a:pPr>
            <a:r>
              <a:rPr lang="fr-FR" sz="2400" b="0" dirty="0" smtClean="0">
                <a:latin typeface="Baskerville Old Face" pitchFamily="18" charset="0"/>
              </a:rPr>
              <a:t>		réparties sur une surface fermée.</a:t>
            </a:r>
          </a:p>
          <a:p>
            <a:pPr>
              <a:buNone/>
            </a:pPr>
            <a:endParaRPr lang="fr-FR" b="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fr-FR" b="0" dirty="0" smtClean="0">
                <a:latin typeface="Baskerville Old Face" pitchFamily="18" charset="0"/>
                <a:sym typeface="Wingdings" pitchFamily="2" charset="2"/>
              </a:rPr>
              <a:t>	    </a:t>
            </a:r>
            <a:r>
              <a:rPr lang="fr-FR" b="0" dirty="0" smtClean="0">
                <a:solidFill>
                  <a:srgbClr val="FFC000"/>
                </a:solidFill>
                <a:latin typeface="Baskerville Old Face" pitchFamily="18" charset="0"/>
              </a:rPr>
              <a:t>En changeant le signe des sources de Huygens on</a:t>
            </a:r>
          </a:p>
          <a:p>
            <a:pPr>
              <a:buNone/>
            </a:pPr>
            <a:r>
              <a:rPr lang="fr-FR" b="0" dirty="0" smtClean="0">
                <a:solidFill>
                  <a:srgbClr val="FFC000"/>
                </a:solidFill>
                <a:latin typeface="Baskerville Old Face" pitchFamily="18" charset="0"/>
              </a:rPr>
              <a:t>		peut donc, en théorie, supprimer n'importe quel</a:t>
            </a:r>
          </a:p>
          <a:p>
            <a:pPr>
              <a:buNone/>
            </a:pPr>
            <a:r>
              <a:rPr lang="fr-FR" b="0" dirty="0" smtClean="0">
                <a:solidFill>
                  <a:srgbClr val="FFC000"/>
                </a:solidFill>
                <a:latin typeface="Baskerville Old Face" pitchFamily="18" charset="0"/>
              </a:rPr>
              <a:t>		type d'onde dans un domaine donné !</a:t>
            </a:r>
            <a:endParaRPr lang="fr-FR" b="0" dirty="0">
              <a:solidFill>
                <a:srgbClr val="FFC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II. Le contrôle actif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dirty="0" smtClean="0">
                <a:latin typeface="Baskerville Old Face" pitchFamily="18" charset="0"/>
              </a:rPr>
              <a:t>Concrètement :</a:t>
            </a:r>
          </a:p>
          <a:p>
            <a:endParaRPr lang="fr-FR" dirty="0" smtClean="0"/>
          </a:p>
          <a:p>
            <a:pPr>
              <a:buNone/>
            </a:pPr>
            <a:r>
              <a:rPr lang="fr-FR" b="0" dirty="0" smtClean="0">
                <a:latin typeface="Baskerville Old Face" pitchFamily="18" charset="0"/>
              </a:rPr>
              <a:t>1.  Le système prend un échantillon du bruit que nous voulons annuler.</a:t>
            </a:r>
          </a:p>
          <a:p>
            <a:pPr>
              <a:buNone/>
            </a:pPr>
            <a:r>
              <a:rPr lang="fr-FR" b="0" dirty="0" smtClean="0">
                <a:latin typeface="Baskerville Old Face" pitchFamily="18" charset="0"/>
              </a:rPr>
              <a:t>2.  Ensuite on produit un antibruit obtenu à partir de l'échantillon à la même ampleur.</a:t>
            </a:r>
          </a:p>
          <a:p>
            <a:pPr>
              <a:buNone/>
            </a:pPr>
            <a:r>
              <a:rPr lang="fr-FR" b="0" dirty="0" smtClean="0">
                <a:latin typeface="Baskerville Old Face" pitchFamily="18" charset="0"/>
              </a:rPr>
              <a:t>3.  Le système émet cet antibruit en annulant ainsi le bruit.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II. Le contrôle actif</a:t>
            </a:r>
            <a:endParaRPr lang="fr-FR" dirty="0"/>
          </a:p>
        </p:txBody>
      </p:sp>
      <p:pic>
        <p:nvPicPr>
          <p:cNvPr id="26626" name="Image 1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11683" y="2143116"/>
            <a:ext cx="4211683" cy="3152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Diagramme 4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714620"/>
            <a:ext cx="2786082" cy="217223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3576 0.11088 L 0.06927 3.7037E-6 L 0.10486 0.11088 L 0.14045 3.7037E-6 L 0.17379 0.11088 L 0.20938 3.7037E-6 L 0.24288 0.11088 L 0.27847 3.7037E-6 L 0.31406 0.11088 L 0.34774 3.7037E-6 L 0.38333 0.11088 L 0.41667 3.7037E-6 L 0.45226 0.11088 L 0.48785 3.7037E-6 L 0.52136 0.11088 L 0.55712 3.7037E-6 " pathEditMode="relative" rAng="0" ptsTypes="FFFFFFFFFFFFFFFFF">
                                      <p:cBhvr>
                                        <p:cTn id="6" dur="2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II. Le contrôle actif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Baskerville Old Face" pitchFamily="18" charset="0"/>
            </a:endParaRPr>
          </a:p>
          <a:p>
            <a:endParaRPr lang="fr-FR" dirty="0" smtClean="0">
              <a:latin typeface="Baskerville Old Face" pitchFamily="18" charset="0"/>
            </a:endParaRPr>
          </a:p>
          <a:p>
            <a:endParaRPr lang="fr-FR" dirty="0">
              <a:latin typeface="Baskerville Old Face" pitchFamily="18" charset="0"/>
            </a:endParaRPr>
          </a:p>
        </p:txBody>
      </p:sp>
      <p:pic>
        <p:nvPicPr>
          <p:cNvPr id="22530" name="Picture 2" descr="C:\Users\Alexis\Desktop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876"/>
            <a:ext cx="8715404" cy="2383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71472" y="1785926"/>
            <a:ext cx="721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Baskerville Old Face" pitchFamily="18" charset="0"/>
              </a:rPr>
              <a:t>Un contrôleur actif est donc constitué de :</a:t>
            </a:r>
            <a:endParaRPr lang="fr-FR" sz="3200" b="1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II. Le contrôle actif</a:t>
            </a:r>
            <a:endParaRPr lang="fr-FR" dirty="0">
              <a:latin typeface="Baskerville Old Face" pitchFamily="18" charset="0"/>
            </a:endParaRPr>
          </a:p>
        </p:txBody>
      </p:sp>
      <p:pic>
        <p:nvPicPr>
          <p:cNvPr id="3074" name="Image 124" descr="sans controle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428596" y="2214554"/>
            <a:ext cx="424498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Image 125" descr="avec controle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4429124" y="2234868"/>
            <a:ext cx="4214810" cy="283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57158" y="1714488"/>
            <a:ext cx="35004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>
                <a:latin typeface="Baskerville Old Face" pitchFamily="18" charset="0"/>
              </a:rPr>
              <a:t>Sans contrôle actif</a:t>
            </a:r>
            <a:endParaRPr lang="fr-FR" sz="2400" dirty="0">
              <a:latin typeface="Baskerville Old Face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1714488"/>
            <a:ext cx="35004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>
                <a:latin typeface="Baskerville Old Face" pitchFamily="18" charset="0"/>
              </a:rPr>
              <a:t>Avec contrôle actif</a:t>
            </a:r>
            <a:endParaRPr lang="fr-FR" sz="2400" dirty="0">
              <a:latin typeface="Baskerville Old Face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7620" y="5715016"/>
            <a:ext cx="485778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>
                <a:latin typeface="Baskerville Old Face" pitchFamily="18" charset="0"/>
              </a:rPr>
              <a:t>On créer une zone de silence</a:t>
            </a:r>
            <a:endParaRPr lang="fr-FR" sz="2400" dirty="0">
              <a:latin typeface="Baskerville Old Face" pitchFamily="18" charset="0"/>
            </a:endParaRPr>
          </a:p>
        </p:txBody>
      </p:sp>
      <p:cxnSp>
        <p:nvCxnSpPr>
          <p:cNvPr id="10" name="Connecteur en angle 9"/>
          <p:cNvCxnSpPr>
            <a:stCxn id="8" idx="0"/>
          </p:cNvCxnSpPr>
          <p:nvPr/>
        </p:nvCxnSpPr>
        <p:spPr>
          <a:xfrm rot="5400000" flipH="1" flipV="1">
            <a:off x="5929322" y="4429132"/>
            <a:ext cx="1643074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3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smtClean="0">
                <a:latin typeface="Baskerville Old Face" pitchFamily="18" charset="0"/>
              </a:rPr>
              <a:t>On pourra noter quelques </a:t>
            </a:r>
            <a:r>
              <a:rPr lang="fr-FR" sz="3200" dirty="0" smtClean="0">
                <a:latin typeface="Baskerville Old Face" pitchFamily="18" charset="0"/>
              </a:rPr>
              <a:t>problèmes </a:t>
            </a:r>
            <a:r>
              <a:rPr lang="fr-FR" sz="3200" dirty="0" smtClean="0">
                <a:latin typeface="Baskerville Old Face" pitchFamily="18" charset="0"/>
              </a:rPr>
              <a:t>: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>
              <a:latin typeface="Baskerville Old Face" pitchFamily="18" charset="0"/>
            </a:endParaRPr>
          </a:p>
          <a:p>
            <a:pPr lvl="1"/>
            <a:r>
              <a:rPr lang="fr-FR" dirty="0" smtClean="0">
                <a:latin typeface="Baskerville Old Face" pitchFamily="18" charset="0"/>
              </a:rPr>
              <a:t>A quel emplacement doit se trouver la source secondaire ?</a:t>
            </a:r>
          </a:p>
          <a:p>
            <a:pPr lvl="1">
              <a:buNone/>
            </a:pPr>
            <a:endParaRPr lang="fr-FR" dirty="0" smtClean="0">
              <a:latin typeface="Baskerville Old Face" pitchFamily="18" charset="0"/>
            </a:endParaRPr>
          </a:p>
          <a:p>
            <a:pPr lvl="1"/>
            <a:r>
              <a:rPr lang="fr-FR" dirty="0" smtClean="0">
                <a:latin typeface="Baskerville Old Face" pitchFamily="18" charset="0"/>
              </a:rPr>
              <a:t>Comment mettre en œuvre ce type de contrôle</a:t>
            </a:r>
          </a:p>
          <a:p>
            <a:pPr>
              <a:buNone/>
            </a:pPr>
            <a:r>
              <a:rPr lang="fr-FR" b="0" dirty="0" smtClean="0">
                <a:latin typeface="Baskerville Old Face" pitchFamily="18" charset="0"/>
              </a:rPr>
              <a:t>	    aux fréquences élevées ?</a:t>
            </a:r>
          </a:p>
          <a:p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II. Le contrôle actif</a:t>
            </a:r>
            <a:endParaRPr lang="fr-FR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571480"/>
            <a:ext cx="7391400" cy="563563"/>
          </a:xfrm>
        </p:spPr>
        <p:txBody>
          <a:bodyPr/>
          <a:lstStyle/>
          <a:p>
            <a:r>
              <a:rPr lang="fr-FR" sz="2800" dirty="0" smtClean="0">
                <a:latin typeface="Baskerville Old Face" pitchFamily="18" charset="0"/>
              </a:rPr>
              <a:t>Influence de l'emplacement des sources</a:t>
            </a:r>
            <a:br>
              <a:rPr lang="fr-FR" sz="2800" dirty="0" smtClean="0">
                <a:latin typeface="Baskerville Old Face" pitchFamily="18" charset="0"/>
              </a:rPr>
            </a:br>
            <a:r>
              <a:rPr lang="fr-FR" sz="2800" dirty="0" smtClean="0">
                <a:latin typeface="Baskerville Old Face" pitchFamily="18" charset="0"/>
              </a:rPr>
              <a:t>secondaires</a:t>
            </a:r>
            <a:endParaRPr lang="fr-FR" sz="2800" dirty="0">
              <a:latin typeface="Baskerville Old Face" pitchFamily="18" charset="0"/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676900" cy="3990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214678" y="5715016"/>
            <a:ext cx="3050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latin typeface="Baskerville Old Face" pitchFamily="18" charset="0"/>
              </a:rPr>
              <a:t>Pas de contrôle actif</a:t>
            </a:r>
            <a:endParaRPr lang="fr-FR" sz="2800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3071810"/>
            <a:ext cx="7297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latin typeface="Baskerville Old Face" pitchFamily="18" charset="0"/>
              </a:rPr>
              <a:t>EXEMPLE : </a:t>
            </a:r>
          </a:p>
          <a:p>
            <a:r>
              <a:rPr lang="fr-FR" sz="4000" dirty="0" smtClean="0">
                <a:latin typeface="Baskerville Old Face" pitchFamily="18" charset="0"/>
              </a:rPr>
              <a:t>L’ influence de l’emplacement des </a:t>
            </a:r>
          </a:p>
          <a:p>
            <a:r>
              <a:rPr lang="fr-FR" sz="4000" dirty="0" smtClean="0">
                <a:latin typeface="Baskerville Old Face" pitchFamily="18" charset="0"/>
              </a:rPr>
              <a:t>sources secondaires</a:t>
            </a:r>
            <a:endParaRPr lang="fr-FR" sz="40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29265"/>
            <a:ext cx="8229600" cy="1000132"/>
          </a:xfrm>
        </p:spPr>
        <p:txBody>
          <a:bodyPr/>
          <a:lstStyle/>
          <a:p>
            <a:pPr>
              <a:buNone/>
            </a:pPr>
            <a:r>
              <a:rPr lang="fr-FR" b="0" dirty="0" smtClean="0">
                <a:latin typeface="Baskerville Old Face" pitchFamily="18" charset="0"/>
              </a:rPr>
              <a:t>   Avec contrôle actif, source secondaire à 3 mètres</a:t>
            </a:r>
            <a:endParaRPr lang="fr-FR" b="0" dirty="0">
              <a:latin typeface="Baskerville Old Face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433513"/>
            <a:ext cx="5676900" cy="3990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1538" y="571480"/>
            <a:ext cx="7391400" cy="563563"/>
          </a:xfrm>
        </p:spPr>
        <p:txBody>
          <a:bodyPr/>
          <a:lstStyle/>
          <a:p>
            <a:r>
              <a:rPr lang="fr-FR" sz="2800" dirty="0" smtClean="0">
                <a:latin typeface="Baskerville Old Face" pitchFamily="18" charset="0"/>
              </a:rPr>
              <a:t>Influence de l'emplacement des sources</a:t>
            </a:r>
            <a:br>
              <a:rPr lang="fr-FR" sz="2800" dirty="0" smtClean="0">
                <a:latin typeface="Baskerville Old Face" pitchFamily="18" charset="0"/>
              </a:rPr>
            </a:br>
            <a:r>
              <a:rPr lang="fr-FR" sz="2800" dirty="0" smtClean="0">
                <a:latin typeface="Baskerville Old Face" pitchFamily="18" charset="0"/>
              </a:rPr>
              <a:t>secondaires</a:t>
            </a:r>
            <a:endParaRPr lang="fr-FR" sz="28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433513"/>
            <a:ext cx="5676900" cy="3990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5429265"/>
            <a:ext cx="82296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   Avec contrôle actif, source secondaire à 10 mètres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1538" y="571480"/>
            <a:ext cx="7391400" cy="563563"/>
          </a:xfrm>
        </p:spPr>
        <p:txBody>
          <a:bodyPr/>
          <a:lstStyle/>
          <a:p>
            <a:r>
              <a:rPr lang="fr-FR" sz="2800" dirty="0" smtClean="0">
                <a:latin typeface="Baskerville Old Face" pitchFamily="18" charset="0"/>
              </a:rPr>
              <a:t>Influence de l'emplacement des sources</a:t>
            </a:r>
            <a:br>
              <a:rPr lang="fr-FR" sz="2800" dirty="0" smtClean="0">
                <a:latin typeface="Baskerville Old Face" pitchFamily="18" charset="0"/>
              </a:rPr>
            </a:br>
            <a:r>
              <a:rPr lang="fr-FR" sz="2800" dirty="0" smtClean="0">
                <a:latin typeface="Baskerville Old Face" pitchFamily="18" charset="0"/>
              </a:rPr>
              <a:t>secondaires</a:t>
            </a:r>
            <a:endParaRPr lang="fr-FR" sz="28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229600" cy="3986226"/>
          </a:xfrm>
        </p:spPr>
        <p:txBody>
          <a:bodyPr/>
          <a:lstStyle/>
          <a:p>
            <a:r>
              <a:rPr lang="fr-FR" sz="2400" dirty="0" smtClean="0">
                <a:latin typeface="Baskerville Old Face" pitchFamily="18" charset="0"/>
              </a:rPr>
              <a:t>Ces techniques de suppression active du bruit se présentent sous la forme d’un casque</a:t>
            </a:r>
          </a:p>
          <a:p>
            <a:endParaRPr lang="fr-FR" sz="2400" dirty="0" smtClean="0">
              <a:latin typeface="Baskerville Old Face" pitchFamily="18" charset="0"/>
            </a:endParaRPr>
          </a:p>
          <a:p>
            <a:r>
              <a:rPr lang="fr-FR" sz="2400" dirty="0" smtClean="0">
                <a:latin typeface="Baskerville Old Face" pitchFamily="18" charset="0"/>
              </a:rPr>
              <a:t>Les casques antibruit actifs regroupent les deux technologies de suppression du bruit :</a:t>
            </a:r>
          </a:p>
          <a:p>
            <a:pPr lvl="1"/>
            <a:r>
              <a:rPr lang="fr-FR" sz="2400" dirty="0" smtClean="0">
                <a:latin typeface="Baskerville Old Face" pitchFamily="18" charset="0"/>
              </a:rPr>
              <a:t>Contrôle actif</a:t>
            </a:r>
          </a:p>
          <a:p>
            <a:pPr lvl="1"/>
            <a:r>
              <a:rPr lang="fr-FR" sz="2400" dirty="0" smtClean="0">
                <a:latin typeface="Baskerville Old Face" pitchFamily="18" charset="0"/>
              </a:rPr>
              <a:t>Contrôle passif</a:t>
            </a:r>
          </a:p>
          <a:p>
            <a:pPr lvl="1">
              <a:buNone/>
            </a:pPr>
            <a:endParaRPr lang="fr-FR" dirty="0" smtClean="0">
              <a:latin typeface="Baskerville Old Face" pitchFamily="18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II. Le contrôle actif</a:t>
            </a:r>
            <a:endParaRPr lang="fr-FR" dirty="0">
              <a:latin typeface="Baskerville Old Face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0034" y="5715016"/>
            <a:ext cx="8229600" cy="163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fr-FR" sz="2400" b="1" kern="0" dirty="0" smtClean="0">
                <a:latin typeface="Baskerville Old Face" pitchFamily="18" charset="0"/>
              </a:rPr>
              <a:t>Ainsi, le caque agit aussi bien dans les hautes que dans les basses fréquences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pic>
        <p:nvPicPr>
          <p:cNvPr id="28674" name="Image 1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071810"/>
            <a:ext cx="4500594" cy="2640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Introduction</a:t>
            </a:r>
            <a:endParaRPr lang="fr-FR" dirty="0">
              <a:latin typeface="Baskerville Old Face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Baskerville Old Face" pitchFamily="18" charset="0"/>
              </a:rPr>
              <a:t>L’ouïe : un sens difficile à protéger</a:t>
            </a:r>
          </a:p>
          <a:p>
            <a:r>
              <a:rPr lang="fr-FR" sz="2400" dirty="0" smtClean="0">
                <a:latin typeface="Baskerville Old Face" pitchFamily="18" charset="0"/>
              </a:rPr>
              <a:t>Le bruit est une fluctuation de pression</a:t>
            </a:r>
          </a:p>
          <a:p>
            <a:endParaRPr lang="fr-FR" dirty="0" smtClean="0">
              <a:latin typeface="Baskerville Old Face" pitchFamily="18" charset="0"/>
            </a:endParaRPr>
          </a:p>
          <a:p>
            <a:endParaRPr lang="fr-FR" dirty="0" smtClean="0">
              <a:latin typeface="Baskerville Old Face" pitchFamily="18" charset="0"/>
            </a:endParaRPr>
          </a:p>
          <a:p>
            <a:pPr>
              <a:buNone/>
            </a:pPr>
            <a:endParaRPr lang="fr-FR" dirty="0" smtClean="0">
              <a:latin typeface="Baskerville Old Face" pitchFamily="18" charset="0"/>
            </a:endParaRPr>
          </a:p>
          <a:p>
            <a:pPr>
              <a:buNone/>
            </a:pPr>
            <a:endParaRPr lang="fr-FR" dirty="0" smtClean="0">
              <a:latin typeface="Baskerville Old Face" pitchFamily="18" charset="0"/>
            </a:endParaRPr>
          </a:p>
          <a:p>
            <a:r>
              <a:rPr lang="fr-FR" sz="2400" dirty="0" smtClean="0">
                <a:latin typeface="Baskerville Old Face" pitchFamily="18" charset="0"/>
              </a:rPr>
              <a:t>L’onde de pression fait vibrer le tympan et une information est envoyée à notre cerveau</a:t>
            </a:r>
          </a:p>
          <a:p>
            <a:endParaRPr lang="fr-FR" dirty="0" smtClean="0">
              <a:latin typeface="Baskerville Old Face" pitchFamily="18" charset="0"/>
            </a:endParaRPr>
          </a:p>
          <a:p>
            <a:r>
              <a:rPr lang="fr-FR" sz="2400" dirty="0" smtClean="0">
                <a:latin typeface="Baskerville Old Face" pitchFamily="18" charset="0"/>
              </a:rPr>
              <a:t>Un son trop fort peut être dommageable </a:t>
            </a:r>
          </a:p>
          <a:p>
            <a:pPr>
              <a:buNone/>
            </a:pPr>
            <a:r>
              <a:rPr lang="fr-FR" sz="2400" dirty="0" smtClean="0">
                <a:latin typeface="Baskerville Old Face" pitchFamily="18" charset="0"/>
              </a:rPr>
              <a:t>	pour l’oreille</a:t>
            </a:r>
            <a:endParaRPr lang="fr-FR" sz="2400" dirty="0">
              <a:latin typeface="Baskerville Old Face" pitchFamily="18" charset="0"/>
            </a:endParaRPr>
          </a:p>
        </p:txBody>
      </p:sp>
      <p:pic>
        <p:nvPicPr>
          <p:cNvPr id="5121" name="Picture 1" descr="C:\Users\Alexis\Desktop\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500306"/>
            <a:ext cx="3357586" cy="1500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 descr="C:\Documents and Settings\BELOUCHAT\Bureau\otoscp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143512"/>
            <a:ext cx="1633532" cy="1431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III. Les performances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Efficacité de 70% avec les casques anti-bruits actifs avec des bruits réguliers mais difficultés avec des bruits irréguliers.</a:t>
            </a:r>
          </a:p>
          <a:p>
            <a:endParaRPr lang="fr-FR" dirty="0" smtClean="0"/>
          </a:p>
          <a:p>
            <a:r>
              <a:rPr lang="fr-FR" dirty="0" smtClean="0">
                <a:latin typeface="Baskerville Old Face" pitchFamily="18" charset="0"/>
              </a:rPr>
              <a:t>Très bonne performance en alliant la technologie  ANR ( Active Noise </a:t>
            </a:r>
            <a:r>
              <a:rPr lang="fr-FR" dirty="0" err="1" smtClean="0">
                <a:latin typeface="Baskerville Old Face" pitchFamily="18" charset="0"/>
              </a:rPr>
              <a:t>Reduction</a:t>
            </a:r>
            <a:r>
              <a:rPr lang="fr-FR" dirty="0" smtClean="0">
                <a:latin typeface="Baskerville Old Face" pitchFamily="18" charset="0"/>
              </a:rPr>
              <a:t> : atténue les basses fréquences ) et les casques « passif » (atténuent les moyennes et hautes fréquences).</a:t>
            </a:r>
            <a:endParaRPr lang="fr-FR" sz="2400" dirty="0" smtClean="0">
              <a:latin typeface="Baskerville Old Face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III. Les performances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229600" cy="5248275"/>
          </a:xfrm>
        </p:spPr>
        <p:txBody>
          <a:bodyPr/>
          <a:lstStyle/>
          <a:p>
            <a:pPr algn="ctr">
              <a:buNone/>
            </a:pPr>
            <a:r>
              <a:rPr lang="fr-FR" sz="2000" dirty="0" smtClean="0">
                <a:latin typeface="Baskerville Old Face" pitchFamily="18" charset="0"/>
              </a:rPr>
              <a:t>Graphiques montrant l’évolution du bruit en 				    				fonction des protections utilisées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sz="200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sz="240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sz="240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sz="2000" b="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fr-FR" sz="2000" b="0" dirty="0" smtClean="0">
                <a:latin typeface="Baskerville Old Face" pitchFamily="18" charset="0"/>
              </a:rPr>
              <a:t>L'atténuation d'une protection  auditive avec ANR se situe entre </a:t>
            </a:r>
            <a:r>
              <a:rPr lang="fr-FR" sz="2000" b="0" dirty="0" smtClean="0">
                <a:latin typeface="Baskerville Old Face" pitchFamily="18" charset="0"/>
              </a:rPr>
              <a:t>15et </a:t>
            </a:r>
            <a:r>
              <a:rPr lang="fr-FR" sz="2000" b="0" dirty="0" smtClean="0">
                <a:latin typeface="Baskerville Old Face" pitchFamily="18" charset="0"/>
              </a:rPr>
              <a:t>3</a:t>
            </a:r>
            <a:r>
              <a:rPr lang="fr-FR" sz="2000" b="0" dirty="0" smtClean="0">
                <a:latin typeface="Baskerville Old Face" pitchFamily="18" charset="0"/>
              </a:rPr>
              <a:t>5 </a:t>
            </a:r>
            <a:r>
              <a:rPr lang="fr-FR" sz="2000" b="0" dirty="0" smtClean="0">
                <a:latin typeface="Baskerville Old Face" pitchFamily="18" charset="0"/>
              </a:rPr>
              <a:t>dB selon le bruit ambiant.</a:t>
            </a:r>
          </a:p>
          <a:p>
            <a:endParaRPr lang="fr-FR" dirty="0"/>
          </a:p>
        </p:txBody>
      </p:sp>
      <p:pic>
        <p:nvPicPr>
          <p:cNvPr id="5" name="Image 1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4016576" cy="3584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00306"/>
            <a:ext cx="4329112" cy="3190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IV. Les applications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Utilisations diverses du casque antibruit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0" dirty="0" smtClean="0">
                <a:latin typeface="Baskerville Old Face" pitchFamily="18" charset="0"/>
              </a:rPr>
              <a:t>L’armée : avion, hélicoptères et chars d’assaut</a:t>
            </a:r>
          </a:p>
          <a:p>
            <a:pPr lvl="0">
              <a:buNone/>
            </a:pPr>
            <a:endParaRPr lang="fr-FR" b="0" dirty="0" smtClean="0">
              <a:latin typeface="Baskerville Old Face" pitchFamily="18" charset="0"/>
            </a:endParaRPr>
          </a:p>
          <a:p>
            <a:pPr lvl="0">
              <a:buNone/>
            </a:pPr>
            <a:r>
              <a:rPr lang="fr-FR" b="0" dirty="0" smtClean="0">
                <a:latin typeface="Baskerville Old Face" pitchFamily="18" charset="0"/>
              </a:rPr>
              <a:t>Le BTP : engins de chantier, marteau piqueur</a:t>
            </a:r>
          </a:p>
          <a:p>
            <a:pPr lvl="0">
              <a:buNone/>
            </a:pPr>
            <a:endParaRPr lang="fr-FR" b="0" dirty="0" smtClean="0">
              <a:latin typeface="Baskerville Old Face" pitchFamily="18" charset="0"/>
            </a:endParaRPr>
          </a:p>
          <a:p>
            <a:pPr lvl="0">
              <a:buNone/>
            </a:pPr>
            <a:endParaRPr lang="fr-FR" b="0" dirty="0" smtClean="0">
              <a:latin typeface="Baskerville Old Face" pitchFamily="18" charset="0"/>
            </a:endParaRPr>
          </a:p>
          <a:p>
            <a:pPr lvl="0">
              <a:buNone/>
            </a:pPr>
            <a:endParaRPr lang="fr-FR" b="0" dirty="0" smtClean="0">
              <a:latin typeface="Baskerville Old Face" pitchFamily="18" charset="0"/>
            </a:endParaRPr>
          </a:p>
          <a:p>
            <a:pPr lvl="0">
              <a:buNone/>
            </a:pPr>
            <a:r>
              <a:rPr lang="fr-FR" b="0" dirty="0" smtClean="0">
                <a:latin typeface="Baskerville Old Face" pitchFamily="18" charset="0"/>
              </a:rPr>
              <a:t>			</a:t>
            </a:r>
            <a:r>
              <a:rPr lang="fr-FR" sz="2400" b="0" dirty="0" smtClean="0">
                <a:latin typeface="Baskerville Old Face" pitchFamily="18" charset="0"/>
              </a:rPr>
              <a:t>Le secteur privé : casques audio grand public</a:t>
            </a:r>
          </a:p>
          <a:p>
            <a:pPr lvl="0">
              <a:buNone/>
            </a:pPr>
            <a:r>
              <a:rPr lang="fr-FR" b="0" dirty="0" smtClean="0">
                <a:latin typeface="Baskerville Old Face" pitchFamily="18" charset="0"/>
              </a:rPr>
              <a:t> </a:t>
            </a:r>
          </a:p>
          <a:p>
            <a:pPr lvl="0">
              <a:buNone/>
            </a:pPr>
            <a:endParaRPr lang="fr-FR" b="0" dirty="0" smtClean="0">
              <a:latin typeface="Baskerville Old Face" pitchFamily="18" charset="0"/>
            </a:endParaRPr>
          </a:p>
          <a:p>
            <a:pPr>
              <a:buNone/>
            </a:pPr>
            <a:endParaRPr lang="fr-FR" b="0" dirty="0">
              <a:latin typeface="Baskerville Old Face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357562"/>
            <a:ext cx="1559597" cy="17335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143380"/>
            <a:ext cx="1643074" cy="24812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La technologie ANR n’est pas seulement utilisée avec les casques antibruit :</a:t>
            </a:r>
            <a:endParaRPr lang="fr-FR" dirty="0" smtClean="0"/>
          </a:p>
          <a:p>
            <a:pPr lvl="1"/>
            <a:r>
              <a:rPr lang="fr-FR" dirty="0" smtClean="0">
                <a:latin typeface="Baskerville Old Face" pitchFamily="18" charset="0"/>
              </a:rPr>
              <a:t>Silencieux actifs pour les</a:t>
            </a:r>
          </a:p>
          <a:p>
            <a:pPr lvl="1">
              <a:buNone/>
            </a:pPr>
            <a:r>
              <a:rPr lang="fr-FR" dirty="0" smtClean="0">
                <a:latin typeface="Baskerville Old Face" pitchFamily="18" charset="0"/>
              </a:rPr>
              <a:t> systèmes de ventilation 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>
                <a:latin typeface="Baskerville Old Face" pitchFamily="18" charset="0"/>
              </a:rPr>
              <a:t>Silencieux actifs pour les pots</a:t>
            </a:r>
          </a:p>
          <a:p>
            <a:pPr lvl="1">
              <a:buNone/>
            </a:pPr>
            <a:r>
              <a:rPr lang="fr-FR" dirty="0" smtClean="0">
                <a:latin typeface="Baskerville Old Face" pitchFamily="18" charset="0"/>
              </a:rPr>
              <a:t> d’échappement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>
                <a:latin typeface="Baskerville Old Face" pitchFamily="18" charset="0"/>
              </a:rPr>
              <a:t>Sièges d’avion</a:t>
            </a:r>
          </a:p>
          <a:p>
            <a:pPr lvl="1"/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IV. Les applications</a:t>
            </a:r>
            <a:endParaRPr lang="fr-FR" dirty="0"/>
          </a:p>
        </p:txBody>
      </p:sp>
      <p:pic>
        <p:nvPicPr>
          <p:cNvPr id="5" name="Image 1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285992"/>
            <a:ext cx="1416046" cy="1500198"/>
          </a:xfrm>
          <a:prstGeom prst="rect">
            <a:avLst/>
          </a:prstGeom>
          <a:noFill/>
        </p:spPr>
      </p:pic>
      <p:pic>
        <p:nvPicPr>
          <p:cNvPr id="6" name="Image 2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857628"/>
            <a:ext cx="1263645" cy="1506524"/>
          </a:xfrm>
          <a:prstGeom prst="rect">
            <a:avLst/>
          </a:prstGeom>
          <a:noFill/>
        </p:spPr>
      </p:pic>
      <p:pic>
        <p:nvPicPr>
          <p:cNvPr id="7" name="Image 1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5072050"/>
            <a:ext cx="1022347" cy="1785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On notera de nombreuses applications industrielles …</a:t>
            </a:r>
          </a:p>
          <a:p>
            <a:endParaRPr lang="fr-FR" dirty="0">
              <a:latin typeface="Baskerville Old Face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IV. Les applications</a:t>
            </a:r>
            <a:endParaRPr lang="fr-F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7248525" cy="16478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143380"/>
            <a:ext cx="8363132" cy="23574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IV. Les applications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 		</a:t>
            </a:r>
            <a:r>
              <a:rPr lang="fr-FR" sz="3600" b="0" dirty="0" smtClean="0">
                <a:latin typeface="Baskerville Old Face" pitchFamily="18" charset="0"/>
              </a:rPr>
              <a:t>Court reportage sur son utilisation</a:t>
            </a:r>
          </a:p>
          <a:p>
            <a:pPr algn="ctr">
              <a:buNone/>
            </a:pPr>
            <a:r>
              <a:rPr lang="fr-FR" sz="3600" b="0" dirty="0" smtClean="0">
                <a:latin typeface="Baskerville Old Face" pitchFamily="18" charset="0"/>
              </a:rPr>
              <a:t>aujourd’hui:</a:t>
            </a:r>
          </a:p>
          <a:p>
            <a:pPr algn="ctr">
              <a:buNone/>
            </a:pPr>
            <a:endParaRPr lang="fr-FR" sz="3600" b="0" smtClean="0">
              <a:latin typeface="Baskerville Old Face" pitchFamily="18" charset="0"/>
            </a:endParaRPr>
          </a:p>
          <a:p>
            <a:pPr algn="ctr">
              <a:buNone/>
            </a:pPr>
            <a:endParaRPr lang="fr-FR" sz="3600" b="0" dirty="0">
              <a:latin typeface="Baskerville Old Face" pitchFamily="18" charset="0"/>
            </a:endParaRPr>
          </a:p>
        </p:txBody>
      </p:sp>
      <p:pic>
        <p:nvPicPr>
          <p:cNvPr id="8" name="Anti-bruits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00298" y="3000372"/>
            <a:ext cx="4429156" cy="36238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16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Conclusion</a:t>
            </a:r>
            <a:endParaRPr lang="fr-FR" dirty="0">
              <a:latin typeface="Baskerville Old Face" pitchFamily="18" charset="0"/>
            </a:endParaRPr>
          </a:p>
        </p:txBody>
      </p:sp>
      <p:pic>
        <p:nvPicPr>
          <p:cNvPr id="7" name="Image 2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643446"/>
            <a:ext cx="1857388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14282" y="1285860"/>
            <a:ext cx="8686800" cy="4525963"/>
          </a:xfrm>
        </p:spPr>
        <p:txBody>
          <a:bodyPr/>
          <a:lstStyle/>
          <a:p>
            <a:endParaRPr lang="fr-FR" sz="2400" dirty="0" smtClean="0">
              <a:latin typeface="Baskerville Old Face" pitchFamily="18" charset="0"/>
            </a:endParaRPr>
          </a:p>
          <a:p>
            <a:r>
              <a:rPr lang="fr-FR" sz="2400" dirty="0" smtClean="0">
                <a:latin typeface="Baskerville Old Face" pitchFamily="18" charset="0"/>
              </a:rPr>
              <a:t>Deux technologies de protection auditives efficaces dans leur domaine de fréquence, meilleur moyen étant de concilier les 2 technologies. </a:t>
            </a:r>
          </a:p>
          <a:p>
            <a:r>
              <a:rPr lang="fr-FR" sz="2400" dirty="0" smtClean="0">
                <a:latin typeface="Baskerville Old Face" pitchFamily="18" charset="0"/>
              </a:rPr>
              <a:t>De très bonnes performances, et une utilisation prononcée dans les domaines industriels tels que l’armée, l’automobile ou plus simplement la musique.</a:t>
            </a:r>
          </a:p>
          <a:p>
            <a:r>
              <a:rPr lang="fr-FR" sz="2400" dirty="0" smtClean="0">
                <a:latin typeface="Baskerville Old Face" pitchFamily="18" charset="0"/>
              </a:rPr>
              <a:t>Une technologie qui a de l’avenir : grandes possibilités d’ouverture et d’adaptation.</a:t>
            </a:r>
          </a:p>
          <a:p>
            <a:endParaRPr lang="fr-FR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Sommaire</a:t>
            </a:r>
            <a:endParaRPr lang="fr-FR" dirty="0">
              <a:latin typeface="Baskerville Old Face" pitchFamily="18" charset="0"/>
            </a:endParaRPr>
          </a:p>
        </p:txBody>
      </p:sp>
      <p:graphicFrame>
        <p:nvGraphicFramePr>
          <p:cNvPr id="4" name="Diagramme 3"/>
          <p:cNvGraphicFramePr/>
          <p:nvPr/>
        </p:nvGraphicFramePr>
        <p:xfrm>
          <a:off x="1928794" y="1428736"/>
          <a:ext cx="5643602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I. Le contrôle du bruit</a:t>
            </a:r>
            <a:endParaRPr lang="fr-FR" dirty="0">
              <a:latin typeface="Baskerville Old Face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928802"/>
            <a:ext cx="8229600" cy="700078"/>
          </a:xfrm>
        </p:spPr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Deux technologies et un seul but :</a:t>
            </a:r>
          </a:p>
        </p:txBody>
      </p:sp>
      <p:graphicFrame>
        <p:nvGraphicFramePr>
          <p:cNvPr id="4" name="Diagramme 3"/>
          <p:cNvGraphicFramePr/>
          <p:nvPr/>
        </p:nvGraphicFramePr>
        <p:xfrm>
          <a:off x="928662" y="2357430"/>
          <a:ext cx="7167570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I. Le contrôle du bruit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Il est relativement simple de se protéger des sons aigus</a:t>
            </a:r>
          </a:p>
          <a:p>
            <a:endParaRPr lang="fr-FR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Objectif principal : minimiser la transmission des ondes acoustiques</a:t>
            </a:r>
          </a:p>
          <a:p>
            <a:endParaRPr lang="fr-FR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Le contrôle passif est la première forme de contrôle du bruit découverte</a:t>
            </a:r>
          </a:p>
          <a:p>
            <a:endParaRPr lang="fr-FR" dirty="0" smtClean="0">
              <a:latin typeface="Baskerville Old Face" pitchFamily="18" charset="0"/>
            </a:endParaRPr>
          </a:p>
          <a:p>
            <a:pPr>
              <a:buNone/>
            </a:pPr>
            <a:endParaRPr lang="fr-FR" dirty="0" smtClean="0">
              <a:latin typeface="Baskerville Old Face" pitchFamily="18" charset="0"/>
            </a:endParaRPr>
          </a:p>
          <a:p>
            <a:endParaRPr lang="fr-FR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I. Le contrôle du bruit</a:t>
            </a:r>
            <a:endParaRPr lang="fr-FR" dirty="0">
              <a:latin typeface="Baskerville Old Face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57364"/>
            <a:ext cx="8229600" cy="2771780"/>
          </a:xfrm>
        </p:spPr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Principe :</a:t>
            </a:r>
          </a:p>
          <a:p>
            <a:pPr lvl="1"/>
            <a:r>
              <a:rPr lang="fr-FR" dirty="0" smtClean="0">
                <a:latin typeface="Baskerville Old Face" pitchFamily="18" charset="0"/>
              </a:rPr>
              <a:t>Utilisation d’un matériau absorbant, </a:t>
            </a:r>
          </a:p>
          <a:p>
            <a:pPr lvl="1">
              <a:buNone/>
            </a:pPr>
            <a:r>
              <a:rPr lang="fr-FR" dirty="0" smtClean="0">
                <a:latin typeface="Baskerville Old Face" pitchFamily="18" charset="0"/>
              </a:rPr>
              <a:t>ou réfléchissant</a:t>
            </a:r>
          </a:p>
          <a:p>
            <a:pPr lvl="2">
              <a:buFont typeface="Wingdings"/>
              <a:buChar char="è"/>
            </a:pPr>
            <a:r>
              <a:rPr lang="fr-FR" dirty="0" smtClean="0">
                <a:latin typeface="Baskerville Old Face" pitchFamily="18" charset="0"/>
              </a:rPr>
              <a:t>Action principale et primaire : amortir les ondes et vibrations</a:t>
            </a:r>
          </a:p>
          <a:p>
            <a:pPr lvl="1">
              <a:buNone/>
            </a:pPr>
            <a:endParaRPr lang="fr-FR" sz="2400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Domaine fréquentiel :</a:t>
            </a:r>
          </a:p>
          <a:p>
            <a:pPr lvl="1"/>
            <a:r>
              <a:rPr lang="fr-FR" dirty="0" smtClean="0">
                <a:latin typeface="Baskerville Old Face" pitchFamily="18" charset="0"/>
              </a:rPr>
              <a:t>Hautes et moyennes fréquences </a:t>
            </a:r>
          </a:p>
          <a:p>
            <a:endParaRPr lang="fr-FR" dirty="0" smtClean="0">
              <a:latin typeface="Baskerville Old Fac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b="10204"/>
          <a:stretch>
            <a:fillRect/>
          </a:stretch>
        </p:blipFill>
        <p:spPr bwMode="auto">
          <a:xfrm rot="18692797">
            <a:off x="4917333" y="3792539"/>
            <a:ext cx="6594869" cy="331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I. Le contrôle du bruit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smtClean="0">
                <a:latin typeface="Baskerville Old Face" pitchFamily="18" charset="0"/>
              </a:rPr>
              <a:t>Inconvénients </a:t>
            </a:r>
            <a:r>
              <a:rPr lang="fr-FR" sz="3200" dirty="0" smtClean="0">
                <a:latin typeface="Baskerville Old Face" pitchFamily="18" charset="0"/>
              </a:rPr>
              <a:t>majeurs</a:t>
            </a:r>
            <a:r>
              <a:rPr lang="fr-FR" sz="3200" dirty="0" smtClean="0">
                <a:latin typeface="Baskerville Old Face" pitchFamily="18" charset="0"/>
              </a:rPr>
              <a:t> de ces techniques : </a:t>
            </a:r>
          </a:p>
          <a:p>
            <a:pPr>
              <a:buNone/>
            </a:pPr>
            <a:endParaRPr lang="fr-FR" dirty="0" smtClean="0">
              <a:latin typeface="Baskerville Old Face" pitchFamily="18" charset="0"/>
            </a:endParaRPr>
          </a:p>
          <a:p>
            <a:pPr marL="914400" lvl="1" indent="-514350"/>
            <a:r>
              <a:rPr lang="fr-FR" sz="3200" dirty="0" smtClean="0">
                <a:latin typeface="Baskerville Old Face" pitchFamily="18" charset="0"/>
              </a:rPr>
              <a:t>Difficiles à mettre en œuvre pour des basses fréquences .</a:t>
            </a:r>
          </a:p>
          <a:p>
            <a:pPr marL="914400" lvl="1" indent="-514350">
              <a:buNone/>
            </a:pPr>
            <a:endParaRPr lang="fr-FR" dirty="0" smtClean="0">
              <a:latin typeface="Baskerville Old Face" pitchFamily="18" charset="0"/>
            </a:endParaRPr>
          </a:p>
          <a:p>
            <a:pPr marL="914400" lvl="1" indent="-514350"/>
            <a:r>
              <a:rPr lang="fr-FR" sz="3200" dirty="0" smtClean="0">
                <a:latin typeface="Baskerville Old Face" pitchFamily="18" charset="0"/>
              </a:rPr>
              <a:t>L’emploi de matériaux absorbants, conduit à des encombrements et des masses prohibitifs.</a:t>
            </a:r>
            <a:endParaRPr lang="fr-FR" sz="32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I. Le contrôle du bruit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Pour une utilisation quotidienne, les casques antibruit ont été inventés.</a:t>
            </a:r>
          </a:p>
          <a:p>
            <a:endParaRPr lang="fr-FR" dirty="0" smtClean="0">
              <a:latin typeface="Baskerville Old Face" pitchFamily="18" charset="0"/>
            </a:endParaRPr>
          </a:p>
          <a:p>
            <a:r>
              <a:rPr lang="fr-FR" dirty="0" smtClean="0">
                <a:latin typeface="Baskerville Old Face" pitchFamily="18" charset="0"/>
              </a:rPr>
              <a:t>Ces casques utilisent deux technologies :</a:t>
            </a:r>
          </a:p>
          <a:p>
            <a:pPr lvl="1"/>
            <a:r>
              <a:rPr lang="fr-FR" dirty="0" smtClean="0">
                <a:latin typeface="Baskerville Old Face" pitchFamily="18" charset="0"/>
              </a:rPr>
              <a:t>Contrôle passif, décrit précédemment : est inefficace en dessous de 200 Hz</a:t>
            </a:r>
          </a:p>
          <a:p>
            <a:pPr lvl="1"/>
            <a:endParaRPr lang="fr-FR" dirty="0" smtClean="0">
              <a:latin typeface="Baskerville Old Face" pitchFamily="18" charset="0"/>
            </a:endParaRPr>
          </a:p>
          <a:p>
            <a:pPr lvl="1"/>
            <a:r>
              <a:rPr lang="fr-FR" dirty="0" smtClean="0">
                <a:latin typeface="Baskerville Old Face" pitchFamily="18" charset="0"/>
              </a:rPr>
              <a:t>Contrôle actif</a:t>
            </a:r>
            <a:endParaRPr lang="fr-FR" dirty="0">
              <a:latin typeface="Baskerville Old Face" pitchFamily="18" charset="0"/>
            </a:endParaRPr>
          </a:p>
        </p:txBody>
      </p:sp>
      <p:pic>
        <p:nvPicPr>
          <p:cNvPr id="4" name="Imag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43636" y="4714884"/>
            <a:ext cx="2698740" cy="1622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askerville Old Face" pitchFamily="18" charset="0"/>
              </a:rPr>
              <a:t>II. Le contrôle actif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229600" cy="3271846"/>
          </a:xfrm>
        </p:spPr>
        <p:txBody>
          <a:bodyPr/>
          <a:lstStyle/>
          <a:p>
            <a:r>
              <a:rPr lang="fr-FR" sz="3200" dirty="0" smtClean="0">
                <a:latin typeface="Baskerville Old Face" pitchFamily="18" charset="0"/>
              </a:rPr>
              <a:t>Idée du contrôle actif : </a:t>
            </a:r>
          </a:p>
          <a:p>
            <a:endParaRPr lang="fr-FR" dirty="0" smtClean="0"/>
          </a:p>
          <a:p>
            <a:pPr lvl="1">
              <a:buNone/>
            </a:pPr>
            <a:r>
              <a:rPr lang="fr-FR" b="1" dirty="0" smtClean="0">
                <a:latin typeface="Baskerville Old Face" pitchFamily="18" charset="0"/>
                <a:sym typeface="Wingdings" pitchFamily="2" charset="2"/>
              </a:rPr>
              <a:t>	</a:t>
            </a:r>
            <a:r>
              <a:rPr lang="fr-FR" b="1" dirty="0" smtClean="0">
                <a:latin typeface="Baskerville Old Face" pitchFamily="18" charset="0"/>
              </a:rPr>
              <a:t>Canaliser le son </a:t>
            </a:r>
          </a:p>
          <a:p>
            <a:pPr lvl="1"/>
            <a:endParaRPr lang="fr-FR" b="1" dirty="0" smtClean="0">
              <a:latin typeface="Baskerville Old Face" pitchFamily="18" charset="0"/>
            </a:endParaRPr>
          </a:p>
          <a:p>
            <a:pPr lvl="1">
              <a:buNone/>
            </a:pPr>
            <a:r>
              <a:rPr lang="fr-FR" b="1" dirty="0" smtClean="0">
                <a:latin typeface="Baskerville Old Face" pitchFamily="18" charset="0"/>
                <a:sym typeface="Wingdings" pitchFamily="2" charset="2"/>
              </a:rPr>
              <a:t>	</a:t>
            </a:r>
            <a:r>
              <a:rPr lang="fr-FR" b="1" dirty="0" smtClean="0">
                <a:latin typeface="Baskerville Old Face" pitchFamily="18" charset="0"/>
              </a:rPr>
              <a:t>produire un champ acoustique en opposition de 	phase avec le bruit indésirable</a:t>
            </a:r>
          </a:p>
          <a:p>
            <a:pPr lvl="1">
              <a:buNone/>
            </a:pPr>
            <a:endParaRPr lang="fr-FR" b="1" dirty="0" smtClean="0">
              <a:latin typeface="Baskerville Old Face" pitchFamily="18" charset="0"/>
            </a:endParaRPr>
          </a:p>
          <a:p>
            <a:pPr lvl="1">
              <a:buNone/>
            </a:pPr>
            <a:endParaRPr lang="fr-FR" b="1" dirty="0" smtClean="0">
              <a:latin typeface="Baskerville Old Face" pitchFamily="18" charset="0"/>
            </a:endParaRPr>
          </a:p>
          <a:p>
            <a:pPr lvl="1">
              <a:buNone/>
            </a:pPr>
            <a:endParaRPr lang="fr-FR" b="1" dirty="0" smtClean="0">
              <a:latin typeface="Baskerville Old Face" pitchFamily="18" charset="0"/>
            </a:endParaRPr>
          </a:p>
          <a:p>
            <a:pPr lvl="1">
              <a:buNone/>
            </a:pPr>
            <a:endParaRPr lang="fr-FR" b="1" dirty="0" smtClean="0">
              <a:latin typeface="Baskerville Old Face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4282" y="4929198"/>
            <a:ext cx="8229600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Reconstitution d’un</a:t>
            </a:r>
            <a:r>
              <a:rPr kumimoji="0" lang="fr-FR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 champs sonore :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fr-FR" sz="3200" b="1" kern="0" dirty="0" smtClean="0">
                <a:latin typeface="Baskerville Old Face" pitchFamily="18" charset="0"/>
              </a:rPr>
              <a:t>	   </a:t>
            </a:r>
            <a:r>
              <a:rPr lang="fr-FR" sz="3200" b="1" kern="0" dirty="0" smtClean="0">
                <a:latin typeface="Baskerville Old Face" pitchFamily="18" charset="0"/>
                <a:sym typeface="Wingdings" pitchFamily="2" charset="2"/>
              </a:rPr>
              <a:t></a:t>
            </a:r>
            <a:r>
              <a:rPr kumimoji="0" lang="fr-FR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 </a:t>
            </a:r>
            <a:r>
              <a:rPr kumimoji="0" lang="fr-FR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Principe de </a:t>
            </a:r>
            <a:r>
              <a:rPr lang="fr-FR" sz="3200" dirty="0" smtClean="0">
                <a:latin typeface="Baskerville Old Face" pitchFamily="18" charset="0"/>
              </a:rPr>
              <a:t>Huygens</a:t>
            </a:r>
            <a:endParaRPr kumimoji="0" lang="fr-FR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4BAAF1"/>
      </a:accent1>
      <a:accent2>
        <a:srgbClr val="91D969"/>
      </a:accent2>
      <a:accent3>
        <a:srgbClr val="AAADCA"/>
      </a:accent3>
      <a:accent4>
        <a:srgbClr val="97C1D6"/>
      </a:accent4>
      <a:accent5>
        <a:srgbClr val="B1D2F7"/>
      </a:accent5>
      <a:accent6>
        <a:srgbClr val="83C45E"/>
      </a:accent6>
      <a:hlink>
        <a:srgbClr val="85AEFF"/>
      </a:hlink>
      <a:folHlink>
        <a:srgbClr val="B9B9FF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9966FF"/>
        </a:dk1>
        <a:lt1>
          <a:srgbClr val="B6D1F6"/>
        </a:lt1>
        <a:dk2>
          <a:srgbClr val="660066"/>
        </a:dk2>
        <a:lt2>
          <a:srgbClr val="FFFFFF"/>
        </a:lt2>
        <a:accent1>
          <a:srgbClr val="6699FF"/>
        </a:accent1>
        <a:accent2>
          <a:srgbClr val="35C7B6"/>
        </a:accent2>
        <a:accent3>
          <a:srgbClr val="B8AAB8"/>
        </a:accent3>
        <a:accent4>
          <a:srgbClr val="9BB2D2"/>
        </a:accent4>
        <a:accent5>
          <a:srgbClr val="B8CAFF"/>
        </a:accent5>
        <a:accent6>
          <a:srgbClr val="2FB4A5"/>
        </a:accent6>
        <a:hlink>
          <a:srgbClr val="FFCC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33CCCC"/>
        </a:dk1>
        <a:lt1>
          <a:srgbClr val="B6D1F6"/>
        </a:lt1>
        <a:dk2>
          <a:srgbClr val="006666"/>
        </a:dk2>
        <a:lt2>
          <a:srgbClr val="FFFFFF"/>
        </a:lt2>
        <a:accent1>
          <a:srgbClr val="33CCFF"/>
        </a:accent1>
        <a:accent2>
          <a:srgbClr val="6ABA42"/>
        </a:accent2>
        <a:accent3>
          <a:srgbClr val="AAB8B8"/>
        </a:accent3>
        <a:accent4>
          <a:srgbClr val="9BB2D2"/>
        </a:accent4>
        <a:accent5>
          <a:srgbClr val="ADE2FF"/>
        </a:accent5>
        <a:accent6>
          <a:srgbClr val="5FA83B"/>
        </a:accent6>
        <a:hlink>
          <a:srgbClr val="FF9900"/>
        </a:hlink>
        <a:folHlink>
          <a:srgbClr val="6289D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4BAAF1"/>
        </a:accent1>
        <a:accent2>
          <a:srgbClr val="91D969"/>
        </a:accent2>
        <a:accent3>
          <a:srgbClr val="AAADCA"/>
        </a:accent3>
        <a:accent4>
          <a:srgbClr val="97C1D6"/>
        </a:accent4>
        <a:accent5>
          <a:srgbClr val="B1D2F7"/>
        </a:accent5>
        <a:accent6>
          <a:srgbClr val="83C45E"/>
        </a:accent6>
        <a:hlink>
          <a:srgbClr val="85AEFF"/>
        </a:hlink>
        <a:folHlink>
          <a:srgbClr val="B9B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cdb2004137d</Template>
  <TotalTime>597</TotalTime>
  <Words>612</Words>
  <PresentationFormat>Affichage à l'écran (4:3)</PresentationFormat>
  <Paragraphs>168</Paragraphs>
  <Slides>26</Slides>
  <Notes>2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sample</vt:lpstr>
      <vt:lpstr>Le casque antibruit</vt:lpstr>
      <vt:lpstr>Introduction</vt:lpstr>
      <vt:lpstr>Sommaire</vt:lpstr>
      <vt:lpstr>I. Le contrôle du bruit</vt:lpstr>
      <vt:lpstr>I. Le contrôle du bruit</vt:lpstr>
      <vt:lpstr>I. Le contrôle du bruit</vt:lpstr>
      <vt:lpstr>I. Le contrôle du bruit</vt:lpstr>
      <vt:lpstr>I. Le contrôle du bruit</vt:lpstr>
      <vt:lpstr>II. Le contrôle actif</vt:lpstr>
      <vt:lpstr>II. Le contrôle actif</vt:lpstr>
      <vt:lpstr>II. Le contrôle actif</vt:lpstr>
      <vt:lpstr>II. Le contrôle actif</vt:lpstr>
      <vt:lpstr>II. Le contrôle actif</vt:lpstr>
      <vt:lpstr>II. Le contrôle actif</vt:lpstr>
      <vt:lpstr>II. Le contrôle actif</vt:lpstr>
      <vt:lpstr>Influence de l'emplacement des sources secondaires</vt:lpstr>
      <vt:lpstr>Influence de l'emplacement des sources secondaires</vt:lpstr>
      <vt:lpstr>Influence de l'emplacement des sources secondaires</vt:lpstr>
      <vt:lpstr>II. Le contrôle actif</vt:lpstr>
      <vt:lpstr>III. Les performances</vt:lpstr>
      <vt:lpstr>III. Les performances</vt:lpstr>
      <vt:lpstr>IV. Les applications</vt:lpstr>
      <vt:lpstr>IV. Les applications</vt:lpstr>
      <vt:lpstr>IV. Les applications</vt:lpstr>
      <vt:lpstr>IV. Les applications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casque antibruit</dc:title>
  <dc:creator>Antonin</dc:creator>
  <cp:lastModifiedBy>Alexis OHAYON</cp:lastModifiedBy>
  <cp:revision>36</cp:revision>
  <dcterms:created xsi:type="dcterms:W3CDTF">2008-05-31T08:43:30Z</dcterms:created>
  <dcterms:modified xsi:type="dcterms:W3CDTF">2008-06-02T16:59:22Z</dcterms:modified>
</cp:coreProperties>
</file>