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70" r:id="rId15"/>
    <p:sldId id="267" r:id="rId16"/>
    <p:sldId id="268" r:id="rId17"/>
  </p:sldIdLst>
  <p:sldSz cx="9144000" cy="6858000" type="screen4x3"/>
  <p:notesSz cx="6858000" cy="9144000"/>
  <p:defaultTextStyle>
    <a:defPPr>
      <a:defRPr lang="en-GB"/>
    </a:defPPr>
    <a:lvl1pPr algn="l" defTabSz="449263" rtl="0" fontAlgn="base">
      <a:lnSpc>
        <a:spcPct val="87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defTabSz="449263" rtl="0" fontAlgn="base">
      <a:lnSpc>
        <a:spcPct val="87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defTabSz="449263" rtl="0" fontAlgn="base">
      <a:lnSpc>
        <a:spcPct val="87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defTabSz="449263" rtl="0" fontAlgn="base">
      <a:lnSpc>
        <a:spcPct val="87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defTabSz="449263" rtl="0" fontAlgn="base">
      <a:lnSpc>
        <a:spcPct val="87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4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sldImg"/>
          </p:nvPr>
        </p:nvSpPr>
        <p:spPr bwMode="auto">
          <a:xfrm>
            <a:off x="-11798300" y="-11796713"/>
            <a:ext cx="11796712" cy="124904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ea typeface="Lucida Sans Unicode" charset="0"/>
              <a:cs typeface="Lucida Sans Unicode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ea typeface="Lucida Sans Unicode" charset="0"/>
              <a:cs typeface="Lucida Sans Unicode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ea typeface="Lucida Sans Unicode" charset="0"/>
              <a:cs typeface="Lucida Sans Unicode" charset="0"/>
            </a:endParaRPr>
          </a:p>
        </p:txBody>
      </p:sp>
      <p:sp>
        <p:nvSpPr>
          <p:cNvPr id="29699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ea typeface="Lucida Sans Unicode" charset="0"/>
              <a:cs typeface="Lucida Sans Unicode" charset="0"/>
            </a:endParaRPr>
          </a:p>
        </p:txBody>
      </p:sp>
      <p:sp>
        <p:nvSpPr>
          <p:cNvPr id="30723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ea typeface="Lucida Sans Unicode" charset="0"/>
              <a:cs typeface="Lucida Sans Unicode" charset="0"/>
            </a:endParaRPr>
          </a:p>
        </p:txBody>
      </p:sp>
      <p:sp>
        <p:nvSpPr>
          <p:cNvPr id="31747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ea typeface="Lucida Sans Unicode" charset="0"/>
              <a:cs typeface="Lucida Sans Unicode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ea typeface="Lucida Sans Unicode" charset="0"/>
              <a:cs typeface="Lucida Sans Unicode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ea typeface="Lucida Sans Unicode" charset="0"/>
              <a:cs typeface="Lucida Sans Unicode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ea typeface="Lucida Sans Unicode" charset="0"/>
              <a:cs typeface="Lucida Sans Unicode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ea typeface="Lucida Sans Unicode" charset="0"/>
              <a:cs typeface="Lucida Sans Unicode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ea typeface="Lucida Sans Unicode" charset="0"/>
              <a:cs typeface="Lucida Sans Unicode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ea typeface="Lucida Sans Unicode" charset="0"/>
              <a:cs typeface="Lucida Sans Unicode" charset="0"/>
            </a:endParaRPr>
          </a:p>
        </p:txBody>
      </p:sp>
      <p:sp>
        <p:nvSpPr>
          <p:cNvPr id="27651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BECEF-7767-4A40-B990-6064B84B0BA1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156C5-263B-49D6-99A9-EFDD50139D87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08763" y="312738"/>
            <a:ext cx="2074862" cy="608488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81000" y="312738"/>
            <a:ext cx="6075363" cy="608488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8DD8C-77A5-4EAB-A7EE-421FA913EE9E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E6323-180A-4E3C-8296-336242978FD8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D422C-ED4E-4086-BC55-31ED498A07A9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16815-C293-4845-B0D0-3172DD971D90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075113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08513" y="1371600"/>
            <a:ext cx="4075112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BD664-4EA0-43B1-BFA7-677C83DA66B9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4E502-503B-47F0-90D9-F5781672DFE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8F435-67A2-4F3B-9024-EC50750E18A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172F6-16B5-413F-BF78-61CEE7DA729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BF926-BEE9-4D63-892A-752AD51920F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63098-8BE3-4A2F-AE85-FB378D5BB4F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7CC40-4D95-4C88-BBBA-D4D7C36C8620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57B25-FD63-4865-9A89-E844726B36B7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08763" y="312738"/>
            <a:ext cx="2074862" cy="608488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81000" y="312738"/>
            <a:ext cx="6075363" cy="608488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483A9-0279-4EA3-8DB3-FFFE18579572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CC148-52CF-4119-B863-A3BC0F8D74D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075113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08513" y="1371600"/>
            <a:ext cx="4075112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B0CCA-B4A5-4262-9F5E-94BB87CBCA47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F6A09-AC76-4708-92FE-7CD9C859A47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BD57B-00FE-47F5-ADCB-7564D0163597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E625F-4434-4811-ACE1-7C02C529DEA9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F90E5-9C84-4B98-BC1B-F811FE0BF2C3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7E111-CB80-41A8-83CE-F6CC62023AA0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200025" y="476250"/>
            <a:ext cx="8610600" cy="685800"/>
          </a:xfrm>
          <a:prstGeom prst="roundRect">
            <a:avLst>
              <a:gd name="adj" fmla="val 22292"/>
            </a:avLst>
          </a:prstGeom>
          <a:gradFill rotWithShape="0">
            <a:gsLst>
              <a:gs pos="0">
                <a:srgbClr val="000409">
                  <a:alpha val="59999"/>
                </a:srgbClr>
              </a:gs>
              <a:gs pos="50000">
                <a:srgbClr val="023888"/>
              </a:gs>
              <a:gs pos="100000">
                <a:srgbClr val="000409">
                  <a:alpha val="59999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298450" y="1341438"/>
            <a:ext cx="8540750" cy="5211762"/>
          </a:xfrm>
          <a:prstGeom prst="roundRect">
            <a:avLst>
              <a:gd name="adj" fmla="val 3699"/>
            </a:avLst>
          </a:prstGeom>
          <a:gradFill rotWithShape="0">
            <a:gsLst>
              <a:gs pos="0">
                <a:srgbClr val="000409">
                  <a:alpha val="79999"/>
                </a:srgbClr>
              </a:gs>
              <a:gs pos="50000">
                <a:srgbClr val="023888"/>
              </a:gs>
              <a:gs pos="100000">
                <a:srgbClr val="000409">
                  <a:alpha val="79999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flipH="1">
            <a:off x="-3175" y="803275"/>
            <a:ext cx="9150350" cy="1588"/>
          </a:xfrm>
          <a:prstGeom prst="line">
            <a:avLst/>
          </a:prstGeom>
          <a:noFill/>
          <a:ln w="284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pic>
        <p:nvPicPr>
          <p:cNvPr id="1033" name="Picture 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304800"/>
            <a:ext cx="5715000" cy="1068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3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12738"/>
            <a:ext cx="4949825" cy="944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texte-titre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381000" y="6553200"/>
            <a:ext cx="2130425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FCA435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FCA435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124200" y="655320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553200"/>
            <a:ext cx="2130425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FCA435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FCA435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5D587AFD-278A-497E-AD10-73996F31B977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103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02625" cy="5026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plan de texte</a:t>
            </a:r>
          </a:p>
          <a:p>
            <a:pPr lvl="1"/>
            <a:r>
              <a:rPr lang="en-GB" smtClean="0"/>
              <a:t>Second niveau de plan</a:t>
            </a:r>
          </a:p>
          <a:p>
            <a:pPr lvl="2"/>
            <a:r>
              <a:rPr lang="en-GB" smtClean="0"/>
              <a:t>Troisième niveau de plan</a:t>
            </a:r>
          </a:p>
          <a:p>
            <a:pPr lvl="3"/>
            <a:r>
              <a:rPr lang="en-GB" smtClean="0"/>
              <a:t>Quatrième niveau de plan</a:t>
            </a:r>
          </a:p>
          <a:p>
            <a:pPr lvl="4"/>
            <a:r>
              <a:rPr lang="en-GB" smtClean="0"/>
              <a:t>Cinquième niveau de plan</a:t>
            </a:r>
          </a:p>
          <a:p>
            <a:pPr lvl="4"/>
            <a:r>
              <a:rPr lang="en-GB" smtClean="0"/>
              <a:t>Sixième niveau de plan</a:t>
            </a:r>
          </a:p>
          <a:p>
            <a:pPr lvl="4"/>
            <a:r>
              <a:rPr lang="en-GB" smtClean="0"/>
              <a:t>Septième niveau de plan</a:t>
            </a:r>
          </a:p>
          <a:p>
            <a:pPr lvl="4"/>
            <a:r>
              <a:rPr lang="en-GB" smtClean="0"/>
              <a:t>Huitième niveau de plan</a:t>
            </a:r>
          </a:p>
          <a:p>
            <a:pPr lvl="4"/>
            <a:r>
              <a:rPr lang="en-GB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23888"/>
        </a:buClr>
        <a:buSzPct val="100000"/>
        <a:buFont typeface="Arial" charset="0"/>
        <a:defRPr sz="2800" b="1">
          <a:solidFill>
            <a:srgbClr val="023888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23888"/>
        </a:buClr>
        <a:buSzPct val="100000"/>
        <a:buFont typeface="Arial" charset="0"/>
        <a:defRPr sz="2800" b="1">
          <a:solidFill>
            <a:srgbClr val="023888"/>
          </a:solidFill>
          <a:latin typeface="Arial" charset="0"/>
          <a:ea typeface="Lucida Sans Unicode" charset="0"/>
          <a:cs typeface="Lucida Sans Unicode" charset="0"/>
        </a:defRPr>
      </a:lvl2pPr>
      <a:lvl3pPr algn="l" defTabSz="44926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23888"/>
        </a:buClr>
        <a:buSzPct val="100000"/>
        <a:buFont typeface="Arial" charset="0"/>
        <a:defRPr sz="2800" b="1">
          <a:solidFill>
            <a:srgbClr val="023888"/>
          </a:solidFill>
          <a:latin typeface="Arial" charset="0"/>
          <a:ea typeface="Lucida Sans Unicode" charset="0"/>
          <a:cs typeface="Lucida Sans Unicode" charset="0"/>
        </a:defRPr>
      </a:lvl3pPr>
      <a:lvl4pPr algn="l" defTabSz="44926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23888"/>
        </a:buClr>
        <a:buSzPct val="100000"/>
        <a:buFont typeface="Arial" charset="0"/>
        <a:defRPr sz="2800" b="1">
          <a:solidFill>
            <a:srgbClr val="023888"/>
          </a:solidFill>
          <a:latin typeface="Arial" charset="0"/>
          <a:ea typeface="Lucida Sans Unicode" charset="0"/>
          <a:cs typeface="Lucida Sans Unicode" charset="0"/>
        </a:defRPr>
      </a:lvl4pPr>
      <a:lvl5pPr algn="l" defTabSz="44926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23888"/>
        </a:buClr>
        <a:buSzPct val="100000"/>
        <a:buFont typeface="Arial" charset="0"/>
        <a:defRPr sz="2800" b="1">
          <a:solidFill>
            <a:srgbClr val="023888"/>
          </a:solidFill>
          <a:latin typeface="Arial" charset="0"/>
          <a:ea typeface="Lucida Sans Unicode" charset="0"/>
          <a:cs typeface="Lucida Sans Unicode" charset="0"/>
        </a:defRPr>
      </a:lvl5pPr>
      <a:lvl6pPr marL="457200" algn="l" defTabSz="449263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23888"/>
        </a:buClr>
        <a:buSzPct val="100000"/>
        <a:buFont typeface="Arial" charset="0"/>
        <a:defRPr sz="2800" b="1">
          <a:solidFill>
            <a:srgbClr val="023888"/>
          </a:solidFill>
          <a:latin typeface="Arial" charset="0"/>
          <a:ea typeface="Lucida Sans Unicode" charset="0"/>
          <a:cs typeface="Lucida Sans Unicode" charset="0"/>
        </a:defRPr>
      </a:lvl6pPr>
      <a:lvl7pPr marL="914400" algn="l" defTabSz="449263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23888"/>
        </a:buClr>
        <a:buSzPct val="100000"/>
        <a:buFont typeface="Arial" charset="0"/>
        <a:defRPr sz="2800" b="1">
          <a:solidFill>
            <a:srgbClr val="023888"/>
          </a:solidFill>
          <a:latin typeface="Arial" charset="0"/>
          <a:ea typeface="Lucida Sans Unicode" charset="0"/>
          <a:cs typeface="Lucida Sans Unicode" charset="0"/>
        </a:defRPr>
      </a:lvl7pPr>
      <a:lvl8pPr marL="1371600" algn="l" defTabSz="449263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23888"/>
        </a:buClr>
        <a:buSzPct val="100000"/>
        <a:buFont typeface="Arial" charset="0"/>
        <a:defRPr sz="2800" b="1">
          <a:solidFill>
            <a:srgbClr val="023888"/>
          </a:solidFill>
          <a:latin typeface="Arial" charset="0"/>
          <a:ea typeface="Lucida Sans Unicode" charset="0"/>
          <a:cs typeface="Lucida Sans Unicode" charset="0"/>
        </a:defRPr>
      </a:lvl8pPr>
      <a:lvl9pPr marL="1828800" algn="l" defTabSz="449263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23888"/>
        </a:buClr>
        <a:buSzPct val="100000"/>
        <a:buFont typeface="Arial" charset="0"/>
        <a:defRPr sz="2800" b="1">
          <a:solidFill>
            <a:srgbClr val="023888"/>
          </a:solidFill>
          <a:latin typeface="Arial" charset="0"/>
          <a:ea typeface="Lucida Sans Unicode" charset="0"/>
          <a:cs typeface="Lucida Sans Unicode" charset="0"/>
        </a:defRPr>
      </a:lvl9pPr>
    </p:titleStyle>
    <p:bodyStyle>
      <a:lvl1pPr marL="339725" indent="-339725" algn="l" defTabSz="449263" rtl="0" eaLnBrk="0" fontAlgn="base" hangingPunct="0">
        <a:lnSpc>
          <a:spcPct val="87000"/>
        </a:lnSpc>
        <a:spcBef>
          <a:spcPts val="800"/>
        </a:spcBef>
        <a:spcAft>
          <a:spcPct val="0"/>
        </a:spcAft>
        <a:buClr>
          <a:srgbClr val="85D9F7"/>
        </a:buClr>
        <a:buSzPct val="115000"/>
        <a:buFont typeface="Wingdings" charset="2"/>
        <a:buChar char="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39775" indent="-282575" algn="l" defTabSz="449263" rtl="0" eaLnBrk="0" fontAlgn="base" hangingPunct="0">
        <a:lnSpc>
          <a:spcPct val="87000"/>
        </a:lnSpc>
        <a:spcBef>
          <a:spcPts val="700"/>
        </a:spcBef>
        <a:spcAft>
          <a:spcPct val="0"/>
        </a:spcAft>
        <a:buClr>
          <a:srgbClr val="5AB14B"/>
        </a:buClr>
        <a:buSzPct val="100000"/>
        <a:buFont typeface="Wingdings" charset="2"/>
        <a:buChar char=""/>
        <a:defRPr sz="28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7000"/>
        </a:lnSpc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FFFFFF"/>
        </a:buClr>
        <a:buSzPct val="100000"/>
        <a:buFont typeface="Arial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FFFFFF"/>
        </a:buClr>
        <a:buSzPct val="100000"/>
        <a:buFont typeface="Arial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87000"/>
        </a:lnSpc>
        <a:spcBef>
          <a:spcPts val="500"/>
        </a:spcBef>
        <a:spcAft>
          <a:spcPct val="0"/>
        </a:spcAft>
        <a:buClr>
          <a:srgbClr val="FFFFFF"/>
        </a:buClr>
        <a:buSzPct val="100000"/>
        <a:buFont typeface="Arial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87000"/>
        </a:lnSpc>
        <a:spcBef>
          <a:spcPts val="500"/>
        </a:spcBef>
        <a:spcAft>
          <a:spcPct val="0"/>
        </a:spcAft>
        <a:buClr>
          <a:srgbClr val="FFFFFF"/>
        </a:buClr>
        <a:buSzPct val="100000"/>
        <a:buFont typeface="Arial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87000"/>
        </a:lnSpc>
        <a:spcBef>
          <a:spcPts val="500"/>
        </a:spcBef>
        <a:spcAft>
          <a:spcPct val="0"/>
        </a:spcAft>
        <a:buClr>
          <a:srgbClr val="FFFFFF"/>
        </a:buClr>
        <a:buSzPct val="100000"/>
        <a:buFont typeface="Arial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87000"/>
        </a:lnSpc>
        <a:spcBef>
          <a:spcPts val="500"/>
        </a:spcBef>
        <a:spcAft>
          <a:spcPct val="0"/>
        </a:spcAft>
        <a:buClr>
          <a:srgbClr val="FFFFFF"/>
        </a:buClr>
        <a:buSzPct val="100000"/>
        <a:buFont typeface="Arial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1981200"/>
            <a:ext cx="7010400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4800" y="471488"/>
            <a:ext cx="13843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02388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800" b="1" i="1">
                <a:solidFill>
                  <a:srgbClr val="023888"/>
                </a:solidFill>
              </a:rPr>
              <a:t>TAI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12738"/>
            <a:ext cx="4949825" cy="944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texte-titre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02625" cy="5026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plan de texte</a:t>
            </a:r>
          </a:p>
          <a:p>
            <a:pPr lvl="1"/>
            <a:r>
              <a:rPr lang="en-GB" smtClean="0"/>
              <a:t>Second niveau de plan</a:t>
            </a:r>
          </a:p>
          <a:p>
            <a:pPr lvl="2"/>
            <a:r>
              <a:rPr lang="en-GB" smtClean="0"/>
              <a:t>Troisième niveau de plan</a:t>
            </a:r>
          </a:p>
          <a:p>
            <a:pPr lvl="3"/>
            <a:r>
              <a:rPr lang="en-GB" smtClean="0"/>
              <a:t>Quatrième niveau de plan</a:t>
            </a:r>
          </a:p>
          <a:p>
            <a:pPr lvl="4"/>
            <a:r>
              <a:rPr lang="en-GB" smtClean="0"/>
              <a:t>Cinquième niveau de plan</a:t>
            </a:r>
          </a:p>
          <a:p>
            <a:pPr lvl="4"/>
            <a:r>
              <a:rPr lang="en-GB" smtClean="0"/>
              <a:t>Sixième niveau de plan</a:t>
            </a:r>
          </a:p>
          <a:p>
            <a:pPr lvl="4"/>
            <a:r>
              <a:rPr lang="en-GB" smtClean="0"/>
              <a:t>Septième niveau de plan</a:t>
            </a:r>
          </a:p>
          <a:p>
            <a:pPr lvl="4"/>
            <a:r>
              <a:rPr lang="en-GB" smtClean="0"/>
              <a:t>Huitième niveau de plan</a:t>
            </a:r>
          </a:p>
          <a:p>
            <a:pPr lvl="4"/>
            <a:r>
              <a:rPr lang="en-GB" smtClean="0"/>
              <a:t>Neuvième niveau de plan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553200"/>
            <a:ext cx="2130425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200"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610350"/>
            <a:ext cx="2130425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200"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A950A53-3662-4973-B8E6-0A9C1937BEB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23888"/>
        </a:buClr>
        <a:buSzPct val="100000"/>
        <a:buFont typeface="Arial" charset="0"/>
        <a:defRPr sz="2800" b="1">
          <a:solidFill>
            <a:srgbClr val="023888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23888"/>
        </a:buClr>
        <a:buSzPct val="100000"/>
        <a:buFont typeface="Arial" charset="0"/>
        <a:defRPr sz="2800" b="1">
          <a:solidFill>
            <a:srgbClr val="023888"/>
          </a:solidFill>
          <a:latin typeface="Arial" charset="0"/>
          <a:ea typeface="Lucida Sans Unicode" charset="0"/>
          <a:cs typeface="Lucida Sans Unicode" charset="0"/>
        </a:defRPr>
      </a:lvl2pPr>
      <a:lvl3pPr algn="l" defTabSz="44926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23888"/>
        </a:buClr>
        <a:buSzPct val="100000"/>
        <a:buFont typeface="Arial" charset="0"/>
        <a:defRPr sz="2800" b="1">
          <a:solidFill>
            <a:srgbClr val="023888"/>
          </a:solidFill>
          <a:latin typeface="Arial" charset="0"/>
          <a:ea typeface="Lucida Sans Unicode" charset="0"/>
          <a:cs typeface="Lucida Sans Unicode" charset="0"/>
        </a:defRPr>
      </a:lvl3pPr>
      <a:lvl4pPr algn="l" defTabSz="44926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23888"/>
        </a:buClr>
        <a:buSzPct val="100000"/>
        <a:buFont typeface="Arial" charset="0"/>
        <a:defRPr sz="2800" b="1">
          <a:solidFill>
            <a:srgbClr val="023888"/>
          </a:solidFill>
          <a:latin typeface="Arial" charset="0"/>
          <a:ea typeface="Lucida Sans Unicode" charset="0"/>
          <a:cs typeface="Lucida Sans Unicode" charset="0"/>
        </a:defRPr>
      </a:lvl4pPr>
      <a:lvl5pPr algn="l" defTabSz="44926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23888"/>
        </a:buClr>
        <a:buSzPct val="100000"/>
        <a:buFont typeface="Arial" charset="0"/>
        <a:defRPr sz="2800" b="1">
          <a:solidFill>
            <a:srgbClr val="023888"/>
          </a:solidFill>
          <a:latin typeface="Arial" charset="0"/>
          <a:ea typeface="Lucida Sans Unicode" charset="0"/>
          <a:cs typeface="Lucida Sans Unicode" charset="0"/>
        </a:defRPr>
      </a:lvl5pPr>
      <a:lvl6pPr marL="457200" algn="l" defTabSz="449263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23888"/>
        </a:buClr>
        <a:buSzPct val="100000"/>
        <a:buFont typeface="Arial" charset="0"/>
        <a:defRPr sz="2800" b="1">
          <a:solidFill>
            <a:srgbClr val="023888"/>
          </a:solidFill>
          <a:latin typeface="Arial" charset="0"/>
          <a:ea typeface="Lucida Sans Unicode" charset="0"/>
          <a:cs typeface="Lucida Sans Unicode" charset="0"/>
        </a:defRPr>
      </a:lvl6pPr>
      <a:lvl7pPr marL="914400" algn="l" defTabSz="449263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23888"/>
        </a:buClr>
        <a:buSzPct val="100000"/>
        <a:buFont typeface="Arial" charset="0"/>
        <a:defRPr sz="2800" b="1">
          <a:solidFill>
            <a:srgbClr val="023888"/>
          </a:solidFill>
          <a:latin typeface="Arial" charset="0"/>
          <a:ea typeface="Lucida Sans Unicode" charset="0"/>
          <a:cs typeface="Lucida Sans Unicode" charset="0"/>
        </a:defRPr>
      </a:lvl7pPr>
      <a:lvl8pPr marL="1371600" algn="l" defTabSz="449263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23888"/>
        </a:buClr>
        <a:buSzPct val="100000"/>
        <a:buFont typeface="Arial" charset="0"/>
        <a:defRPr sz="2800" b="1">
          <a:solidFill>
            <a:srgbClr val="023888"/>
          </a:solidFill>
          <a:latin typeface="Arial" charset="0"/>
          <a:ea typeface="Lucida Sans Unicode" charset="0"/>
          <a:cs typeface="Lucida Sans Unicode" charset="0"/>
        </a:defRPr>
      </a:lvl8pPr>
      <a:lvl9pPr marL="1828800" algn="l" defTabSz="449263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23888"/>
        </a:buClr>
        <a:buSzPct val="100000"/>
        <a:buFont typeface="Arial" charset="0"/>
        <a:defRPr sz="2800" b="1">
          <a:solidFill>
            <a:srgbClr val="023888"/>
          </a:solidFill>
          <a:latin typeface="Arial" charset="0"/>
          <a:ea typeface="Lucida Sans Unicode" charset="0"/>
          <a:cs typeface="Lucida Sans Unicode" charset="0"/>
        </a:defRPr>
      </a:lvl9pPr>
    </p:titleStyle>
    <p:bodyStyle>
      <a:lvl1pPr marL="339725" indent="-339725" algn="l" defTabSz="449263" rtl="0" eaLnBrk="0" fontAlgn="base" hangingPunct="0">
        <a:lnSpc>
          <a:spcPct val="87000"/>
        </a:lnSpc>
        <a:spcBef>
          <a:spcPts val="800"/>
        </a:spcBef>
        <a:spcAft>
          <a:spcPct val="0"/>
        </a:spcAft>
        <a:buClr>
          <a:srgbClr val="85D9F7"/>
        </a:buClr>
        <a:buSzPct val="115000"/>
        <a:buFont typeface="Wingdings" charset="2"/>
        <a:buChar char="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39775" indent="-282575" algn="l" defTabSz="449263" rtl="0" eaLnBrk="0" fontAlgn="base" hangingPunct="0">
        <a:lnSpc>
          <a:spcPct val="87000"/>
        </a:lnSpc>
        <a:spcBef>
          <a:spcPts val="700"/>
        </a:spcBef>
        <a:spcAft>
          <a:spcPct val="0"/>
        </a:spcAft>
        <a:buClr>
          <a:srgbClr val="5AB14B"/>
        </a:buClr>
        <a:buSzPct val="100000"/>
        <a:buFont typeface="Wingdings" charset="2"/>
        <a:buChar char=""/>
        <a:defRPr sz="28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7000"/>
        </a:lnSpc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FFFFFF"/>
        </a:buClr>
        <a:buSzPct val="100000"/>
        <a:buFont typeface="Arial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FFFFFF"/>
        </a:buClr>
        <a:buSzPct val="100000"/>
        <a:buFont typeface="Arial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87000"/>
        </a:lnSpc>
        <a:spcBef>
          <a:spcPts val="500"/>
        </a:spcBef>
        <a:spcAft>
          <a:spcPct val="0"/>
        </a:spcAft>
        <a:buClr>
          <a:srgbClr val="FFFFFF"/>
        </a:buClr>
        <a:buSzPct val="100000"/>
        <a:buFont typeface="Arial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87000"/>
        </a:lnSpc>
        <a:spcBef>
          <a:spcPts val="500"/>
        </a:spcBef>
        <a:spcAft>
          <a:spcPct val="0"/>
        </a:spcAft>
        <a:buClr>
          <a:srgbClr val="FFFFFF"/>
        </a:buClr>
        <a:buSzPct val="100000"/>
        <a:buFont typeface="Arial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87000"/>
        </a:lnSpc>
        <a:spcBef>
          <a:spcPts val="500"/>
        </a:spcBef>
        <a:spcAft>
          <a:spcPct val="0"/>
        </a:spcAft>
        <a:buClr>
          <a:srgbClr val="FFFFFF"/>
        </a:buClr>
        <a:buSzPct val="100000"/>
        <a:buFont typeface="Arial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87000"/>
        </a:lnSpc>
        <a:spcBef>
          <a:spcPts val="500"/>
        </a:spcBef>
        <a:spcAft>
          <a:spcPct val="0"/>
        </a:spcAft>
        <a:buClr>
          <a:srgbClr val="FFFFFF"/>
        </a:buClr>
        <a:buSzPct val="100000"/>
        <a:buFont typeface="Arial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hyperlink" Target="http://www.uel.education.fr/consultation/reference/chimie/strucmic/apprendre/ch013a/anno1501.htm" TargetMode="External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el.education.fr/consultation/reference/chimie/strucmic/apprendre/ch013a/anno1501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3"/>
          <p:cNvSpPr txBox="1">
            <a:spLocks noChangeArrowheads="1"/>
          </p:cNvSpPr>
          <p:nvPr/>
        </p:nvSpPr>
        <p:spPr bwMode="auto">
          <a:xfrm>
            <a:off x="-79375" y="1895475"/>
            <a:ext cx="7997826" cy="1512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075" name="Group 4"/>
          <p:cNvGrpSpPr>
            <a:grpSpLocks/>
          </p:cNvGrpSpPr>
          <p:nvPr/>
        </p:nvGrpSpPr>
        <p:grpSpPr bwMode="auto">
          <a:xfrm>
            <a:off x="0" y="4857760"/>
            <a:ext cx="6534150" cy="1820862"/>
            <a:chOff x="119" y="2949"/>
            <a:chExt cx="4116" cy="1147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9" y="2949"/>
              <a:ext cx="4117" cy="114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119" y="2949"/>
              <a:ext cx="4117" cy="114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7461250" y="0"/>
            <a:ext cx="164782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Baskerville Old Face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>
                <a:solidFill>
                  <a:srgbClr val="C00000"/>
                </a:solidFill>
                <a:latin typeface="Baskerville Old Face" pitchFamily="16" charset="0"/>
              </a:rPr>
              <a:t>L</a:t>
            </a:r>
            <a:r>
              <a:rPr lang="en-GB" sz="1200" i="1">
                <a:solidFill>
                  <a:srgbClr val="FFFFFF"/>
                </a:solidFill>
                <a:latin typeface="Baskerville Old Face" pitchFamily="16" charset="0"/>
              </a:rPr>
              <a:t>APICHE Antonin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Baskerville Old Face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>
                <a:solidFill>
                  <a:srgbClr val="C00000"/>
                </a:solidFill>
                <a:latin typeface="Baskerville Old Face" pitchFamily="16" charset="0"/>
              </a:rPr>
              <a:t>O</a:t>
            </a:r>
            <a:r>
              <a:rPr lang="en-GB" sz="1200" i="1">
                <a:solidFill>
                  <a:srgbClr val="FFFFFF"/>
                </a:solidFill>
                <a:latin typeface="Baskerville Old Face" pitchFamily="16" charset="0"/>
              </a:rPr>
              <a:t>HAYON Alexis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Baskerville Old Face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>
                <a:solidFill>
                  <a:srgbClr val="C00000"/>
                </a:solidFill>
                <a:latin typeface="Baskerville Old Face" pitchFamily="16" charset="0"/>
              </a:rPr>
              <a:t>L</a:t>
            </a:r>
            <a:r>
              <a:rPr lang="en-GB" sz="1200" i="1">
                <a:solidFill>
                  <a:srgbClr val="FFFFFF"/>
                </a:solidFill>
                <a:latin typeface="Baskerville Old Face" pitchFamily="16" charset="0"/>
              </a:rPr>
              <a:t>EBLANCHE Frédéric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14282" y="2143116"/>
            <a:ext cx="4704814" cy="1056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Rockwell Condensed" pitchFamily="18" charset="0"/>
              </a:rPr>
              <a:t>TRAVAUX D’AUTONOMIE</a:t>
            </a:r>
          </a:p>
          <a:p>
            <a:pPr algn="ctr"/>
            <a:r>
              <a:rPr lang="fr-FR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Rockwell Condensed" pitchFamily="18" charset="0"/>
              </a:rPr>
              <a:t> ET D’INITIATIVE</a:t>
            </a:r>
            <a:endParaRPr lang="fr-FR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Rockwell Condensed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81000" y="504825"/>
            <a:ext cx="4953000" cy="563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buClr>
                <a:srgbClr val="02388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 dirty="0">
                <a:solidFill>
                  <a:srgbClr val="023888"/>
                </a:solidFill>
                <a:latin typeface="Baskerville Old Face" pitchFamily="18" charset="0"/>
              </a:rPr>
              <a:t>III. </a:t>
            </a:r>
            <a:r>
              <a:rPr lang="en-GB" sz="3200" b="1" dirty="0" err="1">
                <a:solidFill>
                  <a:srgbClr val="023888"/>
                </a:solidFill>
                <a:latin typeface="Baskerville Old Face" pitchFamily="18" charset="0"/>
              </a:rPr>
              <a:t>Loi</a:t>
            </a:r>
            <a:r>
              <a:rPr lang="en-GB" sz="3200" b="1" dirty="0">
                <a:solidFill>
                  <a:srgbClr val="023888"/>
                </a:solidFill>
                <a:latin typeface="Baskerville Old Face" pitchFamily="18" charset="0"/>
              </a:rPr>
              <a:t> de Bragg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381000" y="1371600"/>
            <a:ext cx="8305800" cy="7464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buFont typeface="Wingdings 3" pitchFamily="16" charset="2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dirty="0">
                <a:solidFill>
                  <a:srgbClr val="FFFFFF"/>
                </a:solidFill>
              </a:rPr>
              <a:t>    </a:t>
            </a:r>
            <a:r>
              <a:rPr lang="en-GB" sz="3200" dirty="0">
                <a:solidFill>
                  <a:srgbClr val="FFFFFF"/>
                </a:solidFill>
                <a:latin typeface="Baskerville Old Face" pitchFamily="16" charset="0"/>
              </a:rPr>
              <a:t>En physique on utilise la </a:t>
            </a:r>
            <a:r>
              <a:rPr lang="en-GB" sz="3200" dirty="0" err="1">
                <a:solidFill>
                  <a:srgbClr val="FFFFFF"/>
                </a:solidFill>
                <a:latin typeface="Baskerville Old Face" pitchFamily="16" charset="0"/>
              </a:rPr>
              <a:t>loi</a:t>
            </a:r>
            <a:r>
              <a:rPr lang="en-GB" sz="3200" dirty="0">
                <a:solidFill>
                  <a:srgbClr val="FFFFFF"/>
                </a:solidFill>
                <a:latin typeface="Baskerville Old Face" pitchFamily="16" charset="0"/>
              </a:rPr>
              <a:t> de Bragg(1912) pour </a:t>
            </a:r>
            <a:r>
              <a:rPr lang="en-GB" sz="3200" dirty="0" err="1">
                <a:solidFill>
                  <a:srgbClr val="FFFFFF"/>
                </a:solidFill>
                <a:latin typeface="Baskerville Old Face" pitchFamily="16" charset="0"/>
              </a:rPr>
              <a:t>mesurer</a:t>
            </a:r>
            <a:r>
              <a:rPr lang="en-GB" sz="3200" dirty="0">
                <a:solidFill>
                  <a:srgbClr val="FFFFFF"/>
                </a:solidFill>
                <a:latin typeface="Baskerville Old Face" pitchFamily="16" charset="0"/>
              </a:rPr>
              <a:t> les </a:t>
            </a:r>
            <a:r>
              <a:rPr lang="en-GB" sz="3200" dirty="0" err="1">
                <a:solidFill>
                  <a:srgbClr val="FFFFFF"/>
                </a:solidFill>
                <a:latin typeface="Baskerville Old Face" pitchFamily="16" charset="0"/>
              </a:rPr>
              <a:t>longueurs</a:t>
            </a:r>
            <a:r>
              <a:rPr lang="en-GB" sz="3200" dirty="0">
                <a:solidFill>
                  <a:srgbClr val="FFFFFF"/>
                </a:solidFill>
                <a:latin typeface="Baskerville Old Face" pitchFamily="16" charset="0"/>
              </a:rPr>
              <a:t> </a:t>
            </a:r>
            <a:r>
              <a:rPr lang="en-GB" sz="3200" dirty="0" err="1">
                <a:solidFill>
                  <a:srgbClr val="FFFFFF"/>
                </a:solidFill>
                <a:latin typeface="Baskerville Old Face" pitchFamily="16" charset="0"/>
              </a:rPr>
              <a:t>d'onde</a:t>
            </a:r>
            <a:r>
              <a:rPr lang="en-GB" sz="3200" dirty="0">
                <a:solidFill>
                  <a:srgbClr val="FFFFFF"/>
                </a:solidFill>
                <a:latin typeface="Baskerville Old Face" pitchFamily="16" charset="0"/>
              </a:rPr>
              <a:t> des </a:t>
            </a:r>
            <a:r>
              <a:rPr lang="en-GB" sz="3200" dirty="0" err="1">
                <a:solidFill>
                  <a:srgbClr val="FFFFFF"/>
                </a:solidFill>
                <a:latin typeface="Baskerville Old Face" pitchFamily="16" charset="0"/>
              </a:rPr>
              <a:t>rayons</a:t>
            </a:r>
            <a:r>
              <a:rPr lang="en-GB" sz="3200" dirty="0">
                <a:solidFill>
                  <a:srgbClr val="FFFFFF"/>
                </a:solidFill>
                <a:latin typeface="Baskerville Old Face" pitchFamily="16" charset="0"/>
              </a:rPr>
              <a:t> X avec des </a:t>
            </a:r>
            <a:r>
              <a:rPr lang="en-GB" sz="3200" dirty="0" err="1">
                <a:solidFill>
                  <a:srgbClr val="FFFFFF"/>
                </a:solidFill>
                <a:latin typeface="Baskerville Old Face" pitchFamily="16" charset="0"/>
              </a:rPr>
              <a:t>spectrographes</a:t>
            </a:r>
            <a:r>
              <a:rPr lang="en-GB" sz="3200" dirty="0">
                <a:solidFill>
                  <a:srgbClr val="FFFFFF"/>
                </a:solidFill>
                <a:latin typeface="Baskerville Old Face" pitchFamily="16" charset="0"/>
              </a:rPr>
              <a:t>.</a:t>
            </a:r>
            <a:br>
              <a:rPr lang="en-GB" sz="3200" dirty="0">
                <a:solidFill>
                  <a:srgbClr val="FFFFFF"/>
                </a:solidFill>
                <a:latin typeface="Baskerville Old Face" pitchFamily="16" charset="0"/>
              </a:rPr>
            </a:br>
            <a:r>
              <a:rPr lang="en-GB" sz="3200" dirty="0">
                <a:solidFill>
                  <a:srgbClr val="FFFFFF"/>
                </a:solidFill>
                <a:latin typeface="Baskerville Old Face" pitchFamily="16" charset="0"/>
              </a:rPr>
              <a:t/>
            </a:r>
            <a:br>
              <a:rPr lang="en-GB" sz="3200" dirty="0">
                <a:solidFill>
                  <a:srgbClr val="FFFFFF"/>
                </a:solidFill>
                <a:latin typeface="Baskerville Old Face" pitchFamily="16" charset="0"/>
              </a:rPr>
            </a:br>
            <a:r>
              <a:rPr lang="en-GB" sz="3200" dirty="0">
                <a:solidFill>
                  <a:srgbClr val="FFFFFF"/>
                </a:solidFill>
                <a:latin typeface="Baskerville Old Face" pitchFamily="16" charset="0"/>
              </a:rPr>
              <a:t>  En </a:t>
            </a:r>
            <a:r>
              <a:rPr lang="en-GB" sz="3200" dirty="0" err="1">
                <a:solidFill>
                  <a:srgbClr val="FFFFFF"/>
                </a:solidFill>
                <a:latin typeface="Baskerville Old Face" pitchFamily="16" charset="0"/>
              </a:rPr>
              <a:t>cristallographie</a:t>
            </a:r>
            <a:r>
              <a:rPr lang="en-GB" sz="3200" dirty="0">
                <a:solidFill>
                  <a:srgbClr val="FFFFFF"/>
                </a:solidFill>
                <a:latin typeface="Baskerville Old Face" pitchFamily="16" charset="0"/>
              </a:rPr>
              <a:t> et en </a:t>
            </a:r>
            <a:r>
              <a:rPr lang="en-GB" sz="3200" dirty="0" err="1">
                <a:solidFill>
                  <a:srgbClr val="FFFFFF"/>
                </a:solidFill>
                <a:latin typeface="Baskerville Old Face" pitchFamily="16" charset="0"/>
              </a:rPr>
              <a:t>chimie</a:t>
            </a:r>
            <a:r>
              <a:rPr lang="en-GB" sz="3200" dirty="0">
                <a:solidFill>
                  <a:srgbClr val="FFFFFF"/>
                </a:solidFill>
                <a:latin typeface="Baskerville Old Face" pitchFamily="16" charset="0"/>
              </a:rPr>
              <a:t> on utilise la </a:t>
            </a:r>
            <a:r>
              <a:rPr lang="en-GB" sz="3200" dirty="0" err="1">
                <a:solidFill>
                  <a:srgbClr val="FFFFFF"/>
                </a:solidFill>
                <a:latin typeface="Baskerville Old Face" pitchFamily="16" charset="0"/>
              </a:rPr>
              <a:t>loi</a:t>
            </a:r>
            <a:r>
              <a:rPr lang="en-GB" sz="3200" dirty="0">
                <a:solidFill>
                  <a:srgbClr val="FFFFFF"/>
                </a:solidFill>
                <a:latin typeface="Baskerville Old Face" pitchFamily="16" charset="0"/>
              </a:rPr>
              <a:t> de Bragg pour </a:t>
            </a:r>
            <a:r>
              <a:rPr lang="en-GB" sz="3200" dirty="0" err="1">
                <a:solidFill>
                  <a:srgbClr val="FFFFFF"/>
                </a:solidFill>
                <a:latin typeface="Baskerville Old Face" pitchFamily="16" charset="0"/>
              </a:rPr>
              <a:t>déterminer</a:t>
            </a:r>
            <a:r>
              <a:rPr lang="en-GB" sz="3200" dirty="0">
                <a:solidFill>
                  <a:srgbClr val="FFFFFF"/>
                </a:solidFill>
                <a:latin typeface="Baskerville Old Face" pitchFamily="16" charset="0"/>
              </a:rPr>
              <a:t> la direction des plans </a:t>
            </a:r>
            <a:r>
              <a:rPr lang="en-GB" sz="3200" dirty="0" err="1">
                <a:solidFill>
                  <a:srgbClr val="FFFFFF"/>
                </a:solidFill>
                <a:latin typeface="Baskerville Old Face" pitchFamily="16" charset="0"/>
              </a:rPr>
              <a:t>atomiques</a:t>
            </a:r>
            <a:r>
              <a:rPr lang="en-GB" sz="3200" dirty="0">
                <a:solidFill>
                  <a:srgbClr val="FFFFFF"/>
                </a:solidFill>
                <a:latin typeface="Baskerville Old Face" pitchFamily="16" charset="0"/>
              </a:rPr>
              <a:t> </a:t>
            </a:r>
            <a:r>
              <a:rPr lang="en-GB" sz="3200" dirty="0" err="1">
                <a:solidFill>
                  <a:srgbClr val="FFFFFF"/>
                </a:solidFill>
                <a:latin typeface="Baskerville Old Face" pitchFamily="16" charset="0"/>
              </a:rPr>
              <a:t>responsables</a:t>
            </a:r>
            <a:r>
              <a:rPr lang="en-GB" sz="3200" dirty="0">
                <a:solidFill>
                  <a:srgbClr val="FFFFFF"/>
                </a:solidFill>
                <a:latin typeface="Baskerville Old Face" pitchFamily="16" charset="0"/>
              </a:rPr>
              <a:t> </a:t>
            </a:r>
            <a:r>
              <a:rPr lang="en-GB" sz="3200" dirty="0" err="1">
                <a:solidFill>
                  <a:srgbClr val="FFFFFF"/>
                </a:solidFill>
                <a:latin typeface="Baskerville Old Face" pitchFamily="16" charset="0"/>
              </a:rPr>
              <a:t>d'une</a:t>
            </a:r>
            <a:r>
              <a:rPr lang="en-GB" sz="3200" dirty="0">
                <a:solidFill>
                  <a:srgbClr val="FFFFFF"/>
                </a:solidFill>
                <a:latin typeface="Baskerville Old Face" pitchFamily="16" charset="0"/>
              </a:rPr>
              <a:t> diffraction  : </a:t>
            </a:r>
          </a:p>
          <a:p>
            <a:pPr marL="339725" indent="-339725" algn="ctr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buFont typeface="Wingdings 3" pitchFamily="16" charset="2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3200" dirty="0">
              <a:solidFill>
                <a:srgbClr val="FFFFFF"/>
              </a:solidFill>
              <a:latin typeface="Baskerville Old Face" pitchFamily="16" charset="0"/>
            </a:endParaRPr>
          </a:p>
          <a:p>
            <a:pPr marL="339725" indent="-339725" algn="ctr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buFont typeface="Wingdings 3" pitchFamily="16" charset="2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4800" dirty="0">
                <a:solidFill>
                  <a:srgbClr val="FFFFFF"/>
                </a:solidFill>
              </a:rPr>
              <a:t> </a:t>
            </a:r>
            <a:r>
              <a:rPr lang="en-GB" sz="4800" dirty="0">
                <a:solidFill>
                  <a:srgbClr val="FFFFFF"/>
                </a:solidFill>
                <a:latin typeface="Baskerville Old Face" pitchFamily="16" charset="0"/>
              </a:rPr>
              <a:t>2d.sin</a:t>
            </a:r>
            <a:r>
              <a:rPr lang="en-GB" sz="4800" dirty="0">
                <a:solidFill>
                  <a:srgbClr val="FFFFFF"/>
                </a:solidFill>
                <a:latin typeface="Symbol" pitchFamily="16" charset="2"/>
              </a:rPr>
              <a:t></a:t>
            </a:r>
            <a:r>
              <a:rPr lang="en-GB" sz="4800" dirty="0">
                <a:solidFill>
                  <a:srgbClr val="FFFFFF"/>
                </a:solidFill>
              </a:rPr>
              <a:t> = </a:t>
            </a:r>
            <a:r>
              <a:rPr lang="en-GB" sz="4800" dirty="0">
                <a:solidFill>
                  <a:srgbClr val="FFFFFF"/>
                </a:solidFill>
                <a:latin typeface="Baskerville Old Face" pitchFamily="16" charset="0"/>
              </a:rPr>
              <a:t>n.</a:t>
            </a:r>
            <a:r>
              <a:rPr lang="en-GB" sz="4800" dirty="0">
                <a:solidFill>
                  <a:srgbClr val="FFFFFF"/>
                </a:solidFill>
                <a:latin typeface="Symbol" pitchFamily="16" charset="2"/>
              </a:rPr>
              <a:t></a:t>
            </a:r>
            <a:r>
              <a:rPr lang="en-GB" sz="4800" dirty="0">
                <a:solidFill>
                  <a:srgbClr val="FFFFFF"/>
                </a:solidFill>
              </a:rPr>
              <a:t> 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/>
            </a:r>
            <a:br>
              <a:rPr lang="en-GB" sz="4800" dirty="0">
                <a:solidFill>
                  <a:srgbClr val="FFFFFF"/>
                </a:solidFill>
              </a:rPr>
            </a:br>
            <a:endParaRPr lang="en-GB" sz="4800" dirty="0">
              <a:solidFill>
                <a:srgbClr val="FFFFFF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buFont typeface="Wingdings" charset="2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81000" y="504825"/>
            <a:ext cx="4953000" cy="574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buClr>
                <a:srgbClr val="02388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rgbClr val="023888"/>
                </a:solidFill>
              </a:rPr>
              <a:t>TAI de PHYSIQUE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8313" y="1484313"/>
            <a:ext cx="8229600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dirty="0" smtClean="0">
                <a:solidFill>
                  <a:srgbClr val="FFFFFF"/>
                </a:solidFill>
                <a:latin typeface="Baskerville Old Face" pitchFamily="18" charset="0"/>
              </a:rPr>
              <a:t>I. Structure </a:t>
            </a:r>
            <a:r>
              <a:rPr lang="en-GB" sz="3200" dirty="0" err="1" smtClean="0">
                <a:solidFill>
                  <a:srgbClr val="FFFFFF"/>
                </a:solidFill>
                <a:latin typeface="Baskerville Old Face" pitchFamily="18" charset="0"/>
              </a:rPr>
              <a:t>cristalline</a:t>
            </a:r>
            <a:endParaRPr lang="en-GB" sz="3200" dirty="0" smtClean="0">
              <a:solidFill>
                <a:srgbClr val="FFFFFF"/>
              </a:solidFill>
              <a:latin typeface="Baskerville Old Face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buFont typeface="Wingdings" charset="2"/>
              <a:buChar char="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3200" dirty="0">
              <a:solidFill>
                <a:srgbClr val="FFFFFF"/>
              </a:solidFill>
              <a:latin typeface="Baskerville Old Face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dirty="0" smtClean="0">
                <a:solidFill>
                  <a:srgbClr val="FFFFFF"/>
                </a:solidFill>
                <a:latin typeface="Baskerville Old Face" pitchFamily="18" charset="0"/>
              </a:rPr>
              <a:t>II. Diffusion </a:t>
            </a:r>
            <a:r>
              <a:rPr lang="en-GB" sz="3200" dirty="0">
                <a:solidFill>
                  <a:srgbClr val="FFFFFF"/>
                </a:solidFill>
                <a:latin typeface="Baskerville Old Face" pitchFamily="18" charset="0"/>
              </a:rPr>
              <a:t>des </a:t>
            </a:r>
            <a:r>
              <a:rPr lang="en-GB" sz="3200" dirty="0" err="1">
                <a:solidFill>
                  <a:srgbClr val="FFFFFF"/>
                </a:solidFill>
                <a:latin typeface="Baskerville Old Face" pitchFamily="18" charset="0"/>
              </a:rPr>
              <a:t>rayons</a:t>
            </a:r>
            <a:r>
              <a:rPr lang="en-GB" sz="3200" dirty="0">
                <a:solidFill>
                  <a:srgbClr val="FFFFFF"/>
                </a:solidFill>
                <a:latin typeface="Baskerville Old Face" pitchFamily="18" charset="0"/>
              </a:rPr>
              <a:t> </a:t>
            </a:r>
            <a:r>
              <a:rPr lang="en-GB" sz="3200" dirty="0" smtClean="0">
                <a:solidFill>
                  <a:srgbClr val="FFFFFF"/>
                </a:solidFill>
                <a:latin typeface="Baskerville Old Face" pitchFamily="18" charset="0"/>
              </a:rPr>
              <a:t>X</a:t>
            </a: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buFont typeface="Wingdings" charset="2"/>
              <a:buChar char="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3200" dirty="0">
              <a:solidFill>
                <a:srgbClr val="FFFFFF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dirty="0" smtClean="0">
                <a:solidFill>
                  <a:srgbClr val="FFFFFF"/>
                </a:solidFill>
                <a:latin typeface="Baskerville Old Face" pitchFamily="18" charset="0"/>
              </a:rPr>
              <a:t>III. </a:t>
            </a:r>
            <a:r>
              <a:rPr lang="en-GB" sz="3200" dirty="0" err="1" smtClean="0">
                <a:solidFill>
                  <a:srgbClr val="FFFFFF"/>
                </a:solidFill>
                <a:latin typeface="Baskerville Old Face" pitchFamily="18" charset="0"/>
              </a:rPr>
              <a:t>Loi</a:t>
            </a:r>
            <a:r>
              <a:rPr lang="en-GB" sz="3200" dirty="0" smtClean="0">
                <a:solidFill>
                  <a:srgbClr val="FFFFFF"/>
                </a:solidFill>
                <a:latin typeface="Baskerville Old Face" pitchFamily="18" charset="0"/>
              </a:rPr>
              <a:t> </a:t>
            </a:r>
            <a:r>
              <a:rPr lang="en-GB" sz="3200" dirty="0">
                <a:solidFill>
                  <a:srgbClr val="FFFFFF"/>
                </a:solidFill>
                <a:latin typeface="Baskerville Old Face" pitchFamily="18" charset="0"/>
              </a:rPr>
              <a:t>de </a:t>
            </a:r>
            <a:r>
              <a:rPr lang="en-GB" sz="3200" dirty="0" smtClean="0">
                <a:solidFill>
                  <a:srgbClr val="FFFFFF"/>
                </a:solidFill>
                <a:latin typeface="Baskerville Old Face" pitchFamily="18" charset="0"/>
              </a:rPr>
              <a:t>Bragg</a:t>
            </a: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buFont typeface="Wingdings" charset="2"/>
              <a:buChar char="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3200" dirty="0">
              <a:solidFill>
                <a:srgbClr val="FFFFFF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600" b="1" u="sng" dirty="0" smtClean="0">
                <a:solidFill>
                  <a:srgbClr val="FFFFFF"/>
                </a:solidFill>
                <a:latin typeface="Baskerville Old Face" pitchFamily="18" charset="0"/>
              </a:rPr>
              <a:t>IV. </a:t>
            </a:r>
            <a:r>
              <a:rPr lang="en-GB" sz="3600" b="1" u="sng" dirty="0" err="1" smtClean="0">
                <a:solidFill>
                  <a:srgbClr val="FFFFFF"/>
                </a:solidFill>
                <a:latin typeface="Baskerville Old Face" pitchFamily="18" charset="0"/>
              </a:rPr>
              <a:t>Expérience</a:t>
            </a:r>
            <a:r>
              <a:rPr lang="en-GB" sz="3600" b="1" u="sng" dirty="0" smtClean="0">
                <a:solidFill>
                  <a:srgbClr val="FFFFFF"/>
                </a:solidFill>
                <a:latin typeface="Baskerville Old Face" pitchFamily="18" charset="0"/>
              </a:rPr>
              <a:t> </a:t>
            </a:r>
            <a:r>
              <a:rPr lang="en-GB" sz="3600" b="1" u="sng" dirty="0">
                <a:solidFill>
                  <a:srgbClr val="FFFFFF"/>
                </a:solidFill>
                <a:latin typeface="Baskerville Old Face" pitchFamily="18" charset="0"/>
              </a:rPr>
              <a:t>de </a:t>
            </a:r>
            <a:r>
              <a:rPr lang="en-GB" sz="3600" b="1" u="sng" dirty="0" err="1">
                <a:solidFill>
                  <a:srgbClr val="FFFFFF"/>
                </a:solidFill>
                <a:latin typeface="Baskerville Old Face" pitchFamily="18" charset="0"/>
              </a:rPr>
              <a:t>Davisson&amp;Germer</a:t>
            </a:r>
            <a:endParaRPr lang="en-GB" sz="3600" b="1" u="sng" dirty="0">
              <a:solidFill>
                <a:srgbClr val="FFFFFF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0" y="227013"/>
            <a:ext cx="6619875" cy="1554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buClr>
                <a:srgbClr val="02388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023888"/>
                </a:solidFill>
              </a:rPr>
              <a:t>Expérience de </a:t>
            </a:r>
            <a:br>
              <a:rPr lang="en-GB" sz="3200" b="1">
                <a:solidFill>
                  <a:srgbClr val="023888"/>
                </a:solidFill>
              </a:rPr>
            </a:br>
            <a:r>
              <a:rPr lang="en-GB" sz="3200" b="1">
                <a:solidFill>
                  <a:srgbClr val="023888"/>
                </a:solidFill>
              </a:rPr>
              <a:t>Davisson&amp;Gerner </a:t>
            </a:r>
            <a:br>
              <a:rPr lang="en-GB" sz="3200" b="1">
                <a:solidFill>
                  <a:srgbClr val="023888"/>
                </a:solidFill>
              </a:rPr>
            </a:br>
            <a:endParaRPr lang="en-GB" sz="3200" b="1">
              <a:solidFill>
                <a:srgbClr val="023888"/>
              </a:solidFill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938" y="2266950"/>
            <a:ext cx="8601075" cy="463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 1" descr="http://neel.cnrs.fr/UserFiles/Image/posters/diffractionX_s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2214563"/>
            <a:ext cx="8501062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0" y="227013"/>
            <a:ext cx="6619875" cy="1554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buClr>
                <a:srgbClr val="02388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023888"/>
                </a:solidFill>
              </a:rPr>
              <a:t>Schéma représentant la diffraction par rayons X:</a:t>
            </a:r>
            <a:br>
              <a:rPr lang="en-GB" sz="3200" b="1">
                <a:solidFill>
                  <a:srgbClr val="023888"/>
                </a:solidFill>
              </a:rPr>
            </a:br>
            <a:endParaRPr lang="en-GB" sz="3200" b="1">
              <a:solidFill>
                <a:srgbClr val="0238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81000" y="504825"/>
            <a:ext cx="4953000" cy="563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buClr>
                <a:srgbClr val="02388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rgbClr val="023888"/>
                </a:solidFill>
              </a:rPr>
              <a:t>Conclusion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4913" y="1989138"/>
            <a:ext cx="1454150" cy="15843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3768725" y="2643188"/>
            <a:ext cx="431800" cy="288925"/>
          </a:xfrm>
          <a:prstGeom prst="rightArrow">
            <a:avLst>
              <a:gd name="adj1" fmla="val 50000"/>
              <a:gd name="adj2" fmla="val 37363"/>
            </a:avLst>
          </a:prstGeom>
          <a:solidFill>
            <a:srgbClr val="5AB14B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pic>
        <p:nvPicPr>
          <p:cNvPr id="15364" name="Picture 4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1425" y="1841500"/>
            <a:ext cx="1633538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390" name="Group 5"/>
          <p:cNvGrpSpPr>
            <a:grpSpLocks/>
          </p:cNvGrpSpPr>
          <p:nvPr/>
        </p:nvGrpSpPr>
        <p:grpSpPr bwMode="auto">
          <a:xfrm>
            <a:off x="128588" y="2532063"/>
            <a:ext cx="2212975" cy="539750"/>
            <a:chOff x="81" y="1505"/>
            <a:chExt cx="1394" cy="400"/>
          </a:xfrm>
        </p:grpSpPr>
        <p:pic>
          <p:nvPicPr>
            <p:cNvPr id="16409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1" y="1505"/>
              <a:ext cx="1394" cy="4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6410" name="Text Box 7"/>
            <p:cNvSpPr txBox="1">
              <a:spLocks noChangeArrowheads="1"/>
            </p:cNvSpPr>
            <p:nvPr/>
          </p:nvSpPr>
          <p:spPr bwMode="auto">
            <a:xfrm>
              <a:off x="125" y="1530"/>
              <a:ext cx="1315" cy="3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400" dirty="0">
                  <a:solidFill>
                    <a:srgbClr val="FFFFFF"/>
                  </a:solidFill>
                  <a:latin typeface="Baskerville Old Face" pitchFamily="18" charset="0"/>
                </a:rPr>
                <a:t>Emission</a:t>
              </a:r>
            </a:p>
          </p:txBody>
        </p:sp>
      </p:grpSp>
      <p:sp>
        <p:nvSpPr>
          <p:cNvPr id="16391" name="AutoShape 8"/>
          <p:cNvSpPr>
            <a:spLocks noChangeArrowheads="1"/>
          </p:cNvSpPr>
          <p:nvPr/>
        </p:nvSpPr>
        <p:spPr bwMode="auto">
          <a:xfrm>
            <a:off x="2112963" y="2636838"/>
            <a:ext cx="431800" cy="288925"/>
          </a:xfrm>
          <a:prstGeom prst="rightArrow">
            <a:avLst>
              <a:gd name="adj1" fmla="val 50000"/>
              <a:gd name="adj2" fmla="val 37363"/>
            </a:avLst>
          </a:prstGeom>
          <a:solidFill>
            <a:srgbClr val="5AB14B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6392" name="Group 9"/>
          <p:cNvGrpSpPr>
            <a:grpSpLocks/>
          </p:cNvGrpSpPr>
          <p:nvPr/>
        </p:nvGrpSpPr>
        <p:grpSpPr bwMode="auto">
          <a:xfrm>
            <a:off x="2189163" y="3389317"/>
            <a:ext cx="2211388" cy="420688"/>
            <a:chOff x="1379" y="2135"/>
            <a:chExt cx="1393" cy="265"/>
          </a:xfrm>
        </p:grpSpPr>
        <p:pic>
          <p:nvPicPr>
            <p:cNvPr id="16407" name="Picture 1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379" y="2135"/>
              <a:ext cx="1393" cy="2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6408" name="Text Box 11"/>
            <p:cNvSpPr txBox="1">
              <a:spLocks noChangeArrowheads="1"/>
            </p:cNvSpPr>
            <p:nvPr/>
          </p:nvSpPr>
          <p:spPr bwMode="auto">
            <a:xfrm>
              <a:off x="1422" y="2160"/>
              <a:ext cx="1315" cy="2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dirty="0">
                  <a:solidFill>
                    <a:srgbClr val="FFFFFF"/>
                  </a:solidFill>
                  <a:latin typeface="Baskerville Old Face" pitchFamily="18" charset="0"/>
                </a:rPr>
                <a:t>Diffusion </a:t>
              </a:r>
            </a:p>
          </p:txBody>
        </p:sp>
      </p:grpSp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73550" y="2708275"/>
            <a:ext cx="1584325" cy="2032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>
            <a:outerShdw dist="38184" dir="2700000" algn="ctr" rotWithShape="0">
              <a:srgbClr val="000000">
                <a:alpha val="43031"/>
              </a:srgbClr>
            </a:outerShdw>
          </a:effectLst>
        </p:spPr>
      </p:pic>
      <p:sp>
        <p:nvSpPr>
          <p:cNvPr id="16394" name="AutoShape 13"/>
          <p:cNvSpPr>
            <a:spLocks noChangeArrowheads="1"/>
          </p:cNvSpPr>
          <p:nvPr/>
        </p:nvSpPr>
        <p:spPr bwMode="auto">
          <a:xfrm>
            <a:off x="5926138" y="2636838"/>
            <a:ext cx="431800" cy="288925"/>
          </a:xfrm>
          <a:prstGeom prst="rightArrow">
            <a:avLst>
              <a:gd name="adj1" fmla="val 50000"/>
              <a:gd name="adj2" fmla="val 37363"/>
            </a:avLst>
          </a:prstGeom>
          <a:solidFill>
            <a:srgbClr val="5AB14B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6395" name="Group 14"/>
          <p:cNvGrpSpPr>
            <a:grpSpLocks/>
          </p:cNvGrpSpPr>
          <p:nvPr/>
        </p:nvGrpSpPr>
        <p:grpSpPr bwMode="auto">
          <a:xfrm>
            <a:off x="4214812" y="2214566"/>
            <a:ext cx="1695449" cy="420688"/>
            <a:chOff x="2655" y="1395"/>
            <a:chExt cx="1068" cy="265"/>
          </a:xfrm>
        </p:grpSpPr>
        <p:pic>
          <p:nvPicPr>
            <p:cNvPr id="16405" name="Picture 15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655" y="1395"/>
              <a:ext cx="1068" cy="2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6406" name="Text Box 16"/>
            <p:cNvSpPr txBox="1">
              <a:spLocks noChangeArrowheads="1"/>
            </p:cNvSpPr>
            <p:nvPr/>
          </p:nvSpPr>
          <p:spPr bwMode="auto">
            <a:xfrm>
              <a:off x="2696" y="1395"/>
              <a:ext cx="990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dirty="0" err="1">
                  <a:solidFill>
                    <a:srgbClr val="FFFFFF"/>
                  </a:solidFill>
                  <a:latin typeface="Baskerville Old Face" pitchFamily="18" charset="0"/>
                </a:rPr>
                <a:t>Loi</a:t>
              </a:r>
              <a:r>
                <a:rPr lang="en-GB" dirty="0">
                  <a:solidFill>
                    <a:srgbClr val="FFFFFF"/>
                  </a:solidFill>
                  <a:latin typeface="Baskerville Old Face" pitchFamily="18" charset="0"/>
                </a:rPr>
                <a:t> de Bragg</a:t>
              </a:r>
            </a:p>
          </p:txBody>
        </p:sp>
      </p:grpSp>
      <p:grpSp>
        <p:nvGrpSpPr>
          <p:cNvPr id="16396" name="Group 17"/>
          <p:cNvGrpSpPr>
            <a:grpSpLocks/>
          </p:cNvGrpSpPr>
          <p:nvPr/>
        </p:nvGrpSpPr>
        <p:grpSpPr bwMode="auto">
          <a:xfrm>
            <a:off x="6010276" y="3462342"/>
            <a:ext cx="2276500" cy="420688"/>
            <a:chOff x="3786" y="2181"/>
            <a:chExt cx="1605" cy="265"/>
          </a:xfrm>
        </p:grpSpPr>
        <p:pic>
          <p:nvPicPr>
            <p:cNvPr id="16403" name="Picture 1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786" y="2181"/>
              <a:ext cx="1605" cy="2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6404" name="Text Box 19"/>
            <p:cNvSpPr txBox="1">
              <a:spLocks noChangeArrowheads="1"/>
            </p:cNvSpPr>
            <p:nvPr/>
          </p:nvSpPr>
          <p:spPr bwMode="auto">
            <a:xfrm>
              <a:off x="3825" y="2205"/>
              <a:ext cx="1525" cy="1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 dirty="0">
                  <a:solidFill>
                    <a:srgbClr val="FFFFFF"/>
                  </a:solidFill>
                  <a:latin typeface="Baskerville Old Face" pitchFamily="18" charset="0"/>
                </a:rPr>
                <a:t>Identification de la structure</a:t>
              </a:r>
            </a:p>
          </p:txBody>
        </p:sp>
      </p:grpSp>
      <p:sp>
        <p:nvSpPr>
          <p:cNvPr id="16397" name="AutoShape 20"/>
          <p:cNvSpPr>
            <a:spLocks noChangeArrowheads="1"/>
          </p:cNvSpPr>
          <p:nvPr/>
        </p:nvSpPr>
        <p:spPr bwMode="auto">
          <a:xfrm rot="5400000">
            <a:off x="965994" y="4534694"/>
            <a:ext cx="995363" cy="936625"/>
          </a:xfrm>
          <a:custGeom>
            <a:avLst/>
            <a:gdLst>
              <a:gd name="T0" fmla="*/ 1509825405 w 21600"/>
              <a:gd name="T1" fmla="*/ 0 h 21600"/>
              <a:gd name="T2" fmla="*/ 905855576 w 21600"/>
              <a:gd name="T3" fmla="*/ 587040434 h 21600"/>
              <a:gd name="T4" fmla="*/ 0 w 21600"/>
              <a:gd name="T5" fmla="*/ 1467683212 h 21600"/>
              <a:gd name="T6" fmla="*/ 905855576 w 21600"/>
              <a:gd name="T7" fmla="*/ 1761122862 h 21600"/>
              <a:gd name="T8" fmla="*/ 1811711152 w 21600"/>
              <a:gd name="T9" fmla="*/ 1223001814 h 21600"/>
              <a:gd name="T10" fmla="*/ 2113695330 w 21600"/>
              <a:gd name="T11" fmla="*/ 587040434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5AB14B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6398" name="Group 21"/>
          <p:cNvGrpSpPr>
            <a:grpSpLocks/>
          </p:cNvGrpSpPr>
          <p:nvPr/>
        </p:nvGrpSpPr>
        <p:grpSpPr bwMode="auto">
          <a:xfrm>
            <a:off x="4000496" y="5857893"/>
            <a:ext cx="1625850" cy="599144"/>
            <a:chOff x="2657" y="3802"/>
            <a:chExt cx="887" cy="265"/>
          </a:xfrm>
        </p:grpSpPr>
        <p:pic>
          <p:nvPicPr>
            <p:cNvPr id="16401" name="Picture 22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657" y="3802"/>
              <a:ext cx="887" cy="2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6402" name="Text Box 23"/>
            <p:cNvSpPr txBox="1">
              <a:spLocks noChangeArrowheads="1"/>
            </p:cNvSpPr>
            <p:nvPr/>
          </p:nvSpPr>
          <p:spPr bwMode="auto">
            <a:xfrm>
              <a:off x="2700" y="3825"/>
              <a:ext cx="808" cy="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dirty="0">
                  <a:solidFill>
                    <a:srgbClr val="FFFFFF"/>
                  </a:solidFill>
                  <a:latin typeface="Baskerville Old Face" pitchFamily="18" charset="0"/>
                </a:rPr>
                <a:t>Applications</a:t>
              </a:r>
            </a:p>
          </p:txBody>
        </p:sp>
      </p:grpSp>
      <p:pic>
        <p:nvPicPr>
          <p:cNvPr id="16399" name="Picture 2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260975" y="4170363"/>
            <a:ext cx="1762125" cy="3400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6400" name="Picture 2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335213" y="4286250"/>
            <a:ext cx="2279650" cy="288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81000" y="504825"/>
            <a:ext cx="4953000" cy="563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buClr>
                <a:srgbClr val="02388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rgbClr val="023888"/>
                </a:solidFill>
              </a:rPr>
              <a:t>Applications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381000" y="1371600"/>
            <a:ext cx="83058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buFont typeface="Wingdings" charset="2"/>
              <a:buChar char="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dirty="0" err="1">
                <a:solidFill>
                  <a:srgbClr val="FFFFFF"/>
                </a:solidFill>
                <a:latin typeface="Baskerville Old Face" pitchFamily="18" charset="0"/>
              </a:rPr>
              <a:t>Recherche</a:t>
            </a:r>
            <a:endParaRPr lang="en-GB" sz="3200" dirty="0">
              <a:solidFill>
                <a:srgbClr val="FFFFFF"/>
              </a:solidFill>
              <a:latin typeface="Baskerville Old Face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buFont typeface="Wingdings" charset="2"/>
              <a:buChar char="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dirty="0" err="1">
                <a:solidFill>
                  <a:srgbClr val="FFFFFF"/>
                </a:solidFill>
                <a:latin typeface="Baskerville Old Face" pitchFamily="18" charset="0"/>
              </a:rPr>
              <a:t>Suivi</a:t>
            </a:r>
            <a:r>
              <a:rPr lang="en-GB" sz="3200" dirty="0">
                <a:solidFill>
                  <a:srgbClr val="FFFFFF"/>
                </a:solidFill>
                <a:latin typeface="Baskerville Old Face" pitchFamily="18" charset="0"/>
              </a:rPr>
              <a:t> de production</a:t>
            </a: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buFont typeface="Wingdings" charset="2"/>
              <a:buChar char="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dirty="0" err="1">
                <a:solidFill>
                  <a:srgbClr val="FFFFFF"/>
                </a:solidFill>
                <a:latin typeface="Baskerville Old Face" pitchFamily="18" charset="0"/>
              </a:rPr>
              <a:t>Industrie</a:t>
            </a:r>
            <a:r>
              <a:rPr lang="en-GB" sz="3200" dirty="0">
                <a:solidFill>
                  <a:srgbClr val="FFFFFF"/>
                </a:solidFill>
                <a:latin typeface="Baskerville Old Face" pitchFamily="18" charset="0"/>
              </a:rPr>
              <a:t> </a:t>
            </a:r>
            <a:r>
              <a:rPr lang="en-GB" sz="3200" dirty="0" err="1">
                <a:solidFill>
                  <a:srgbClr val="FFFFFF"/>
                </a:solidFill>
                <a:latin typeface="Baskerville Old Face" pitchFamily="18" charset="0"/>
              </a:rPr>
              <a:t>pharmaceutique</a:t>
            </a:r>
            <a:endParaRPr lang="en-GB" sz="3200" dirty="0">
              <a:solidFill>
                <a:srgbClr val="FFFFFF"/>
              </a:solidFill>
              <a:latin typeface="Baskerville Old Face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buFont typeface="Wingdings" charset="2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3200" dirty="0">
              <a:solidFill>
                <a:srgbClr val="FFFFFF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buFont typeface="Wingdings" charset="2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214688"/>
            <a:ext cx="4549775" cy="3278187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>
            <a:outerShdw dist="38184" dir="2700000" algn="ctr" rotWithShape="0">
              <a:srgbClr val="000000">
                <a:alpha val="43031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81000" y="504825"/>
            <a:ext cx="4953000" cy="563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buClr>
                <a:srgbClr val="023888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sz="3200" b="1" dirty="0" err="1">
                <a:solidFill>
                  <a:srgbClr val="023888"/>
                </a:solidFill>
                <a:latin typeface="Baskerville Old Face" pitchFamily="18" charset="0"/>
              </a:rPr>
              <a:t>Préambule</a:t>
            </a:r>
            <a:r>
              <a:rPr lang="en-GB" sz="2800" b="1" dirty="0">
                <a:solidFill>
                  <a:srgbClr val="023888"/>
                </a:solidFill>
                <a:latin typeface="Baskerville Old Face" pitchFamily="18" charset="0"/>
              </a:rPr>
              <a:t>	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85750" y="200025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100000"/>
              </a:lnSpc>
              <a:spcBef>
                <a:spcPts val="600"/>
              </a:spcBef>
              <a:buClr>
                <a:srgbClr val="85D9F7"/>
              </a:buClr>
              <a:buSzPct val="115000"/>
              <a:buFont typeface="Wingdings" charset="2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2400" dirty="0">
              <a:solidFill>
                <a:srgbClr val="FFFFFF"/>
              </a:solidFill>
              <a:latin typeface="Baskerville Old Face" pitchFamily="16" charset="0"/>
            </a:endParaRPr>
          </a:p>
          <a:p>
            <a:pPr marL="339725" indent="-339725">
              <a:lnSpc>
                <a:spcPct val="100000"/>
              </a:lnSpc>
              <a:spcBef>
                <a:spcPts val="600"/>
              </a:spcBef>
              <a:buClr>
                <a:srgbClr val="85D9F7"/>
              </a:buClr>
              <a:buSzPct val="115000"/>
              <a:buFont typeface="Wingdings" charset="2"/>
              <a:buChar char="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400" dirty="0" smtClean="0">
                <a:solidFill>
                  <a:srgbClr val="FFFFFF"/>
                </a:solidFill>
                <a:latin typeface="Baskerville Old Face" pitchFamily="18" charset="0"/>
              </a:rPr>
              <a:t>  </a:t>
            </a:r>
            <a:r>
              <a:rPr lang="en-GB" sz="3200" dirty="0" err="1" smtClean="0">
                <a:solidFill>
                  <a:srgbClr val="FFFFFF"/>
                </a:solidFill>
                <a:latin typeface="Baskerville Old Face" pitchFamily="18" charset="0"/>
              </a:rPr>
              <a:t>Radiocristallographie</a:t>
            </a:r>
            <a:endParaRPr lang="en-GB" sz="3200" dirty="0">
              <a:solidFill>
                <a:srgbClr val="FFFFFF"/>
              </a:solidFill>
              <a:latin typeface="Baskerville Old Face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600"/>
              </a:spcBef>
              <a:buClr>
                <a:srgbClr val="85D9F7"/>
              </a:buClr>
              <a:buSzPct val="115000"/>
              <a:buFont typeface="Wingdings" charset="2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2400" dirty="0">
              <a:solidFill>
                <a:srgbClr val="FFFFFF"/>
              </a:solidFill>
              <a:latin typeface="Baskerville Old Face" pitchFamily="16" charset="0"/>
            </a:endParaRPr>
          </a:p>
          <a:p>
            <a:pPr marL="339725" indent="-339725">
              <a:lnSpc>
                <a:spcPct val="100000"/>
              </a:lnSpc>
              <a:spcBef>
                <a:spcPts val="600"/>
              </a:spcBef>
              <a:buClr>
                <a:srgbClr val="85D9F7"/>
              </a:buClr>
              <a:buSzPct val="115000"/>
              <a:buFont typeface="Wingdings" charset="2"/>
              <a:buChar char="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400" dirty="0">
                <a:solidFill>
                  <a:srgbClr val="FFFFFF"/>
                </a:solidFill>
                <a:latin typeface="Baskerville Old Face" pitchFamily="16" charset="0"/>
              </a:rPr>
              <a:t>  </a:t>
            </a:r>
            <a:r>
              <a:rPr lang="en-GB" sz="3200" dirty="0">
                <a:solidFill>
                  <a:srgbClr val="FFFFFF"/>
                </a:solidFill>
                <a:latin typeface="Baskerville Old Face" pitchFamily="16" charset="0"/>
              </a:rPr>
              <a:t>Diffraction</a:t>
            </a:r>
          </a:p>
          <a:p>
            <a:pPr marL="339725" indent="-339725">
              <a:lnSpc>
                <a:spcPct val="100000"/>
              </a:lnSpc>
              <a:spcBef>
                <a:spcPts val="600"/>
              </a:spcBef>
              <a:buClr>
                <a:srgbClr val="85D9F7"/>
              </a:buClr>
              <a:buSzPct val="115000"/>
              <a:buFont typeface="Wingdings" charset="2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2400" dirty="0">
              <a:solidFill>
                <a:srgbClr val="FFFFFF"/>
              </a:solidFill>
              <a:latin typeface="Baskerville Old Face" pitchFamily="16" charset="0"/>
            </a:endParaRPr>
          </a:p>
          <a:p>
            <a:pPr marL="339725" indent="-339725">
              <a:lnSpc>
                <a:spcPct val="100000"/>
              </a:lnSpc>
              <a:spcBef>
                <a:spcPts val="600"/>
              </a:spcBef>
              <a:buClr>
                <a:srgbClr val="85D9F7"/>
              </a:buClr>
              <a:buSzPct val="115000"/>
              <a:buFont typeface="Wingdings" charset="2"/>
              <a:buChar char="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dirty="0">
                <a:solidFill>
                  <a:srgbClr val="FFFFFF"/>
                </a:solidFill>
                <a:latin typeface="Baskerville Old Face" pitchFamily="16" charset="0"/>
              </a:rPr>
              <a:t>  Rayon X et </a:t>
            </a:r>
            <a:r>
              <a:rPr lang="en-GB" sz="3200" dirty="0" err="1">
                <a:solidFill>
                  <a:srgbClr val="FFFFFF"/>
                </a:solidFill>
                <a:latin typeface="Baskerville Old Face" pitchFamily="16" charset="0"/>
              </a:rPr>
              <a:t>longueur</a:t>
            </a:r>
            <a:r>
              <a:rPr lang="en-GB" sz="3200" dirty="0">
                <a:solidFill>
                  <a:srgbClr val="FFFFFF"/>
                </a:solidFill>
                <a:latin typeface="Baskerville Old Face" pitchFamily="16" charset="0"/>
              </a:rPr>
              <a:t> </a:t>
            </a:r>
            <a:r>
              <a:rPr lang="en-GB" sz="3200" dirty="0" err="1">
                <a:solidFill>
                  <a:srgbClr val="FFFFFF"/>
                </a:solidFill>
                <a:latin typeface="Baskerville Old Face" pitchFamily="16" charset="0"/>
              </a:rPr>
              <a:t>d’onde</a:t>
            </a:r>
            <a:r>
              <a:rPr lang="en-GB" sz="3200" dirty="0">
                <a:solidFill>
                  <a:srgbClr val="FFFFFF"/>
                </a:solidFill>
                <a:latin typeface="Baskerville Old Face" pitchFamily="16" charset="0"/>
              </a:rPr>
              <a:t> </a:t>
            </a:r>
            <a:r>
              <a:rPr lang="en-GB" sz="3200" dirty="0">
                <a:solidFill>
                  <a:srgbClr val="FFFFFF"/>
                </a:solidFill>
                <a:latin typeface="Symbol" pitchFamily="16" charset="2"/>
              </a:rPr>
              <a:t></a:t>
            </a:r>
          </a:p>
          <a:p>
            <a:pPr marL="339725" indent="-339725">
              <a:lnSpc>
                <a:spcPct val="100000"/>
              </a:lnSpc>
              <a:spcBef>
                <a:spcPts val="600"/>
              </a:spcBef>
              <a:buClr>
                <a:srgbClr val="85D9F7"/>
              </a:buClr>
              <a:buSzPct val="115000"/>
              <a:buFont typeface="Wingdings 3" pitchFamily="16" charset="2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400" dirty="0">
                <a:solidFill>
                  <a:srgbClr val="FFFFFF"/>
                </a:solidFill>
                <a:latin typeface="Symbol" pitchFamily="16" charset="2"/>
              </a:rPr>
              <a:t>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81000" y="504825"/>
            <a:ext cx="4953000" cy="574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buClr>
                <a:srgbClr val="02388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b="1" dirty="0" err="1" smtClean="0">
                <a:solidFill>
                  <a:srgbClr val="023888"/>
                </a:solidFill>
                <a:latin typeface="Baskerville Old Face" pitchFamily="18" charset="0"/>
              </a:rPr>
              <a:t>Sommaire</a:t>
            </a:r>
            <a:endParaRPr lang="en-GB" sz="3600" b="1" dirty="0">
              <a:solidFill>
                <a:srgbClr val="023888"/>
              </a:solidFill>
              <a:latin typeface="Baskerville Old Face" pitchFamily="18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68313" y="1484313"/>
            <a:ext cx="8229600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600" b="1" u="sng" dirty="0" smtClean="0">
                <a:solidFill>
                  <a:srgbClr val="FFFFFF"/>
                </a:solidFill>
                <a:latin typeface="Baskerville Old Face" pitchFamily="18" charset="0"/>
              </a:rPr>
              <a:t>I . Structure </a:t>
            </a:r>
            <a:r>
              <a:rPr lang="en-GB" sz="3600" b="1" u="sng" dirty="0" err="1" smtClean="0">
                <a:solidFill>
                  <a:srgbClr val="FFFFFF"/>
                </a:solidFill>
                <a:latin typeface="Baskerville Old Face" pitchFamily="18" charset="0"/>
              </a:rPr>
              <a:t>cristalline</a:t>
            </a:r>
            <a:endParaRPr lang="en-GB" sz="3600" b="1" u="sng" dirty="0" smtClean="0">
              <a:solidFill>
                <a:srgbClr val="FFFFFF"/>
              </a:solidFill>
              <a:latin typeface="Baskerville Old Face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buFont typeface="Wingdings" charset="2"/>
              <a:buChar char="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3600" b="1" u="sng" dirty="0">
              <a:solidFill>
                <a:srgbClr val="FFFFFF"/>
              </a:solidFill>
              <a:latin typeface="Baskerville Old Face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dirty="0" smtClean="0">
                <a:solidFill>
                  <a:srgbClr val="FFFFFF"/>
                </a:solidFill>
                <a:latin typeface="Baskerville Old Face" pitchFamily="18" charset="0"/>
              </a:rPr>
              <a:t>II. Diffusion </a:t>
            </a:r>
            <a:r>
              <a:rPr lang="en-GB" sz="3200" dirty="0">
                <a:solidFill>
                  <a:srgbClr val="FFFFFF"/>
                </a:solidFill>
                <a:latin typeface="Baskerville Old Face" pitchFamily="18" charset="0"/>
              </a:rPr>
              <a:t>des </a:t>
            </a:r>
            <a:r>
              <a:rPr lang="en-GB" sz="3200" dirty="0" err="1">
                <a:solidFill>
                  <a:srgbClr val="FFFFFF"/>
                </a:solidFill>
                <a:latin typeface="Baskerville Old Face" pitchFamily="18" charset="0"/>
              </a:rPr>
              <a:t>rayons</a:t>
            </a:r>
            <a:r>
              <a:rPr lang="en-GB" sz="3200" dirty="0">
                <a:solidFill>
                  <a:srgbClr val="FFFFFF"/>
                </a:solidFill>
                <a:latin typeface="Baskerville Old Face" pitchFamily="18" charset="0"/>
              </a:rPr>
              <a:t> </a:t>
            </a:r>
            <a:r>
              <a:rPr lang="en-GB" sz="3200" dirty="0" smtClean="0">
                <a:solidFill>
                  <a:srgbClr val="FFFFFF"/>
                </a:solidFill>
                <a:latin typeface="Baskerville Old Face" pitchFamily="18" charset="0"/>
              </a:rPr>
              <a:t>X</a:t>
            </a: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buFont typeface="Wingdings" charset="2"/>
              <a:buChar char="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3200" dirty="0">
              <a:solidFill>
                <a:srgbClr val="FFFFFF"/>
              </a:solidFill>
              <a:latin typeface="Baskerville Old Face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dirty="0" smtClean="0">
                <a:solidFill>
                  <a:srgbClr val="FFFFFF"/>
                </a:solidFill>
                <a:latin typeface="Baskerville Old Face" pitchFamily="18" charset="0"/>
              </a:rPr>
              <a:t>III. </a:t>
            </a:r>
            <a:r>
              <a:rPr lang="en-GB" sz="3200" dirty="0" err="1" smtClean="0">
                <a:solidFill>
                  <a:srgbClr val="FFFFFF"/>
                </a:solidFill>
                <a:latin typeface="Baskerville Old Face" pitchFamily="18" charset="0"/>
              </a:rPr>
              <a:t>Loi</a:t>
            </a:r>
            <a:r>
              <a:rPr lang="en-GB" sz="3200" dirty="0" smtClean="0">
                <a:solidFill>
                  <a:srgbClr val="FFFFFF"/>
                </a:solidFill>
                <a:latin typeface="Baskerville Old Face" pitchFamily="18" charset="0"/>
              </a:rPr>
              <a:t> </a:t>
            </a:r>
            <a:r>
              <a:rPr lang="en-GB" sz="3200" dirty="0">
                <a:solidFill>
                  <a:srgbClr val="FFFFFF"/>
                </a:solidFill>
                <a:latin typeface="Baskerville Old Face" pitchFamily="18" charset="0"/>
              </a:rPr>
              <a:t>de </a:t>
            </a:r>
            <a:r>
              <a:rPr lang="en-GB" sz="3200" dirty="0" smtClean="0">
                <a:solidFill>
                  <a:srgbClr val="FFFFFF"/>
                </a:solidFill>
                <a:latin typeface="Baskerville Old Face" pitchFamily="18" charset="0"/>
              </a:rPr>
              <a:t>Bragg</a:t>
            </a: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buFont typeface="Wingdings" charset="2"/>
              <a:buChar char="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3200" dirty="0">
              <a:solidFill>
                <a:srgbClr val="FFFFFF"/>
              </a:solidFill>
              <a:latin typeface="Baskerville Old Face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dirty="0" smtClean="0">
                <a:solidFill>
                  <a:srgbClr val="FFFFFF"/>
                </a:solidFill>
                <a:latin typeface="Baskerville Old Face" pitchFamily="18" charset="0"/>
              </a:rPr>
              <a:t>IV. </a:t>
            </a:r>
            <a:r>
              <a:rPr lang="en-GB" sz="3200" dirty="0" err="1" smtClean="0">
                <a:solidFill>
                  <a:srgbClr val="FFFFFF"/>
                </a:solidFill>
                <a:latin typeface="Baskerville Old Face" pitchFamily="18" charset="0"/>
              </a:rPr>
              <a:t>Expérience</a:t>
            </a:r>
            <a:r>
              <a:rPr lang="en-GB" sz="3200" dirty="0" smtClean="0">
                <a:solidFill>
                  <a:srgbClr val="FFFFFF"/>
                </a:solidFill>
                <a:latin typeface="Baskerville Old Face" pitchFamily="18" charset="0"/>
              </a:rPr>
              <a:t> </a:t>
            </a:r>
            <a:r>
              <a:rPr lang="en-GB" sz="3200" dirty="0">
                <a:solidFill>
                  <a:srgbClr val="FFFFFF"/>
                </a:solidFill>
                <a:latin typeface="Baskerville Old Face" pitchFamily="18" charset="0"/>
              </a:rPr>
              <a:t>de </a:t>
            </a:r>
            <a:r>
              <a:rPr lang="en-GB" sz="3200" dirty="0" err="1">
                <a:solidFill>
                  <a:srgbClr val="FFFFFF"/>
                </a:solidFill>
                <a:latin typeface="Baskerville Old Face" pitchFamily="18" charset="0"/>
              </a:rPr>
              <a:t>Davisson&amp;Germer</a:t>
            </a:r>
            <a:endParaRPr lang="en-GB" sz="3200" dirty="0">
              <a:solidFill>
                <a:srgbClr val="FFFFFF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6" dur="20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81000" y="504825"/>
            <a:ext cx="4953000" cy="563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buClr>
                <a:srgbClr val="02388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 dirty="0" smtClean="0">
                <a:solidFill>
                  <a:srgbClr val="023888"/>
                </a:solidFill>
                <a:latin typeface="Baskerville Old Face" pitchFamily="18" charset="0"/>
              </a:rPr>
              <a:t>I. La structure </a:t>
            </a:r>
            <a:r>
              <a:rPr lang="en-GB" sz="3200" b="1" dirty="0" err="1" smtClean="0">
                <a:solidFill>
                  <a:srgbClr val="023888"/>
                </a:solidFill>
                <a:latin typeface="Baskerville Old Face" pitchFamily="18" charset="0"/>
              </a:rPr>
              <a:t>cristalline</a:t>
            </a:r>
            <a:endParaRPr lang="en-GB" sz="3200" b="1" dirty="0">
              <a:solidFill>
                <a:srgbClr val="023888"/>
              </a:solidFill>
              <a:latin typeface="Baskerville Old Face" pitchFamily="18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81000" y="1371600"/>
            <a:ext cx="83058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650"/>
              </a:spcBef>
              <a:buClr>
                <a:srgbClr val="85D9F7"/>
              </a:buClr>
              <a:buSzPct val="115000"/>
              <a:buFont typeface="Wingdings" charset="2"/>
              <a:buChar char="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600" dirty="0">
                <a:solidFill>
                  <a:srgbClr val="FFFFFF"/>
                </a:solidFill>
                <a:latin typeface="Baskerville Old Face" pitchFamily="16" charset="0"/>
              </a:rPr>
              <a:t>Les </a:t>
            </a:r>
            <a:r>
              <a:rPr lang="en-GB" sz="2600" dirty="0" err="1">
                <a:solidFill>
                  <a:srgbClr val="FFFFFF"/>
                </a:solidFill>
                <a:latin typeface="Baskerville Old Face" pitchFamily="16" charset="0"/>
              </a:rPr>
              <a:t>rayons</a:t>
            </a:r>
            <a:r>
              <a:rPr lang="en-GB" sz="2600" dirty="0">
                <a:solidFill>
                  <a:srgbClr val="FFFFFF"/>
                </a:solidFill>
                <a:latin typeface="Baskerville Old Face" pitchFamily="16" charset="0"/>
              </a:rPr>
              <a:t> X </a:t>
            </a:r>
            <a:r>
              <a:rPr lang="en-GB" sz="2600" dirty="0" err="1">
                <a:solidFill>
                  <a:srgbClr val="FFFFFF"/>
                </a:solidFill>
                <a:latin typeface="Baskerville Old Face" pitchFamily="16" charset="0"/>
              </a:rPr>
              <a:t>permettent</a:t>
            </a:r>
            <a:r>
              <a:rPr lang="en-GB" sz="2600" dirty="0">
                <a:solidFill>
                  <a:srgbClr val="FFFFFF"/>
                </a:solidFill>
                <a:latin typeface="Baskerville Old Face" pitchFamily="16" charset="0"/>
              </a:rPr>
              <a:t> de </a:t>
            </a:r>
            <a:r>
              <a:rPr lang="en-GB" sz="2600" dirty="0" err="1">
                <a:solidFill>
                  <a:srgbClr val="FFFFFF"/>
                </a:solidFill>
                <a:latin typeface="Baskerville Old Face" pitchFamily="16" charset="0"/>
              </a:rPr>
              <a:t>reconnaître</a:t>
            </a:r>
            <a:r>
              <a:rPr lang="en-GB" sz="2600" dirty="0">
                <a:solidFill>
                  <a:srgbClr val="FFFFFF"/>
                </a:solidFill>
                <a:latin typeface="Baskerville Old Face" pitchFamily="16" charset="0"/>
              </a:rPr>
              <a:t> la </a:t>
            </a:r>
            <a:r>
              <a:rPr lang="en-GB" sz="2600" dirty="0" err="1">
                <a:solidFill>
                  <a:srgbClr val="FFFFFF"/>
                </a:solidFill>
                <a:latin typeface="Baskerville Old Face" pitchFamily="16" charset="0"/>
              </a:rPr>
              <a:t>symétrie</a:t>
            </a:r>
            <a:r>
              <a:rPr lang="en-GB" sz="2600" dirty="0">
                <a:solidFill>
                  <a:srgbClr val="FFFFFF"/>
                </a:solidFill>
                <a:latin typeface="Baskerville Old Face" pitchFamily="16" charset="0"/>
              </a:rPr>
              <a:t> du </a:t>
            </a:r>
            <a:r>
              <a:rPr lang="en-GB" sz="2600" dirty="0" err="1">
                <a:solidFill>
                  <a:srgbClr val="FFFFFF"/>
                </a:solidFill>
                <a:latin typeface="Baskerville Old Face" pitchFamily="16" charset="0"/>
              </a:rPr>
              <a:t>cristal</a:t>
            </a:r>
            <a:r>
              <a:rPr lang="en-GB" sz="2600" dirty="0">
                <a:solidFill>
                  <a:srgbClr val="FFFFFF"/>
                </a:solidFill>
                <a:latin typeface="Baskerville Old Face" pitchFamily="16" charset="0"/>
              </a:rPr>
              <a:t> </a:t>
            </a:r>
          </a:p>
          <a:p>
            <a:pPr marL="339725" indent="-339725">
              <a:lnSpc>
                <a:spcPct val="90000"/>
              </a:lnSpc>
              <a:spcBef>
                <a:spcPts val="625"/>
              </a:spcBef>
              <a:buClr>
                <a:srgbClr val="85D9F7"/>
              </a:buClr>
              <a:buSzPct val="115000"/>
              <a:buFont typeface="Wingdings" charset="2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2500" dirty="0">
              <a:solidFill>
                <a:srgbClr val="FFFFFF"/>
              </a:solidFill>
              <a:latin typeface="Baskerville Old Face" pitchFamily="16" charset="0"/>
            </a:endParaRPr>
          </a:p>
          <a:p>
            <a:pPr marL="339725" indent="-339725">
              <a:lnSpc>
                <a:spcPct val="90000"/>
              </a:lnSpc>
              <a:spcBef>
                <a:spcPts val="625"/>
              </a:spcBef>
              <a:buClr>
                <a:srgbClr val="85D9F7"/>
              </a:buClr>
              <a:buSzPct val="115000"/>
              <a:buFont typeface="Wingdings" charset="2"/>
              <a:buChar char="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500" dirty="0">
                <a:solidFill>
                  <a:srgbClr val="FFFFFF"/>
                </a:solidFill>
                <a:latin typeface="Baskerville Old Face" pitchFamily="16" charset="0"/>
              </a:rPr>
              <a:t>La structure d’un </a:t>
            </a:r>
            <a:r>
              <a:rPr lang="en-GB" sz="2500" dirty="0" err="1">
                <a:solidFill>
                  <a:srgbClr val="FFFFFF"/>
                </a:solidFill>
                <a:latin typeface="Baskerville Old Face" pitchFamily="16" charset="0"/>
              </a:rPr>
              <a:t>cristal</a:t>
            </a:r>
            <a:r>
              <a:rPr lang="en-GB" sz="2500" dirty="0">
                <a:solidFill>
                  <a:srgbClr val="FFFFFF"/>
                </a:solidFill>
                <a:latin typeface="Baskerville Old Face" pitchFamily="16" charset="0"/>
              </a:rPr>
              <a:t> </a:t>
            </a:r>
            <a:r>
              <a:rPr lang="en-GB" sz="2500" dirty="0" err="1">
                <a:solidFill>
                  <a:srgbClr val="FFFFFF"/>
                </a:solidFill>
                <a:latin typeface="Baskerville Old Face" pitchFamily="16" charset="0"/>
              </a:rPr>
              <a:t>est</a:t>
            </a:r>
            <a:r>
              <a:rPr lang="en-GB" sz="2500" dirty="0">
                <a:solidFill>
                  <a:srgbClr val="FFFFFF"/>
                </a:solidFill>
                <a:latin typeface="Baskerville Old Face" pitchFamily="16" charset="0"/>
              </a:rPr>
              <a:t> </a:t>
            </a:r>
            <a:r>
              <a:rPr lang="en-GB" sz="2500" dirty="0" err="1">
                <a:solidFill>
                  <a:srgbClr val="FFFFFF"/>
                </a:solidFill>
                <a:latin typeface="Baskerville Old Face" pitchFamily="16" charset="0"/>
              </a:rPr>
              <a:t>décrite</a:t>
            </a:r>
            <a:r>
              <a:rPr lang="en-GB" sz="2500" dirty="0">
                <a:solidFill>
                  <a:srgbClr val="FFFFFF"/>
                </a:solidFill>
                <a:latin typeface="Baskerville Old Face" pitchFamily="16" charset="0"/>
              </a:rPr>
              <a:t> par :</a:t>
            </a:r>
          </a:p>
          <a:p>
            <a:pPr marL="739775" lvl="1" indent="-282575">
              <a:lnSpc>
                <a:spcPct val="90000"/>
              </a:lnSpc>
              <a:spcBef>
                <a:spcPts val="525"/>
              </a:spcBef>
              <a:buClr>
                <a:srgbClr val="5AB14B"/>
              </a:buClr>
              <a:buFont typeface="Verdana" pitchFamily="32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100" dirty="0">
                <a:solidFill>
                  <a:srgbClr val="FFFFFF"/>
                </a:solidFill>
                <a:latin typeface="Baskerville Old Face" pitchFamily="16" charset="0"/>
              </a:rPr>
              <a:t> </a:t>
            </a:r>
          </a:p>
          <a:p>
            <a:pPr marL="739775" lvl="1" indent="-282575">
              <a:lnSpc>
                <a:spcPct val="90000"/>
              </a:lnSpc>
              <a:spcBef>
                <a:spcPts val="525"/>
              </a:spcBef>
              <a:buClr>
                <a:srgbClr val="5AB14B"/>
              </a:buClr>
              <a:buFont typeface="Wingdings" charset="2"/>
              <a:buChar char="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100" dirty="0">
                <a:solidFill>
                  <a:srgbClr val="FFFFFF"/>
                </a:solidFill>
                <a:latin typeface="Baskerville Old Face" pitchFamily="16" charset="0"/>
              </a:rPr>
              <a:t>Les </a:t>
            </a:r>
            <a:r>
              <a:rPr lang="en-GB" sz="2100" dirty="0" err="1">
                <a:solidFill>
                  <a:srgbClr val="FFFFFF"/>
                </a:solidFill>
                <a:latin typeface="Baskerville Old Face" pitchFamily="16" charset="0"/>
              </a:rPr>
              <a:t>paramètres</a:t>
            </a:r>
            <a:r>
              <a:rPr lang="en-GB" sz="2100" dirty="0">
                <a:solidFill>
                  <a:srgbClr val="FFFFFF"/>
                </a:solidFill>
                <a:latin typeface="Baskerville Old Face" pitchFamily="16" charset="0"/>
              </a:rPr>
              <a:t> de </a:t>
            </a:r>
            <a:r>
              <a:rPr lang="en-GB" sz="2100" dirty="0" err="1">
                <a:solidFill>
                  <a:srgbClr val="FFFFFF"/>
                </a:solidFill>
                <a:latin typeface="Baskerville Old Face" pitchFamily="16" charset="0"/>
              </a:rPr>
              <a:t>réseau</a:t>
            </a:r>
            <a:r>
              <a:rPr lang="en-GB" sz="2100" dirty="0">
                <a:solidFill>
                  <a:srgbClr val="FFFFFF"/>
                </a:solidFill>
                <a:latin typeface="Baskerville Old Face" pitchFamily="16" charset="0"/>
              </a:rPr>
              <a:t> </a:t>
            </a:r>
            <a:r>
              <a:rPr lang="en-GB" sz="2100" dirty="0" err="1">
                <a:solidFill>
                  <a:srgbClr val="FFFFFF"/>
                </a:solidFill>
                <a:latin typeface="Baskerville Old Face" pitchFamily="16" charset="0"/>
              </a:rPr>
              <a:t>d’une</a:t>
            </a:r>
            <a:r>
              <a:rPr lang="en-GB" sz="2100" dirty="0">
                <a:solidFill>
                  <a:srgbClr val="FFFFFF"/>
                </a:solidFill>
                <a:latin typeface="Baskerville Old Face" pitchFamily="16" charset="0"/>
              </a:rPr>
              <a:t> de </a:t>
            </a:r>
            <a:r>
              <a:rPr lang="en-GB" sz="2100" dirty="0" err="1">
                <a:solidFill>
                  <a:srgbClr val="FFFFFF"/>
                </a:solidFill>
                <a:latin typeface="Baskerville Old Face" pitchFamily="16" charset="0"/>
              </a:rPr>
              <a:t>ses</a:t>
            </a:r>
            <a:r>
              <a:rPr lang="en-GB" sz="2100" dirty="0">
                <a:solidFill>
                  <a:srgbClr val="FFFFFF"/>
                </a:solidFill>
                <a:latin typeface="Baskerville Old Face" pitchFamily="16" charset="0"/>
              </a:rPr>
              <a:t> </a:t>
            </a:r>
            <a:r>
              <a:rPr lang="en-GB" sz="2100" dirty="0" err="1" smtClean="0">
                <a:solidFill>
                  <a:srgbClr val="FFFFFF"/>
                </a:solidFill>
                <a:latin typeface="Baskerville Old Face" pitchFamily="16" charset="0"/>
              </a:rPr>
              <a:t>mailles</a:t>
            </a:r>
            <a:r>
              <a:rPr lang="en-GB" sz="2100" dirty="0" smtClean="0">
                <a:solidFill>
                  <a:srgbClr val="FFFFFF"/>
                </a:solidFill>
                <a:latin typeface="Baskerville Old Face" pitchFamily="16" charset="0"/>
              </a:rPr>
              <a:t>.</a:t>
            </a:r>
            <a:endParaRPr lang="en-GB" sz="2100" dirty="0">
              <a:solidFill>
                <a:srgbClr val="FFFFFF"/>
              </a:solidFill>
              <a:latin typeface="Baskerville Old Face" pitchFamily="16" charset="0"/>
            </a:endParaRPr>
          </a:p>
          <a:p>
            <a:pPr marL="739775" lvl="1" indent="-282575">
              <a:lnSpc>
                <a:spcPct val="90000"/>
              </a:lnSpc>
              <a:spcBef>
                <a:spcPts val="525"/>
              </a:spcBef>
              <a:buClr>
                <a:srgbClr val="5AB14B"/>
              </a:buClr>
              <a:buFont typeface="Wingdings" charset="2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2100" dirty="0">
              <a:solidFill>
                <a:srgbClr val="FFFFFF"/>
              </a:solidFill>
              <a:latin typeface="Baskerville Old Face" pitchFamily="16" charset="0"/>
            </a:endParaRPr>
          </a:p>
          <a:p>
            <a:pPr marL="739775" lvl="1" indent="-282575">
              <a:lnSpc>
                <a:spcPct val="90000"/>
              </a:lnSpc>
              <a:spcBef>
                <a:spcPts val="525"/>
              </a:spcBef>
              <a:buClr>
                <a:srgbClr val="5AB14B"/>
              </a:buClr>
              <a:buFont typeface="Wingdings" charset="2"/>
              <a:buChar char="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100" dirty="0">
                <a:solidFill>
                  <a:srgbClr val="FFFFFF"/>
                </a:solidFill>
                <a:latin typeface="Baskerville Old Face" pitchFamily="16" charset="0"/>
              </a:rPr>
              <a:t>Le </a:t>
            </a:r>
            <a:r>
              <a:rPr lang="en-GB" sz="2100" dirty="0" err="1">
                <a:solidFill>
                  <a:srgbClr val="FFFFFF"/>
                </a:solidFill>
                <a:latin typeface="Baskerville Old Face" pitchFamily="16" charset="0"/>
              </a:rPr>
              <a:t>groupe</a:t>
            </a:r>
            <a:r>
              <a:rPr lang="en-GB" sz="2100" dirty="0">
                <a:solidFill>
                  <a:srgbClr val="FFFFFF"/>
                </a:solidFill>
                <a:latin typeface="Baskerville Old Face" pitchFamily="16" charset="0"/>
              </a:rPr>
              <a:t> </a:t>
            </a:r>
            <a:r>
              <a:rPr lang="en-GB" sz="2100" dirty="0" err="1" smtClean="0">
                <a:solidFill>
                  <a:srgbClr val="FFFFFF"/>
                </a:solidFill>
                <a:latin typeface="Baskerville Old Face" pitchFamily="16" charset="0"/>
              </a:rPr>
              <a:t>d’espace</a:t>
            </a:r>
            <a:r>
              <a:rPr lang="en-GB" sz="2100" dirty="0" smtClean="0">
                <a:solidFill>
                  <a:srgbClr val="FFFFFF"/>
                </a:solidFill>
                <a:latin typeface="Baskerville Old Face" pitchFamily="16" charset="0"/>
              </a:rPr>
              <a:t>.</a:t>
            </a:r>
            <a:endParaRPr lang="en-GB" sz="2100" dirty="0">
              <a:solidFill>
                <a:srgbClr val="FFFFFF"/>
              </a:solidFill>
              <a:latin typeface="Baskerville Old Face" pitchFamily="16" charset="0"/>
            </a:endParaRPr>
          </a:p>
          <a:p>
            <a:pPr marL="739775" lvl="1" indent="-282575">
              <a:lnSpc>
                <a:spcPct val="90000"/>
              </a:lnSpc>
              <a:spcBef>
                <a:spcPts val="525"/>
              </a:spcBef>
              <a:buClr>
                <a:srgbClr val="5AB14B"/>
              </a:buClr>
              <a:buFont typeface="Wingdings" charset="2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2100" dirty="0">
              <a:solidFill>
                <a:srgbClr val="FFFFFF"/>
              </a:solidFill>
              <a:latin typeface="Baskerville Old Face" pitchFamily="16" charset="0"/>
            </a:endParaRPr>
          </a:p>
          <a:p>
            <a:pPr marL="739775" lvl="1" indent="-282575">
              <a:lnSpc>
                <a:spcPct val="90000"/>
              </a:lnSpc>
              <a:spcBef>
                <a:spcPts val="525"/>
              </a:spcBef>
              <a:buClr>
                <a:srgbClr val="5AB14B"/>
              </a:buClr>
              <a:buFont typeface="Wingdings" charset="2"/>
              <a:buChar char="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100" dirty="0">
                <a:solidFill>
                  <a:srgbClr val="FFFFFF"/>
                </a:solidFill>
                <a:latin typeface="Baskerville Old Face" pitchFamily="16" charset="0"/>
              </a:rPr>
              <a:t>La </a:t>
            </a:r>
            <a:r>
              <a:rPr lang="en-GB" sz="2100" dirty="0" smtClean="0">
                <a:solidFill>
                  <a:srgbClr val="FFFFFF"/>
                </a:solidFill>
                <a:latin typeface="Baskerville Old Face" pitchFamily="16" charset="0"/>
              </a:rPr>
              <a:t>position.</a:t>
            </a:r>
            <a:endParaRPr lang="en-GB" sz="2100" dirty="0">
              <a:solidFill>
                <a:srgbClr val="FFFFFF"/>
              </a:solidFill>
              <a:latin typeface="Baskerville Old Face" pitchFamily="16" charset="0"/>
            </a:endParaRPr>
          </a:p>
          <a:p>
            <a:pPr marL="739775" lvl="1" indent="-282575">
              <a:lnSpc>
                <a:spcPct val="90000"/>
              </a:lnSpc>
              <a:spcBef>
                <a:spcPts val="525"/>
              </a:spcBef>
              <a:buClr>
                <a:srgbClr val="5AB14B"/>
              </a:buClr>
              <a:buFont typeface="Wingdings" charset="2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2100" dirty="0">
              <a:solidFill>
                <a:srgbClr val="FFFFFF"/>
              </a:solidFill>
              <a:latin typeface="Baskerville Old Face" pitchFamily="16" charset="0"/>
            </a:endParaRPr>
          </a:p>
          <a:p>
            <a:pPr marL="739775" lvl="1" indent="-282575">
              <a:lnSpc>
                <a:spcPct val="90000"/>
              </a:lnSpc>
              <a:spcBef>
                <a:spcPts val="525"/>
              </a:spcBef>
              <a:buClr>
                <a:srgbClr val="5AB14B"/>
              </a:buClr>
              <a:buFont typeface="Wingdings" charset="2"/>
              <a:buChar char="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100" dirty="0">
                <a:solidFill>
                  <a:srgbClr val="FFFFFF"/>
                </a:solidFill>
                <a:latin typeface="Baskerville Old Face" pitchFamily="16" charset="0"/>
              </a:rPr>
              <a:t>Les </a:t>
            </a:r>
            <a:r>
              <a:rPr lang="en-GB" sz="2100" dirty="0" err="1">
                <a:solidFill>
                  <a:srgbClr val="FFFFFF"/>
                </a:solidFill>
                <a:latin typeface="Baskerville Old Face" pitchFamily="16" charset="0"/>
              </a:rPr>
              <a:t>atomes</a:t>
            </a:r>
            <a:r>
              <a:rPr lang="en-GB" sz="2100" dirty="0">
                <a:solidFill>
                  <a:srgbClr val="FFFFFF"/>
                </a:solidFill>
                <a:latin typeface="Baskerville Old Face" pitchFamily="16" charset="0"/>
              </a:rPr>
              <a:t>.</a:t>
            </a:r>
          </a:p>
        </p:txBody>
      </p:sp>
      <p:pic>
        <p:nvPicPr>
          <p:cNvPr id="7171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2975" y="3779838"/>
            <a:ext cx="2359025" cy="4668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1428736"/>
            <a:ext cx="3571868" cy="266359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" y="4013200"/>
            <a:ext cx="2222500" cy="241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43300" y="3987800"/>
            <a:ext cx="2222500" cy="241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48400" y="4051300"/>
            <a:ext cx="2222500" cy="2374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179388" y="360363"/>
            <a:ext cx="2938923" cy="867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  <a:cs typeface="Times New Roman" pitchFamily="16" charset="0"/>
              </a:rPr>
              <a:t>On observe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  <a:cs typeface="Times New Roman" pitchFamily="16" charset="0"/>
              </a:rPr>
              <a:t>différents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  <a:cs typeface="Times New Roman" pitchFamily="16" charset="0"/>
              </a:rPr>
              <a:t> plans</a:t>
            </a:r>
          </a:p>
          <a:p>
            <a:pPr algn="ctr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  <a:cs typeface="Times New Roman" pitchFamily="16" charset="0"/>
              </a:rPr>
              <a:t>dans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  <a:cs typeface="Times New Roman" pitchFamily="16" charset="0"/>
              </a:rPr>
              <a:t> un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  <a:cs typeface="Times New Roman" pitchFamily="16" charset="0"/>
              </a:rPr>
              <a:t>cristal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  <a:cs typeface="Times New Roman" pitchFamily="16" charset="0"/>
              </a:rPr>
              <a:t>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  <a:cs typeface="Times New Roman" pitchFamily="16" charset="0"/>
              </a:rPr>
              <a:t>nommés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  <a:cs typeface="Times New Roman" pitchFamily="16" charset="0"/>
              </a:rPr>
              <a:t>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  <a:cs typeface="Times New Roman" pitchFamily="16" charset="0"/>
              </a:rPr>
              <a:t>selon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  <a:cs typeface="Times New Roman" pitchFamily="16" charset="0"/>
              </a:rPr>
              <a:t> </a:t>
            </a:r>
          </a:p>
          <a:p>
            <a:pPr algn="ctr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  <a:cs typeface="Times New Roman" pitchFamily="16" charset="0"/>
              </a:rPr>
              <a:t>les indices de Miller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81000" y="504825"/>
            <a:ext cx="4953000" cy="574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buClr>
                <a:srgbClr val="02388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rgbClr val="023888"/>
                </a:solidFill>
              </a:rPr>
              <a:t>TAI de PHYSIQUE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8313" y="1484313"/>
            <a:ext cx="8229600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600" dirty="0" smtClean="0">
                <a:solidFill>
                  <a:srgbClr val="FFFFFF"/>
                </a:solidFill>
                <a:latin typeface="Baskerville Old Face" pitchFamily="18" charset="0"/>
              </a:rPr>
              <a:t>I . Structure </a:t>
            </a:r>
            <a:r>
              <a:rPr lang="en-GB" sz="3600" dirty="0" err="1" smtClean="0">
                <a:solidFill>
                  <a:srgbClr val="FFFFFF"/>
                </a:solidFill>
                <a:latin typeface="Baskerville Old Face" pitchFamily="18" charset="0"/>
              </a:rPr>
              <a:t>cristalline</a:t>
            </a:r>
            <a:endParaRPr lang="en-GB" sz="3600" dirty="0" smtClean="0">
              <a:solidFill>
                <a:srgbClr val="FFFFFF"/>
              </a:solidFill>
              <a:latin typeface="Baskerville Old Face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buFont typeface="Wingdings" charset="2"/>
              <a:buChar char="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3600" b="1" u="sng" dirty="0">
              <a:solidFill>
                <a:srgbClr val="FFFFFF"/>
              </a:solidFill>
              <a:latin typeface="Baskerville Old Face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b="1" u="sng" dirty="0" smtClean="0">
                <a:solidFill>
                  <a:srgbClr val="FFFFFF"/>
                </a:solidFill>
                <a:latin typeface="Baskerville Old Face" pitchFamily="18" charset="0"/>
              </a:rPr>
              <a:t>II. Diffusion </a:t>
            </a:r>
            <a:r>
              <a:rPr lang="en-GB" sz="3200" b="1" u="sng" dirty="0">
                <a:solidFill>
                  <a:srgbClr val="FFFFFF"/>
                </a:solidFill>
                <a:latin typeface="Baskerville Old Face" pitchFamily="18" charset="0"/>
              </a:rPr>
              <a:t>des </a:t>
            </a:r>
            <a:r>
              <a:rPr lang="en-GB" sz="3200" b="1" u="sng" dirty="0" err="1">
                <a:solidFill>
                  <a:srgbClr val="FFFFFF"/>
                </a:solidFill>
                <a:latin typeface="Baskerville Old Face" pitchFamily="18" charset="0"/>
              </a:rPr>
              <a:t>rayons</a:t>
            </a:r>
            <a:r>
              <a:rPr lang="en-GB" sz="3200" b="1" u="sng" dirty="0">
                <a:solidFill>
                  <a:srgbClr val="FFFFFF"/>
                </a:solidFill>
                <a:latin typeface="Baskerville Old Face" pitchFamily="18" charset="0"/>
              </a:rPr>
              <a:t> </a:t>
            </a:r>
            <a:r>
              <a:rPr lang="en-GB" sz="3200" b="1" u="sng" dirty="0" smtClean="0">
                <a:solidFill>
                  <a:srgbClr val="FFFFFF"/>
                </a:solidFill>
                <a:latin typeface="Baskerville Old Face" pitchFamily="18" charset="0"/>
              </a:rPr>
              <a:t>X</a:t>
            </a: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buFont typeface="Wingdings" charset="2"/>
              <a:buChar char="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3200" dirty="0">
              <a:solidFill>
                <a:srgbClr val="FFFFFF"/>
              </a:solidFill>
              <a:latin typeface="Baskerville Old Face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dirty="0" smtClean="0">
                <a:solidFill>
                  <a:srgbClr val="FFFFFF"/>
                </a:solidFill>
                <a:latin typeface="Baskerville Old Face" pitchFamily="18" charset="0"/>
              </a:rPr>
              <a:t>III. </a:t>
            </a:r>
            <a:r>
              <a:rPr lang="en-GB" sz="3200" dirty="0" err="1" smtClean="0">
                <a:solidFill>
                  <a:srgbClr val="FFFFFF"/>
                </a:solidFill>
                <a:latin typeface="Baskerville Old Face" pitchFamily="18" charset="0"/>
              </a:rPr>
              <a:t>Loi</a:t>
            </a:r>
            <a:r>
              <a:rPr lang="en-GB" sz="3200" dirty="0" smtClean="0">
                <a:solidFill>
                  <a:srgbClr val="FFFFFF"/>
                </a:solidFill>
                <a:latin typeface="Baskerville Old Face" pitchFamily="18" charset="0"/>
              </a:rPr>
              <a:t> </a:t>
            </a:r>
            <a:r>
              <a:rPr lang="en-GB" sz="3200" dirty="0">
                <a:solidFill>
                  <a:srgbClr val="FFFFFF"/>
                </a:solidFill>
                <a:latin typeface="Baskerville Old Face" pitchFamily="18" charset="0"/>
              </a:rPr>
              <a:t>de </a:t>
            </a:r>
            <a:r>
              <a:rPr lang="en-GB" sz="3200" dirty="0" smtClean="0">
                <a:solidFill>
                  <a:srgbClr val="FFFFFF"/>
                </a:solidFill>
                <a:latin typeface="Baskerville Old Face" pitchFamily="18" charset="0"/>
              </a:rPr>
              <a:t>Bragg</a:t>
            </a: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buFont typeface="Wingdings" charset="2"/>
              <a:buChar char="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3200" dirty="0">
              <a:solidFill>
                <a:srgbClr val="FFFFFF"/>
              </a:solidFill>
              <a:latin typeface="Baskerville Old Face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dirty="0" smtClean="0">
                <a:solidFill>
                  <a:srgbClr val="FFFFFF"/>
                </a:solidFill>
                <a:latin typeface="Baskerville Old Face" pitchFamily="18" charset="0"/>
              </a:rPr>
              <a:t>IV. </a:t>
            </a:r>
            <a:r>
              <a:rPr lang="en-GB" sz="3200" dirty="0" err="1" smtClean="0">
                <a:solidFill>
                  <a:srgbClr val="FFFFFF"/>
                </a:solidFill>
                <a:latin typeface="Baskerville Old Face" pitchFamily="18" charset="0"/>
              </a:rPr>
              <a:t>Expérience</a:t>
            </a:r>
            <a:r>
              <a:rPr lang="en-GB" sz="3200" dirty="0" smtClean="0">
                <a:solidFill>
                  <a:srgbClr val="FFFFFF"/>
                </a:solidFill>
                <a:latin typeface="Baskerville Old Face" pitchFamily="18" charset="0"/>
              </a:rPr>
              <a:t> </a:t>
            </a:r>
            <a:r>
              <a:rPr lang="en-GB" sz="3200" dirty="0">
                <a:solidFill>
                  <a:srgbClr val="FFFFFF"/>
                </a:solidFill>
                <a:latin typeface="Baskerville Old Face" pitchFamily="18" charset="0"/>
              </a:rPr>
              <a:t>de </a:t>
            </a:r>
            <a:r>
              <a:rPr lang="en-GB" sz="3200" dirty="0" err="1">
                <a:solidFill>
                  <a:srgbClr val="FFFFFF"/>
                </a:solidFill>
                <a:latin typeface="Baskerville Old Face" pitchFamily="18" charset="0"/>
              </a:rPr>
              <a:t>Davisson&amp;Germer</a:t>
            </a:r>
            <a:endParaRPr lang="en-GB" sz="3200" dirty="0">
              <a:solidFill>
                <a:srgbClr val="FFFFFF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81000" y="504825"/>
            <a:ext cx="4953000" cy="563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buClr>
                <a:srgbClr val="02388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 dirty="0">
                <a:solidFill>
                  <a:srgbClr val="023888"/>
                </a:solidFill>
                <a:latin typeface="Baskerville Old Face" pitchFamily="18" charset="0"/>
              </a:rPr>
              <a:t>II. Diffusion des </a:t>
            </a:r>
            <a:r>
              <a:rPr lang="en-GB" sz="3200" b="1" dirty="0" err="1">
                <a:solidFill>
                  <a:srgbClr val="023888"/>
                </a:solidFill>
                <a:latin typeface="Baskerville Old Face" pitchFamily="18" charset="0"/>
              </a:rPr>
              <a:t>rayons</a:t>
            </a:r>
            <a:r>
              <a:rPr lang="en-GB" sz="3200" b="1" dirty="0">
                <a:solidFill>
                  <a:srgbClr val="023888"/>
                </a:solidFill>
                <a:latin typeface="Baskerville Old Face" pitchFamily="18" charset="0"/>
              </a:rPr>
              <a:t> x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643063" y="5786438"/>
            <a:ext cx="5715000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100000"/>
              </a:lnSpc>
              <a:spcBef>
                <a:spcPts val="350"/>
              </a:spcBef>
              <a:buClr>
                <a:srgbClr val="85D9F7"/>
              </a:buClr>
              <a:buSzPct val="115000"/>
              <a:buFont typeface="Wingdings 3" pitchFamily="16" charset="2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fr-FR">
                <a:solidFill>
                  <a:srgbClr val="FFFFFF"/>
                </a:solidFill>
                <a:latin typeface="Baskerville Old Face" pitchFamily="16" charset="0"/>
              </a:rPr>
              <a:t>En réalité, les rayons réémis sont déphasés.</a:t>
            </a:r>
            <a:endParaRPr lang="en-GB">
              <a:solidFill>
                <a:srgbClr val="FFFFFF"/>
              </a:solidFill>
              <a:latin typeface="Baskerville Old Face" pitchFamily="16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857375" y="1500188"/>
            <a:ext cx="515778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Baskerville Old Face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FFFF"/>
                </a:solidFill>
                <a:latin typeface="Baskerville Old Face" pitchFamily="16" charset="0"/>
              </a:rPr>
              <a:t>Entrée en vibration du </a:t>
            </a:r>
            <a:r>
              <a:rPr lang="en-GB" dirty="0" err="1">
                <a:solidFill>
                  <a:srgbClr val="FFFFFF"/>
                </a:solidFill>
                <a:latin typeface="Baskerville Old Face" pitchFamily="16" charset="0"/>
              </a:rPr>
              <a:t>réseau</a:t>
            </a:r>
            <a:r>
              <a:rPr lang="en-GB" dirty="0">
                <a:solidFill>
                  <a:srgbClr val="FFFFFF"/>
                </a:solidFill>
                <a:latin typeface="Baskerville Old Face" pitchFamily="16" charset="0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Baskerville Old Face" pitchFamily="16" charset="0"/>
              </a:rPr>
              <a:t>cristallin</a:t>
            </a:r>
            <a:r>
              <a:rPr lang="en-GB" dirty="0">
                <a:solidFill>
                  <a:srgbClr val="FFFFFF"/>
                </a:solidFill>
                <a:latin typeface="Baskerville Old Face" pitchFamily="16" charset="0"/>
              </a:rPr>
              <a:t> plan de </a:t>
            </a:r>
            <a:r>
              <a:rPr lang="en-GB" dirty="0" err="1">
                <a:solidFill>
                  <a:srgbClr val="FFFFFF"/>
                </a:solidFill>
                <a:latin typeface="Baskerville Old Face" pitchFamily="16" charset="0"/>
              </a:rPr>
              <a:t>bragg</a:t>
            </a:r>
            <a:r>
              <a:rPr lang="en-GB" dirty="0">
                <a:solidFill>
                  <a:srgbClr val="FFFFFF"/>
                </a:solidFill>
                <a:latin typeface="Baskerville Old Face" pitchFamily="16" charset="0"/>
              </a:rPr>
              <a:t> :</a:t>
            </a: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63" y="1928813"/>
            <a:ext cx="4071937" cy="36925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200" dirty="0" smtClean="0">
                <a:latin typeface="Baskerville Old Face" pitchFamily="18" charset="0"/>
              </a:rPr>
              <a:t>Principe de la diffraction des rayons X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500188"/>
            <a:ext cx="6572250" cy="4846637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81000" y="504825"/>
            <a:ext cx="4953000" cy="574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buClr>
                <a:srgbClr val="02388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rgbClr val="023888"/>
                </a:solidFill>
              </a:rPr>
              <a:t>TAI de PHYSIQUE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8313" y="1484313"/>
            <a:ext cx="8229600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dirty="0" smtClean="0">
                <a:solidFill>
                  <a:srgbClr val="FFFFFF"/>
                </a:solidFill>
                <a:latin typeface="Baskerville Old Face" pitchFamily="18" charset="0"/>
              </a:rPr>
              <a:t>I. Structure </a:t>
            </a:r>
            <a:r>
              <a:rPr lang="en-GB" sz="3200" dirty="0" err="1" smtClean="0">
                <a:solidFill>
                  <a:srgbClr val="FFFFFF"/>
                </a:solidFill>
                <a:latin typeface="Baskerville Old Face" pitchFamily="18" charset="0"/>
              </a:rPr>
              <a:t>cristalline</a:t>
            </a:r>
            <a:endParaRPr lang="en-GB" sz="3200" dirty="0" smtClean="0">
              <a:solidFill>
                <a:srgbClr val="FFFFFF"/>
              </a:solidFill>
              <a:latin typeface="Baskerville Old Face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buFont typeface="Wingdings" charset="2"/>
              <a:buChar char="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3200" dirty="0">
              <a:solidFill>
                <a:srgbClr val="FFFFFF"/>
              </a:solidFill>
              <a:latin typeface="Baskerville Old Face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dirty="0" smtClean="0">
                <a:solidFill>
                  <a:srgbClr val="FFFFFF"/>
                </a:solidFill>
                <a:latin typeface="Baskerville Old Face" pitchFamily="18" charset="0"/>
              </a:rPr>
              <a:t>II. Diffusion </a:t>
            </a:r>
            <a:r>
              <a:rPr lang="en-GB" sz="3200" dirty="0">
                <a:solidFill>
                  <a:srgbClr val="FFFFFF"/>
                </a:solidFill>
                <a:latin typeface="Baskerville Old Face" pitchFamily="18" charset="0"/>
              </a:rPr>
              <a:t>des </a:t>
            </a:r>
            <a:r>
              <a:rPr lang="en-GB" sz="3200" dirty="0" err="1">
                <a:solidFill>
                  <a:srgbClr val="FFFFFF"/>
                </a:solidFill>
                <a:latin typeface="Baskerville Old Face" pitchFamily="18" charset="0"/>
              </a:rPr>
              <a:t>rayons</a:t>
            </a:r>
            <a:r>
              <a:rPr lang="en-GB" sz="3200" dirty="0">
                <a:solidFill>
                  <a:srgbClr val="FFFFFF"/>
                </a:solidFill>
                <a:latin typeface="Baskerville Old Face" pitchFamily="18" charset="0"/>
              </a:rPr>
              <a:t> X</a:t>
            </a: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buFont typeface="Wingdings" charset="2"/>
              <a:buChar char="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3600" b="1" u="sng" dirty="0" smtClean="0">
              <a:solidFill>
                <a:srgbClr val="FFFFFF"/>
              </a:solidFill>
              <a:latin typeface="Baskerville Old Face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600" b="1" u="sng" dirty="0" smtClean="0">
                <a:solidFill>
                  <a:srgbClr val="FFFFFF"/>
                </a:solidFill>
                <a:latin typeface="Baskerville Old Face" pitchFamily="18" charset="0"/>
              </a:rPr>
              <a:t>III. </a:t>
            </a:r>
            <a:r>
              <a:rPr lang="en-GB" sz="3600" b="1" u="sng" dirty="0" err="1" smtClean="0">
                <a:solidFill>
                  <a:srgbClr val="FFFFFF"/>
                </a:solidFill>
                <a:latin typeface="Baskerville Old Face" pitchFamily="18" charset="0"/>
              </a:rPr>
              <a:t>Loi</a:t>
            </a:r>
            <a:r>
              <a:rPr lang="en-GB" sz="3600" b="1" u="sng" dirty="0" smtClean="0">
                <a:solidFill>
                  <a:srgbClr val="FFFFFF"/>
                </a:solidFill>
                <a:latin typeface="Baskerville Old Face" pitchFamily="18" charset="0"/>
              </a:rPr>
              <a:t> </a:t>
            </a:r>
            <a:r>
              <a:rPr lang="en-GB" sz="3600" b="1" u="sng" dirty="0">
                <a:solidFill>
                  <a:srgbClr val="FFFFFF"/>
                </a:solidFill>
                <a:latin typeface="Baskerville Old Face" pitchFamily="18" charset="0"/>
              </a:rPr>
              <a:t>de Bragg</a:t>
            </a: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3200" dirty="0" smtClean="0">
              <a:solidFill>
                <a:srgbClr val="FFFFFF"/>
              </a:solidFill>
              <a:latin typeface="Baskerville Old Face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800"/>
              </a:spcBef>
              <a:buClr>
                <a:srgbClr val="85D9F7"/>
              </a:buClr>
              <a:buSzPct val="115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dirty="0" smtClean="0">
                <a:solidFill>
                  <a:srgbClr val="FFFFFF"/>
                </a:solidFill>
                <a:latin typeface="Baskerville Old Face" pitchFamily="18" charset="0"/>
              </a:rPr>
              <a:t>IV. </a:t>
            </a:r>
            <a:r>
              <a:rPr lang="en-GB" sz="3200" dirty="0" err="1" smtClean="0">
                <a:solidFill>
                  <a:srgbClr val="FFFFFF"/>
                </a:solidFill>
                <a:latin typeface="Baskerville Old Face" pitchFamily="18" charset="0"/>
              </a:rPr>
              <a:t>Expérience</a:t>
            </a:r>
            <a:r>
              <a:rPr lang="en-GB" sz="3200" dirty="0" smtClean="0">
                <a:solidFill>
                  <a:srgbClr val="FFFFFF"/>
                </a:solidFill>
                <a:latin typeface="Baskerville Old Face" pitchFamily="18" charset="0"/>
              </a:rPr>
              <a:t> </a:t>
            </a:r>
            <a:r>
              <a:rPr lang="en-GB" sz="3200" dirty="0">
                <a:solidFill>
                  <a:srgbClr val="FFFFFF"/>
                </a:solidFill>
                <a:latin typeface="Baskerville Old Face" pitchFamily="18" charset="0"/>
              </a:rPr>
              <a:t>de </a:t>
            </a:r>
            <a:r>
              <a:rPr lang="en-GB" sz="3200" dirty="0" err="1">
                <a:solidFill>
                  <a:srgbClr val="FFFFFF"/>
                </a:solidFill>
                <a:latin typeface="Baskerville Old Face" pitchFamily="18" charset="0"/>
              </a:rPr>
              <a:t>Davisson&amp;Germer</a:t>
            </a:r>
            <a:endParaRPr lang="en-GB" sz="3200" dirty="0">
              <a:solidFill>
                <a:srgbClr val="FFFFFF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7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7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7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7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257</Words>
  <PresentationFormat>Affichage à l'écran (4:3)</PresentationFormat>
  <Paragraphs>80</Paragraphs>
  <Slides>15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5" baseType="lpstr">
      <vt:lpstr>Arial</vt:lpstr>
      <vt:lpstr>Lucida Sans Unicode</vt:lpstr>
      <vt:lpstr>Wingdings</vt:lpstr>
      <vt:lpstr>Times New Roman</vt:lpstr>
      <vt:lpstr>Baskerville Old Face</vt:lpstr>
      <vt:lpstr>Symbol</vt:lpstr>
      <vt:lpstr>Wingdings 3</vt:lpstr>
      <vt:lpstr>Verdana</vt:lpstr>
      <vt:lpstr>Thème Office</vt:lpstr>
      <vt:lpstr>1_Thème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Principe de la diffraction des rayons X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Travaux Autonomie et d’Initiative</dc:title>
  <dc:creator>Alexis</dc:creator>
  <cp:lastModifiedBy>Alexis</cp:lastModifiedBy>
  <cp:revision>13</cp:revision>
  <dcterms:modified xsi:type="dcterms:W3CDTF">2008-01-15T15:33:58Z</dcterms:modified>
</cp:coreProperties>
</file>