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2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6%" autoAdjust="0"/>
    <p:restoredTop sz="94.66%"/>
  </p:normalViewPr>
  <p:slideViewPr>
    <p:cSldViewPr snapToGrid="0">
      <p:cViewPr varScale="1">
        <p:scale>
          <a:sx n="65" d="100"/>
          <a:sy n="65" d="100"/>
        </p:scale>
        <p:origin x="7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presProps" Target="presProps.xml"/><Relationship Id="rId10" Type="http://purl.oclc.org/ooxml/officeDocument/relationships/slide" Target="slides/slide9.xml"/><Relationship Id="rId19" Type="http://schemas.microsoft.com/office/2015/10/relationships/revisionInfo" Target="revisionInfo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%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%">
                <a:schemeClr val="tx2"/>
              </a:gs>
              <a:gs pos="100%">
                <a:schemeClr val="bg2">
                  <a:lumMod val="60%"/>
                  <a:lumOff val="40%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%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7" name="Footer Placeholder 4">
            <a:extLst>
              <a:ext uri="{FF2B5EF4-FFF2-40B4-BE49-F238E27FC236}">
                <a16:creationId xmlns:a16="http://schemas.microsoft.com/office/drawing/2014/main" id="{BBBF9704-E149-430F-AB80-DCF6231C695E}"/>
              </a:ext>
            </a:extLst>
          </p:cNvPr>
          <p:cNvSpPr txBox="1">
            <a:spLocks/>
          </p:cNvSpPr>
          <p:nvPr userDrawn="1"/>
        </p:nvSpPr>
        <p:spPr>
          <a:xfrm>
            <a:off x="2119313" y="6440488"/>
            <a:ext cx="7701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%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Hyperloop project, copyright High Tech Systems and Services 2016-2017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1E7FB8-6226-4585-B9E9-91A1212FE4C7}"/>
              </a:ext>
            </a:extLst>
          </p:cNvPr>
          <p:cNvSpPr txBox="1">
            <a:spLocks/>
          </p:cNvSpPr>
          <p:nvPr userDrawn="1"/>
        </p:nvSpPr>
        <p:spPr>
          <a:xfrm>
            <a:off x="969962" y="6440487"/>
            <a:ext cx="10290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%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Hyperloop project, copyright High Tech Systems and Services 2016-2017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%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2017-06-12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2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%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116" y="232926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%">
                  <a:schemeClr val="tx2"/>
                </a:gs>
                <a:gs pos="100%">
                  <a:schemeClr val="bg2">
                    <a:lumMod val="60%"/>
                    <a:lumOff val="40%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%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%">
                  <a:schemeClr val="tx2">
                    <a:alpha val="80%"/>
                  </a:schemeClr>
                </a:gs>
                <a:gs pos="100%">
                  <a:schemeClr val="bg2">
                    <a:lumMod val="60%"/>
                    <a:lumOff val="40%"/>
                    <a:alpha val="60%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2017-06-12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962" y="6440488"/>
            <a:ext cx="1028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%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r>
              <a:rPr lang="en-US"/>
              <a:t>Hyperloop project, copyright High Tech Systems and Services 2016-2017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3600" kern="1200" cap="all" baseline="0%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%"/>
        </a:lnSpc>
        <a:spcBef>
          <a:spcPts val="1000"/>
        </a:spcBef>
        <a:buSzPct val="125%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Artificial Intelligence to Optimize Customer Relationship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transactional data to behavior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304033510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 behavior vector for each customer microsegment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6268"/>
          </a:xfrm>
        </p:spPr>
        <p:txBody>
          <a:bodyPr>
            <a:normAutofit/>
          </a:bodyPr>
          <a:lstStyle/>
          <a:p>
            <a:r>
              <a:rPr lang="en-US" dirty="0"/>
              <a:t>Using a advanced recommender system based on implicit feedback data we construct a 900+ variable behavior vector that describes in detail both the micro-clusters and the actual customers.</a:t>
            </a:r>
          </a:p>
          <a:p>
            <a:r>
              <a:rPr lang="en-US" dirty="0"/>
              <a:t>We can infer now real behavior patterns at microsegment level and at customer level. </a:t>
            </a:r>
          </a:p>
          <a:p>
            <a:r>
              <a:rPr lang="en-US" dirty="0"/>
              <a:t>Behavior patterns include variables such as “brand x preference” or “skin area Y dermatological needs”</a:t>
            </a:r>
          </a:p>
        </p:txBody>
      </p:sp>
    </p:spTree>
    <p:extLst>
      <p:ext uri="{BB962C8B-B14F-4D97-AF65-F5344CB8AC3E}">
        <p14:creationId xmlns:p14="http://schemas.microsoft.com/office/powerpoint/2010/main" val="4039439828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/>
              <a:t>Generate predictions for recommendations, cross-selling, upselling, </a:t>
            </a:r>
            <a:r>
              <a:rPr lang="en-US" dirty="0" err="1"/>
              <a:t>etc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302726" cy="3541714"/>
          </a:xfrm>
        </p:spPr>
        <p:txBody>
          <a:bodyPr/>
          <a:lstStyle/>
          <a:p>
            <a:r>
              <a:rPr lang="en-US" dirty="0"/>
              <a:t>Based on behavior vector now we can have recommendation for each microsegment and customer regarding any product – previously purchased, unseen or even just lunched on the market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849"/>
              </p:ext>
            </p:extLst>
          </p:nvPr>
        </p:nvGraphicFramePr>
        <p:xfrm>
          <a:off x="5612759" y="2333313"/>
          <a:ext cx="4879789" cy="2123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1412863665"/>
                    </a:ext>
                  </a:extLst>
                </a:gridCol>
                <a:gridCol w="1552175">
                  <a:extLst>
                    <a:ext uri="{9D8B030D-6E8A-4147-A177-3AD203B41FA5}">
                      <a16:colId xmlns:a16="http://schemas.microsoft.com/office/drawing/2014/main" val="1253973640"/>
                    </a:ext>
                  </a:extLst>
                </a:gridCol>
                <a:gridCol w="1091133">
                  <a:extLst>
                    <a:ext uri="{9D8B030D-6E8A-4147-A177-3AD203B41FA5}">
                      <a16:colId xmlns:a16="http://schemas.microsoft.com/office/drawing/2014/main" val="4143581521"/>
                    </a:ext>
                  </a:extLst>
                </a:gridCol>
                <a:gridCol w="1133395">
                  <a:extLst>
                    <a:ext uri="{9D8B030D-6E8A-4147-A177-3AD203B41FA5}">
                      <a16:colId xmlns:a16="http://schemas.microsoft.com/office/drawing/2014/main" val="2400830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#13792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9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#13792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36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#13792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72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#13792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89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28685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churn model and predict potential churn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churn model is automatically and continuously updated based on transactional data</a:t>
            </a:r>
          </a:p>
          <a:p>
            <a:r>
              <a:rPr lang="en-US" dirty="0"/>
              <a:t>Customers with high churn risk are marked</a:t>
            </a:r>
          </a:p>
        </p:txBody>
      </p:sp>
    </p:spTree>
    <p:extLst>
      <p:ext uri="{BB962C8B-B14F-4D97-AF65-F5344CB8AC3E}">
        <p14:creationId xmlns:p14="http://schemas.microsoft.com/office/powerpoint/2010/main" val="308297409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predicted potential churn customers and use recommendation model to mitigate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advanced Machine Learning modules microsegment the customers with high churn risk</a:t>
            </a:r>
          </a:p>
          <a:p>
            <a:r>
              <a:rPr lang="en-US" dirty="0"/>
              <a:t>For each churn microsegment the systems analyzes purchase and recommendations prediction to propose a “churn mitigation campaign”</a:t>
            </a:r>
          </a:p>
        </p:txBody>
      </p:sp>
    </p:spTree>
    <p:extLst>
      <p:ext uri="{BB962C8B-B14F-4D97-AF65-F5344CB8AC3E}">
        <p14:creationId xmlns:p14="http://schemas.microsoft.com/office/powerpoint/2010/main" val="42080589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stage pipeline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.5%" lnSpcReduction="20%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Determine main customer segments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Refine segmentation by generating microsegments in each main 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behavior map for all microsegments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Infer behavior vector for each customer microsegment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b="1" dirty="0"/>
              <a:t>predictions for recommendations, cross-selling, upselling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churn model and predict potential churn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predicted </a:t>
            </a:r>
            <a:r>
              <a:rPr lang="en-US" b="1" dirty="0"/>
              <a:t>potential churn customers </a:t>
            </a:r>
            <a:r>
              <a:rPr lang="en-US" dirty="0"/>
              <a:t>and use recommendation model to </a:t>
            </a:r>
            <a:r>
              <a:rPr lang="en-US" b="1" dirty="0"/>
              <a:t>mitigate churning</a:t>
            </a:r>
          </a:p>
        </p:txBody>
      </p:sp>
    </p:spTree>
    <p:extLst>
      <p:ext uri="{BB962C8B-B14F-4D97-AF65-F5344CB8AC3E}">
        <p14:creationId xmlns:p14="http://schemas.microsoft.com/office/powerpoint/2010/main" val="1840242138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main 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automated segmentation using multiple variables such as </a:t>
            </a:r>
            <a:r>
              <a:rPr lang="en-US" dirty="0" err="1"/>
              <a:t>recency</a:t>
            </a:r>
            <a:r>
              <a:rPr lang="en-US" dirty="0"/>
              <a:t>, frequency, revenue, margin, revenue per brad, revenue per category</a:t>
            </a:r>
          </a:p>
          <a:p>
            <a:r>
              <a:rPr lang="en-US" dirty="0"/>
              <a:t>Machine Learning algorithms pick best segmentation strategy and best segment configuration ( “worst customers” to “best customers”)</a:t>
            </a:r>
          </a:p>
          <a:p>
            <a:r>
              <a:rPr lang="en-US" dirty="0"/>
              <a:t>Whole process is automated and self-explainable (using visual decision trees)</a:t>
            </a:r>
          </a:p>
          <a:p>
            <a:r>
              <a:rPr lang="en-US" dirty="0"/>
              <a:t>Finally segments can be used for high-level targeting</a:t>
            </a:r>
          </a:p>
        </p:txBody>
      </p:sp>
    </p:spTree>
    <p:extLst>
      <p:ext uri="{BB962C8B-B14F-4D97-AF65-F5344CB8AC3E}">
        <p14:creationId xmlns:p14="http://schemas.microsoft.com/office/powerpoint/2010/main" val="139185398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 segmentation by generating microsegments in each main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main segmentation AI system moves further and micro-clusters each segment (from best sub-segments to worst ones)</a:t>
            </a:r>
          </a:p>
          <a:p>
            <a:r>
              <a:rPr lang="en-US" dirty="0"/>
              <a:t>Finally we obtain 100 microsegments for each main segment (considering a scale from worst 1% to best 1% of each particular segment)</a:t>
            </a:r>
          </a:p>
          <a:p>
            <a:r>
              <a:rPr lang="en-US" dirty="0"/>
              <a:t>This refined micro-segmentation allows us to target specific “customer ranges” (such as “best customers from middle segment” or “high revenue low frequency customers from best customers segment”)</a:t>
            </a:r>
          </a:p>
        </p:txBody>
      </p:sp>
    </p:spTree>
    <p:extLst>
      <p:ext uri="{BB962C8B-B14F-4D97-AF65-F5344CB8AC3E}">
        <p14:creationId xmlns:p14="http://schemas.microsoft.com/office/powerpoint/2010/main" val="236010997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 segmentation by generating microsegments in each main segment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58" y="2054824"/>
            <a:ext cx="8513909" cy="4628885"/>
          </a:xfrm>
        </p:spPr>
      </p:pic>
    </p:spTree>
    <p:extLst>
      <p:ext uri="{BB962C8B-B14F-4D97-AF65-F5344CB8AC3E}">
        <p14:creationId xmlns:p14="http://schemas.microsoft.com/office/powerpoint/2010/main" val="376522323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FE06-37AA-459E-9F8E-268F962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5673"/>
            <a:ext cx="9905998" cy="472863"/>
          </a:xfrm>
        </p:spPr>
        <p:txBody>
          <a:bodyPr>
            <a:normAutofit fontScale="90%"/>
          </a:bodyPr>
          <a:lstStyle/>
          <a:p>
            <a:r>
              <a:rPr lang="en-US" dirty="0"/>
              <a:t>... view it in 3D...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205-AAD4-4511-B810-FA546C85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B31EB-8989-4D79-A4B5-2639E6C8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85" y="1032388"/>
            <a:ext cx="8492733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5458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NEXT: Generate behavior map for all microsegments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9105"/>
          </a:xfrm>
        </p:spPr>
        <p:txBody>
          <a:bodyPr/>
          <a:lstStyle/>
          <a:p>
            <a:r>
              <a:rPr lang="en-US" dirty="0"/>
              <a:t>Next stage gives us a real 2D map of the customer micro-segmentation based on their actual transactional behavior</a:t>
            </a:r>
          </a:p>
          <a:p>
            <a:r>
              <a:rPr lang="en-US" dirty="0"/>
              <a:t>We can now find groups of micro-segments that behave in a similar pattern</a:t>
            </a:r>
          </a:p>
          <a:p>
            <a:r>
              <a:rPr lang="en-US" dirty="0"/>
              <a:t>This powerful Machine Learning assisted tool can generate intelligent targets</a:t>
            </a:r>
          </a:p>
        </p:txBody>
      </p:sp>
    </p:spTree>
    <p:extLst>
      <p:ext uri="{BB962C8B-B14F-4D97-AF65-F5344CB8AC3E}">
        <p14:creationId xmlns:p14="http://schemas.microsoft.com/office/powerpoint/2010/main" val="3924173839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23" y="785679"/>
            <a:ext cx="10584937" cy="5250129"/>
          </a:xfrm>
        </p:spPr>
      </p:pic>
    </p:spTree>
    <p:extLst>
      <p:ext uri="{BB962C8B-B14F-4D97-AF65-F5344CB8AC3E}">
        <p14:creationId xmlns:p14="http://schemas.microsoft.com/office/powerpoint/2010/main" val="161881013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9127-B73A-49F3-B800-3B80B9B7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1487"/>
          </a:xfrm>
        </p:spPr>
        <p:txBody>
          <a:bodyPr/>
          <a:lstStyle/>
          <a:p>
            <a:r>
              <a:rPr lang="en-US" dirty="0"/>
              <a:t>Zooming...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CB497-9F52-4BF8-8263-6D797FC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25" y="1240005"/>
            <a:ext cx="8311950" cy="52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0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%">
              <a:schemeClr val="phClr">
                <a:tint val="58%"/>
                <a:satMod val="108%"/>
                <a:lumMod val="110%"/>
              </a:schemeClr>
            </a:gs>
            <a:gs pos="100%">
              <a:schemeClr val="phClr">
                <a:tint val="81%"/>
                <a:satMod val="109%"/>
                <a:lumMod val="105%"/>
              </a:schemeClr>
            </a:gs>
          </a:gsLst>
          <a:lin ang="5040000" scaled="0"/>
        </a:gradFill>
        <a:gradFill rotWithShape="1">
          <a:gsLst>
            <a:gs pos="0%">
              <a:schemeClr val="phClr">
                <a:tint val="94%"/>
                <a:satMod val="105%"/>
                <a:lumMod val="102%"/>
              </a:schemeClr>
            </a:gs>
            <a:gs pos="100%">
              <a:schemeClr val="phClr">
                <a:shade val="74%"/>
                <a:satMod val="128%"/>
                <a:lumMod val="100%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8%"/>
                <a:hueMod val="94%"/>
                <a:satMod val="148%"/>
                <a:lumMod val="150%"/>
              </a:schemeClr>
            </a:gs>
            <a:gs pos="100%">
              <a:schemeClr val="phClr">
                <a:shade val="92%"/>
                <a:hueMod val="104%"/>
                <a:satMod val="140%"/>
                <a:lumMod val="68%"/>
              </a:schemeClr>
            </a:gs>
          </a:gsLst>
          <a:lin ang="5040000" scaled="0"/>
        </a:gradFill>
        <a:blipFill>
          <a:blip xmlns:r="http://purl.oclc.org/ooxml/officeDocument/relationships" r:embed="rId1">
            <a:duotone>
              <a:schemeClr val="phClr">
                <a:shade val="88%"/>
                <a:hueMod val="106%"/>
                <a:satMod val="140%"/>
                <a:lumMod val="54%"/>
              </a:schemeClr>
              <a:schemeClr val="phClr">
                <a:tint val="98%"/>
                <a:hueMod val="90%"/>
                <a:satMod val="150%"/>
                <a:lumMod val="160%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TM04033919[[fn=Circuit]]</Template>
  <TotalTime>77</TotalTime>
  <Words>505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Using Artificial Intelligence to Optimize Customer Relationship</vt:lpstr>
      <vt:lpstr>7 stage pipeline approach</vt:lpstr>
      <vt:lpstr>Determine main customer segments</vt:lpstr>
      <vt:lpstr>Refine segmentation by generating microsegments in each main segment</vt:lpstr>
      <vt:lpstr>Refine segmentation by generating microsegments in each main segment</vt:lpstr>
      <vt:lpstr>... view it in 3D...</vt:lpstr>
      <vt:lpstr>NEXT: Generate behavior map for all microsegments</vt:lpstr>
      <vt:lpstr>PowerPoint Presentation</vt:lpstr>
      <vt:lpstr>Zooming...</vt:lpstr>
      <vt:lpstr>Infer behavior vector for each customer microsegment</vt:lpstr>
      <vt:lpstr>Generate predictions for recommendations, cross-selling, upselling, etc </vt:lpstr>
      <vt:lpstr>Construct churn model and predict potential churn customers</vt:lpstr>
      <vt:lpstr>Use predicted potential churn customers and use recommendation model to mitigate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Artificial Intelligence to Optimize Customer Relationship</dc:title>
  <dc:creator>Andrei Damian</dc:creator>
  <cp:lastModifiedBy>Andrei Damian</cp:lastModifiedBy>
  <cp:revision>10</cp:revision>
  <dcterms:created xsi:type="dcterms:W3CDTF">2017-05-15T12:08:55Z</dcterms:created>
  <dcterms:modified xsi:type="dcterms:W3CDTF">2017-06-12T19:50:17Z</dcterms:modified>
</cp:coreProperties>
</file>