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5009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8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89023" y="6439286"/>
            <a:ext cx="5599700" cy="291314"/>
          </a:xfrm>
          <a:prstGeom prst="rect">
            <a:avLst/>
          </a:prstGeom>
          <a:ln>
            <a:noFill/>
          </a:ln>
        </p:spPr>
      </p:pic>
      <p:pic>
        <p:nvPicPr>
          <p:cNvPr id="5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701584" cy="1282501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7" y="274658"/>
            <a:ext cx="10971249" cy="1142723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364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86" indent="-207386" algn="l" defTabSz="829544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pic>
        <p:nvPicPr>
          <p:cNvPr id="9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0889" y="1274038"/>
            <a:ext cx="5180777" cy="1915729"/>
          </a:xfrm>
          <a:prstGeom prst="rect">
            <a:avLst/>
          </a:prstGeom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43417" y="3354506"/>
            <a:ext cx="5138249" cy="706368"/>
          </a:xfrm>
        </p:spPr>
        <p:txBody>
          <a:bodyPr/>
          <a:lstStyle/>
          <a:p>
            <a:r>
              <a:rPr lang="en-US" b="1" dirty="0" err="1"/>
              <a:t>Prezentare</a:t>
            </a:r>
            <a:r>
              <a:rPr lang="en-US" b="1" dirty="0"/>
              <a:t> AMS Bios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body"/>
          </p:nvPr>
        </p:nvSpPr>
        <p:spPr>
          <a:xfrm>
            <a:off x="2076978" y="4240733"/>
            <a:ext cx="7671126" cy="965318"/>
          </a:xfrm>
        </p:spPr>
        <p:txBody>
          <a:bodyPr/>
          <a:lstStyle/>
          <a:p>
            <a:pPr algn="ctr"/>
            <a:r>
              <a:rPr lang="en-US" sz="2800" dirty="0" err="1"/>
              <a:t>Inferenta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determinarea</a:t>
            </a:r>
            <a:r>
              <a:rPr lang="en-US" sz="2800" dirty="0"/>
              <a:t> </a:t>
            </a:r>
            <a:r>
              <a:rPr lang="en-US" sz="2800" dirty="0" err="1"/>
              <a:t>corelatiilor</a:t>
            </a:r>
            <a:r>
              <a:rPr lang="en-US" sz="2800" dirty="0"/>
              <a:t> </a:t>
            </a:r>
            <a:r>
              <a:rPr lang="en-US" sz="2800" dirty="0" err="1"/>
              <a:t>intre</a:t>
            </a:r>
            <a:r>
              <a:rPr lang="en-US" sz="2800" dirty="0"/>
              <a:t> </a:t>
            </a:r>
            <a:r>
              <a:rPr lang="en-US" sz="2800" dirty="0" err="1"/>
              <a:t>profilul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pacientului</a:t>
            </a:r>
            <a:r>
              <a:rPr lang="en-US" sz="2800" dirty="0"/>
              <a:t>, </a:t>
            </a:r>
            <a:r>
              <a:rPr lang="en-US" sz="2800" dirty="0" err="1"/>
              <a:t>tratament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calitatea</a:t>
            </a:r>
            <a:r>
              <a:rPr lang="en-US" sz="2800" dirty="0"/>
              <a:t> </a:t>
            </a:r>
            <a:r>
              <a:rPr lang="en-US" sz="2800" dirty="0" err="1"/>
              <a:t>vietii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536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/>
              <a:t>Modul de </a:t>
            </a:r>
            <a:r>
              <a:rPr lang="en-US" sz="3600" dirty="0" err="1"/>
              <a:t>asistenta</a:t>
            </a:r>
            <a:r>
              <a:rPr lang="en-US" sz="3600" dirty="0"/>
              <a:t> a </a:t>
            </a:r>
            <a:r>
              <a:rPr lang="en-US" sz="3600" dirty="0" err="1"/>
              <a:t>comisiei</a:t>
            </a:r>
            <a:r>
              <a:rPr lang="en-US" sz="3600" dirty="0"/>
              <a:t> </a:t>
            </a:r>
            <a:r>
              <a:rPr lang="en-US" sz="3600" dirty="0" err="1"/>
              <a:t>oncologice</a:t>
            </a:r>
            <a:r>
              <a:rPr lang="en-US" sz="3600" dirty="0"/>
              <a:t> in </a:t>
            </a:r>
            <a:r>
              <a:rPr lang="en-US" sz="3600" dirty="0" err="1"/>
              <a:t>procesul</a:t>
            </a:r>
            <a:r>
              <a:rPr lang="en-US" sz="3600" dirty="0"/>
              <a:t> de </a:t>
            </a:r>
            <a:r>
              <a:rPr lang="en-US" sz="3600" dirty="0" err="1"/>
              <a:t>alegere</a:t>
            </a:r>
            <a:r>
              <a:rPr lang="en-US" sz="3600" dirty="0"/>
              <a:t> a </a:t>
            </a:r>
            <a:r>
              <a:rPr lang="en-US" sz="3600" dirty="0" err="1"/>
              <a:t>protocolului</a:t>
            </a:r>
            <a:r>
              <a:rPr lang="en-US" sz="3600" dirty="0"/>
              <a:t> de </a:t>
            </a:r>
            <a:r>
              <a:rPr lang="en-US" sz="3600" dirty="0" err="1"/>
              <a:t>tratament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a </a:t>
            </a:r>
            <a:r>
              <a:rPr lang="en-US" sz="3600" dirty="0" err="1"/>
              <a:t>recomandarilor</a:t>
            </a:r>
            <a:r>
              <a:rPr lang="en-US" sz="3600" dirty="0"/>
              <a:t> – “al (N+1)-lea </a:t>
            </a:r>
            <a:r>
              <a:rPr lang="en-US" sz="3600" dirty="0" err="1"/>
              <a:t>cadru</a:t>
            </a:r>
            <a:r>
              <a:rPr lang="en-US" sz="3600" dirty="0"/>
              <a:t> medical din </a:t>
            </a:r>
            <a:r>
              <a:rPr lang="en-US" sz="3600" dirty="0" err="1"/>
              <a:t>comisie</a:t>
            </a:r>
            <a:r>
              <a:rPr lang="en-US" sz="3600" dirty="0"/>
              <a:t>”</a:t>
            </a:r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Propunerea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noastra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13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/>
              <a:t>Modul de </a:t>
            </a:r>
            <a:r>
              <a:rPr lang="en-US" sz="3600" dirty="0" err="1"/>
              <a:t>analiza</a:t>
            </a:r>
            <a:r>
              <a:rPr lang="en-US" sz="3600" dirty="0"/>
              <a:t> </a:t>
            </a:r>
            <a:r>
              <a:rPr lang="en-US" sz="3600" dirty="0" err="1"/>
              <a:t>manageriala</a:t>
            </a:r>
            <a:r>
              <a:rPr lang="en-US" sz="3600" dirty="0"/>
              <a:t> </a:t>
            </a:r>
            <a:r>
              <a:rPr lang="en-US" sz="3600" dirty="0" err="1"/>
              <a:t>realizata</a:t>
            </a:r>
            <a:r>
              <a:rPr lang="en-US" sz="3600" dirty="0"/>
              <a:t> </a:t>
            </a:r>
            <a:r>
              <a:rPr lang="en-US" sz="3600" dirty="0" err="1"/>
              <a:t>prin</a:t>
            </a:r>
            <a:r>
              <a:rPr lang="en-US" sz="3600" dirty="0"/>
              <a:t> </a:t>
            </a:r>
            <a:r>
              <a:rPr lang="en-US" sz="3600" dirty="0" err="1"/>
              <a:t>predictie</a:t>
            </a:r>
            <a:r>
              <a:rPr lang="en-US" sz="3600" dirty="0"/>
              <a:t> 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determinarea</a:t>
            </a:r>
            <a:r>
              <a:rPr lang="en-US" sz="3600" dirty="0"/>
              <a:t> </a:t>
            </a:r>
            <a:r>
              <a:rPr lang="en-US" sz="3600" dirty="0" err="1"/>
              <a:t>impactului</a:t>
            </a:r>
            <a:r>
              <a:rPr lang="en-US" sz="3600" dirty="0"/>
              <a:t> economic (</a:t>
            </a:r>
            <a:r>
              <a:rPr lang="en-US" sz="3600" dirty="0" err="1"/>
              <a:t>bugete</a:t>
            </a:r>
            <a:r>
              <a:rPr lang="en-US" sz="3600" dirty="0"/>
              <a:t> </a:t>
            </a:r>
            <a:r>
              <a:rPr lang="en-US" sz="3600" dirty="0" err="1"/>
              <a:t>cheltuieli</a:t>
            </a:r>
            <a:r>
              <a:rPr lang="en-US" sz="3600" dirty="0"/>
              <a:t>, </a:t>
            </a:r>
            <a:r>
              <a:rPr lang="en-US" sz="3600" dirty="0" err="1"/>
              <a:t>venituri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) in </a:t>
            </a:r>
            <a:r>
              <a:rPr lang="en-US" sz="3600" dirty="0" err="1"/>
              <a:t>functie</a:t>
            </a:r>
            <a:r>
              <a:rPr lang="en-US" sz="3600" dirty="0"/>
              <a:t> de </a:t>
            </a:r>
            <a:r>
              <a:rPr lang="en-US" sz="3600" dirty="0" err="1"/>
              <a:t>pacienti</a:t>
            </a:r>
            <a:r>
              <a:rPr lang="en-US" sz="3600" dirty="0"/>
              <a:t> </a:t>
            </a:r>
            <a:r>
              <a:rPr lang="en-US" sz="3600" dirty="0" err="1"/>
              <a:t>existenti</a:t>
            </a:r>
            <a:r>
              <a:rPr lang="en-US" sz="3600" dirty="0"/>
              <a:t>, </a:t>
            </a:r>
            <a:r>
              <a:rPr lang="en-US" sz="3600" dirty="0" err="1"/>
              <a:t>pacienti</a:t>
            </a:r>
            <a:r>
              <a:rPr lang="en-US" sz="3600" dirty="0"/>
              <a:t> </a:t>
            </a:r>
            <a:r>
              <a:rPr lang="en-US" sz="3600" dirty="0" err="1"/>
              <a:t>noi</a:t>
            </a:r>
            <a:r>
              <a:rPr lang="en-US" sz="3600" dirty="0"/>
              <a:t>, </a:t>
            </a:r>
            <a:r>
              <a:rPr lang="en-US" sz="3600" dirty="0" err="1"/>
              <a:t>alti</a:t>
            </a:r>
            <a:r>
              <a:rPr lang="en-US" sz="3600" dirty="0"/>
              <a:t> </a:t>
            </a:r>
            <a:r>
              <a:rPr lang="en-US" sz="3600" dirty="0" err="1"/>
              <a:t>indicatori</a:t>
            </a:r>
            <a:r>
              <a:rPr lang="en-US" sz="3600" dirty="0"/>
              <a:t> </a:t>
            </a:r>
            <a:r>
              <a:rPr lang="en-US" sz="3600" dirty="0" err="1"/>
              <a:t>calculabili</a:t>
            </a:r>
            <a:endParaRPr lang="en-US" sz="36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Propunerea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noastra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30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/>
              <a:t>Modul de </a:t>
            </a:r>
            <a:r>
              <a:rPr lang="en-US" sz="3600" dirty="0" err="1"/>
              <a:t>conectare</a:t>
            </a:r>
            <a:r>
              <a:rPr lang="en-US" sz="3600" dirty="0"/>
              <a:t> cu </a:t>
            </a:r>
            <a:r>
              <a:rPr lang="en-US" sz="3600" dirty="0" err="1"/>
              <a:t>bazele</a:t>
            </a:r>
            <a:r>
              <a:rPr lang="en-US" sz="3600" dirty="0"/>
              <a:t> de date ale </a:t>
            </a:r>
            <a:r>
              <a:rPr lang="en-US" sz="3600" dirty="0" err="1"/>
              <a:t>registrelor</a:t>
            </a:r>
            <a:r>
              <a:rPr lang="en-US" sz="3600" dirty="0"/>
              <a:t> de cancer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inferenta</a:t>
            </a:r>
            <a:r>
              <a:rPr lang="en-US" sz="3600" dirty="0"/>
              <a:t>/</a:t>
            </a:r>
            <a:r>
              <a:rPr lang="en-US" sz="3600" dirty="0" err="1"/>
              <a:t>predicitia</a:t>
            </a:r>
            <a:r>
              <a:rPr lang="en-US" sz="3600" dirty="0"/>
              <a:t> </a:t>
            </a:r>
            <a:r>
              <a:rPr lang="en-US" sz="3600" dirty="0" err="1"/>
              <a:t>anumitor</a:t>
            </a:r>
            <a:r>
              <a:rPr lang="en-US" sz="3600" dirty="0"/>
              <a:t> </a:t>
            </a:r>
            <a:r>
              <a:rPr lang="en-US" sz="3600" dirty="0" err="1"/>
              <a:t>indicatori</a:t>
            </a:r>
            <a:r>
              <a:rPr lang="en-US" sz="3600" dirty="0"/>
              <a:t> cum </a:t>
            </a:r>
            <a:r>
              <a:rPr lang="en-US" sz="3600" dirty="0" err="1"/>
              <a:t>ar</a:t>
            </a:r>
            <a:r>
              <a:rPr lang="en-US" sz="3600" dirty="0"/>
              <a:t> fi </a:t>
            </a:r>
            <a:r>
              <a:rPr lang="en-US" sz="3600" dirty="0" err="1"/>
              <a:t>incidenta</a:t>
            </a:r>
            <a:r>
              <a:rPr lang="en-US" sz="3600" dirty="0"/>
              <a:t> </a:t>
            </a:r>
            <a:r>
              <a:rPr lang="en-US" sz="3600" dirty="0" err="1"/>
              <a:t>pe</a:t>
            </a:r>
            <a:r>
              <a:rPr lang="en-US" sz="3600" dirty="0"/>
              <a:t> </a:t>
            </a:r>
            <a:r>
              <a:rPr lang="en-US" sz="3600" dirty="0" err="1"/>
              <a:t>anumite</a:t>
            </a:r>
            <a:r>
              <a:rPr lang="en-US" sz="3600" dirty="0"/>
              <a:t> </a:t>
            </a:r>
            <a:r>
              <a:rPr lang="en-US" sz="3600" dirty="0" err="1"/>
              <a:t>tipuri</a:t>
            </a:r>
            <a:r>
              <a:rPr lang="en-US" sz="3600" dirty="0"/>
              <a:t> de cancer, </a:t>
            </a:r>
            <a:r>
              <a:rPr lang="en-US" sz="3600" dirty="0" err="1"/>
              <a:t>incidenta</a:t>
            </a:r>
            <a:r>
              <a:rPr lang="en-US" sz="3600" dirty="0"/>
              <a:t> </a:t>
            </a:r>
            <a:r>
              <a:rPr lang="en-US" sz="3600" dirty="0" err="1"/>
              <a:t>analizata</a:t>
            </a:r>
            <a:r>
              <a:rPr lang="en-US" sz="3600" dirty="0"/>
              <a:t> </a:t>
            </a:r>
            <a:r>
              <a:rPr lang="en-US" sz="3600" dirty="0" err="1"/>
              <a:t>demografic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endParaRPr lang="en-US" sz="36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Propunerea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noastra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31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/>
              <a:t>Modul de </a:t>
            </a:r>
            <a:r>
              <a:rPr lang="en-US" sz="3600" dirty="0" err="1"/>
              <a:t>centralizare</a:t>
            </a:r>
            <a:r>
              <a:rPr lang="en-US" sz="3600" dirty="0"/>
              <a:t> a </a:t>
            </a:r>
            <a:r>
              <a:rPr lang="en-US" sz="3600" dirty="0" err="1"/>
              <a:t>informatiilor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corelare</a:t>
            </a:r>
            <a:r>
              <a:rPr lang="en-US" sz="3600" dirty="0"/>
              <a:t> cu </a:t>
            </a:r>
            <a:r>
              <a:rPr lang="en-US" sz="3600" dirty="0" err="1"/>
              <a:t>baze</a:t>
            </a:r>
            <a:r>
              <a:rPr lang="en-US" sz="3600" dirty="0"/>
              <a:t> de date </a:t>
            </a:r>
            <a:r>
              <a:rPr lang="en-US" sz="3600" dirty="0" err="1"/>
              <a:t>internationale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construirea</a:t>
            </a:r>
            <a:r>
              <a:rPr lang="en-US" sz="3600" dirty="0"/>
              <a:t> </a:t>
            </a:r>
            <a:r>
              <a:rPr lang="en-US" sz="3600" dirty="0" err="1"/>
              <a:t>unei</a:t>
            </a:r>
            <a:r>
              <a:rPr lang="en-US" sz="3600" dirty="0"/>
              <a:t> </a:t>
            </a:r>
            <a:r>
              <a:rPr lang="en-US" sz="3600" dirty="0" err="1"/>
              <a:t>baze</a:t>
            </a:r>
            <a:r>
              <a:rPr lang="en-US" sz="3600" dirty="0"/>
              <a:t> de date de know-how Amethyst</a:t>
            </a:r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Propunerea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noastra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0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4400" dirty="0"/>
              <a:t>AMS Bios </a:t>
            </a:r>
            <a:r>
              <a:rPr lang="en-US" sz="4400" dirty="0" err="1"/>
              <a:t>va</a:t>
            </a:r>
            <a:r>
              <a:rPr lang="en-US" sz="4400" dirty="0"/>
              <a:t> </a:t>
            </a:r>
            <a:r>
              <a:rPr lang="en-US" sz="4400" dirty="0" err="1"/>
              <a:t>utiliza</a:t>
            </a:r>
            <a:r>
              <a:rPr lang="en-US" sz="4400" dirty="0"/>
              <a:t> </a:t>
            </a:r>
            <a:r>
              <a:rPr lang="en-US" sz="4400" dirty="0" err="1"/>
              <a:t>tehnologii</a:t>
            </a:r>
            <a:r>
              <a:rPr lang="en-US" sz="4400" dirty="0"/>
              <a:t> state-of-the-art de </a:t>
            </a:r>
            <a:r>
              <a:rPr lang="en-US" sz="4400" dirty="0" err="1"/>
              <a:t>inteligenta</a:t>
            </a:r>
            <a:r>
              <a:rPr lang="en-US" sz="4400" dirty="0"/>
              <a:t> </a:t>
            </a:r>
            <a:r>
              <a:rPr lang="en-US" sz="4400" dirty="0" err="1"/>
              <a:t>artificiala</a:t>
            </a:r>
            <a:r>
              <a:rPr lang="en-US" sz="4400" dirty="0"/>
              <a:t> </a:t>
            </a:r>
            <a:r>
              <a:rPr lang="en-US" sz="4400" dirty="0" err="1"/>
              <a:t>aplicata</a:t>
            </a:r>
            <a:r>
              <a:rPr lang="en-US" sz="4400" dirty="0"/>
              <a:t> in </a:t>
            </a:r>
            <a:r>
              <a:rPr lang="en-US" sz="4400" dirty="0" err="1"/>
              <a:t>domeniul</a:t>
            </a:r>
            <a:r>
              <a:rPr lang="en-US" sz="4400" dirty="0"/>
              <a:t> medical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Modele</a:t>
            </a:r>
            <a:r>
              <a:rPr lang="en-US" sz="4000" dirty="0"/>
              <a:t> </a:t>
            </a:r>
            <a:r>
              <a:rPr lang="en-US" sz="4000" dirty="0" err="1"/>
              <a:t>imagistice</a:t>
            </a:r>
            <a:r>
              <a:rPr lang="en-US" sz="4000" dirty="0"/>
              <a:t>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Modele</a:t>
            </a:r>
            <a:r>
              <a:rPr lang="en-US" sz="4000" dirty="0"/>
              <a:t> de </a:t>
            </a:r>
            <a:r>
              <a:rPr lang="en-US" sz="4000" dirty="0" err="1"/>
              <a:t>diagnoza</a:t>
            </a:r>
            <a:r>
              <a:rPr lang="en-US" sz="4000" dirty="0"/>
              <a:t> </a:t>
            </a:r>
            <a:r>
              <a:rPr lang="en-US" sz="4000" dirty="0" err="1"/>
              <a:t>predictiva</a:t>
            </a:r>
            <a:endParaRPr lang="en-US" sz="4000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Modele</a:t>
            </a:r>
            <a:r>
              <a:rPr lang="en-US" sz="4000" dirty="0"/>
              <a:t> de </a:t>
            </a:r>
            <a:r>
              <a:rPr lang="en-US" sz="4000" dirty="0" err="1"/>
              <a:t>predictie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inferenta</a:t>
            </a:r>
            <a:r>
              <a:rPr lang="en-US" sz="4000" dirty="0"/>
              <a:t> a </a:t>
            </a:r>
            <a:r>
              <a:rPr lang="en-US" sz="4000" dirty="0" err="1"/>
              <a:t>proceselor</a:t>
            </a:r>
            <a:endParaRPr lang="en-US" sz="4000" dirty="0"/>
          </a:p>
          <a:p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Abordarea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tehnica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724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pPr lvl="1"/>
            <a:r>
              <a:rPr lang="en-US" sz="4000" dirty="0" err="1"/>
              <a:t>Algoritmi</a:t>
            </a:r>
            <a:r>
              <a:rPr lang="en-US" sz="4000" dirty="0"/>
              <a:t> de machine learning de tip SVM </a:t>
            </a:r>
            <a:r>
              <a:rPr lang="en-US" sz="4000" dirty="0" err="1"/>
              <a:t>ce</a:t>
            </a:r>
            <a:r>
              <a:rPr lang="en-US" sz="4000" dirty="0"/>
              <a:t> s-au </a:t>
            </a:r>
            <a:r>
              <a:rPr lang="en-US" sz="4000" dirty="0" err="1"/>
              <a:t>dovedit</a:t>
            </a:r>
            <a:r>
              <a:rPr lang="en-US" sz="4000" dirty="0"/>
              <a:t> </a:t>
            </a:r>
            <a:r>
              <a:rPr lang="en-US" sz="4000" dirty="0" err="1"/>
              <a:t>extrem</a:t>
            </a:r>
            <a:r>
              <a:rPr lang="en-US" sz="4000" dirty="0"/>
              <a:t> de </a:t>
            </a:r>
            <a:r>
              <a:rPr lang="en-US" sz="4000" dirty="0" err="1"/>
              <a:t>eficace</a:t>
            </a:r>
            <a:r>
              <a:rPr lang="en-US" sz="4000" dirty="0"/>
              <a:t> in </a:t>
            </a:r>
            <a:r>
              <a:rPr lang="en-US" sz="4000" dirty="0" err="1"/>
              <a:t>diagnoza</a:t>
            </a:r>
            <a:r>
              <a:rPr lang="en-US" sz="4000" dirty="0"/>
              <a:t> </a:t>
            </a:r>
            <a:r>
              <a:rPr lang="en-US" sz="4000" dirty="0" err="1"/>
              <a:t>predictiva</a:t>
            </a:r>
            <a:r>
              <a:rPr lang="en-US" sz="4000" dirty="0"/>
              <a:t> </a:t>
            </a:r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State-of-the-art in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lume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69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pPr lvl="1"/>
            <a:r>
              <a:rPr lang="en-US" sz="4000" dirty="0" err="1"/>
              <a:t>Retele</a:t>
            </a:r>
            <a:r>
              <a:rPr lang="en-US" sz="4000" dirty="0"/>
              <a:t> </a:t>
            </a:r>
            <a:r>
              <a:rPr lang="en-US" sz="4000" dirty="0" err="1"/>
              <a:t>neurale</a:t>
            </a:r>
            <a:r>
              <a:rPr lang="en-US" sz="4000" dirty="0"/>
              <a:t> </a:t>
            </a:r>
            <a:r>
              <a:rPr lang="en-US" sz="4000" dirty="0" err="1"/>
              <a:t>artificiale</a:t>
            </a:r>
            <a:r>
              <a:rPr lang="en-US" sz="4000" dirty="0"/>
              <a:t> </a:t>
            </a:r>
            <a:r>
              <a:rPr lang="en-US" sz="4000" dirty="0" err="1"/>
              <a:t>convolutionale</a:t>
            </a:r>
            <a:r>
              <a:rPr lang="en-US" sz="4000" dirty="0"/>
              <a:t> </a:t>
            </a:r>
            <a:r>
              <a:rPr lang="en-US" sz="4000" dirty="0" err="1"/>
              <a:t>adanci</a:t>
            </a:r>
            <a:r>
              <a:rPr lang="en-US" sz="4000" dirty="0"/>
              <a:t> care </a:t>
            </a:r>
            <a:r>
              <a:rPr lang="en-US" sz="4000" dirty="0" err="1"/>
              <a:t>actualmente</a:t>
            </a:r>
            <a:r>
              <a:rPr lang="en-US" sz="4000" dirty="0"/>
              <a:t> </a:t>
            </a:r>
            <a:r>
              <a:rPr lang="en-US" sz="4000" dirty="0" err="1"/>
              <a:t>reprezinta</a:t>
            </a:r>
            <a:r>
              <a:rPr lang="en-US" sz="4000" dirty="0"/>
              <a:t> state-of-the-art in </a:t>
            </a:r>
            <a:r>
              <a:rPr lang="en-US" sz="4000" dirty="0" err="1"/>
              <a:t>domeniul</a:t>
            </a:r>
            <a:r>
              <a:rPr lang="en-US" sz="4000" dirty="0"/>
              <a:t> </a:t>
            </a:r>
            <a:r>
              <a:rPr lang="en-US" sz="4000" dirty="0" err="1"/>
              <a:t>recunoasterii</a:t>
            </a:r>
            <a:r>
              <a:rPr lang="en-US" sz="4000" dirty="0"/>
              <a:t> </a:t>
            </a:r>
            <a:r>
              <a:rPr lang="en-US" sz="4000" dirty="0" err="1"/>
              <a:t>imagistice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in </a:t>
            </a:r>
            <a:r>
              <a:rPr lang="en-US" sz="4000" dirty="0" err="1"/>
              <a:t>domeniul</a:t>
            </a:r>
            <a:r>
              <a:rPr lang="en-US" sz="4000" dirty="0"/>
              <a:t> </a:t>
            </a:r>
            <a:r>
              <a:rPr lang="en-US" sz="4000" dirty="0" err="1"/>
              <a:t>imbunatatirii</a:t>
            </a:r>
            <a:r>
              <a:rPr lang="en-US" sz="4000" dirty="0"/>
              <a:t> </a:t>
            </a:r>
            <a:r>
              <a:rPr lang="en-US" sz="4000" dirty="0" err="1"/>
              <a:t>imaginilor</a:t>
            </a:r>
            <a:endParaRPr lang="en-US" sz="40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State-of-the-art in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lume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98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pPr lvl="1"/>
            <a:r>
              <a:rPr lang="en-US" sz="4000" dirty="0" err="1"/>
              <a:t>Modele</a:t>
            </a:r>
            <a:r>
              <a:rPr lang="en-US" sz="4000" dirty="0"/>
              <a:t> predictive </a:t>
            </a:r>
            <a:r>
              <a:rPr lang="en-US" sz="4000" dirty="0" err="1"/>
              <a:t>avansate</a:t>
            </a:r>
            <a:r>
              <a:rPr lang="en-US" sz="4000" dirty="0"/>
              <a:t> </a:t>
            </a:r>
            <a:r>
              <a:rPr lang="en-US" sz="4000" dirty="0" err="1"/>
              <a:t>bazate</a:t>
            </a:r>
            <a:r>
              <a:rPr lang="en-US" sz="4000" dirty="0"/>
              <a:t> </a:t>
            </a:r>
            <a:r>
              <a:rPr lang="en-US" sz="4000" dirty="0" err="1"/>
              <a:t>pe</a:t>
            </a:r>
            <a:r>
              <a:rPr lang="en-US" sz="4000" dirty="0"/>
              <a:t> </a:t>
            </a:r>
            <a:r>
              <a:rPr lang="en-US" sz="4000" dirty="0" err="1"/>
              <a:t>retele</a:t>
            </a:r>
            <a:r>
              <a:rPr lang="en-US" sz="4000" dirty="0"/>
              <a:t> </a:t>
            </a:r>
            <a:r>
              <a:rPr lang="en-US" sz="4000" dirty="0" err="1"/>
              <a:t>neurale</a:t>
            </a:r>
            <a:r>
              <a:rPr lang="en-US" sz="4000" dirty="0"/>
              <a:t> </a:t>
            </a:r>
            <a:r>
              <a:rPr lang="en-US" sz="4000" dirty="0" err="1"/>
              <a:t>adanci</a:t>
            </a:r>
            <a:r>
              <a:rPr lang="en-US" sz="4000" dirty="0"/>
              <a:t> cu </a:t>
            </a:r>
            <a:r>
              <a:rPr lang="en-US" sz="4000" dirty="0" err="1"/>
              <a:t>memorie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inferenta</a:t>
            </a:r>
            <a:r>
              <a:rPr lang="en-US" sz="4000" dirty="0"/>
              <a:t> </a:t>
            </a:r>
            <a:r>
              <a:rPr lang="en-US" sz="4000" dirty="0" err="1"/>
              <a:t>fluxurilor</a:t>
            </a:r>
            <a:r>
              <a:rPr lang="en-US" sz="4000" dirty="0"/>
              <a:t> </a:t>
            </a:r>
            <a:r>
              <a:rPr lang="en-US" sz="4000" dirty="0" err="1"/>
              <a:t>bugetare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operationale</a:t>
            </a:r>
            <a:r>
              <a:rPr lang="en-US" sz="4000" dirty="0"/>
              <a:t> in </a:t>
            </a:r>
            <a:r>
              <a:rPr lang="en-US" sz="4000" dirty="0" err="1"/>
              <a:t>organizatiile</a:t>
            </a:r>
            <a:r>
              <a:rPr lang="en-US" sz="4000" dirty="0"/>
              <a:t> </a:t>
            </a:r>
            <a:r>
              <a:rPr lang="en-US" sz="4000" dirty="0" err="1"/>
              <a:t>medicale</a:t>
            </a:r>
            <a:endParaRPr lang="en-US" sz="40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State-of-the-art in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lume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54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4400" dirty="0"/>
              <a:t>In </a:t>
            </a:r>
            <a:r>
              <a:rPr lang="en-US" sz="4400" dirty="0" err="1"/>
              <a:t>decembrie</a:t>
            </a:r>
            <a:r>
              <a:rPr lang="en-US" sz="4400" dirty="0"/>
              <a:t> 2016 Forbes </a:t>
            </a:r>
            <a:r>
              <a:rPr lang="en-US" sz="4400" dirty="0" err="1"/>
              <a:t>publica</a:t>
            </a:r>
            <a:r>
              <a:rPr lang="en-US" sz="4400" dirty="0"/>
              <a:t> un </a:t>
            </a:r>
            <a:r>
              <a:rPr lang="en-US" sz="4400" dirty="0" err="1"/>
              <a:t>articol</a:t>
            </a:r>
            <a:r>
              <a:rPr lang="en-US" sz="4400" dirty="0"/>
              <a:t> </a:t>
            </a:r>
            <a:r>
              <a:rPr lang="en-US" sz="4400" dirty="0" err="1"/>
              <a:t>prin</a:t>
            </a:r>
            <a:r>
              <a:rPr lang="en-US" sz="4400" dirty="0"/>
              <a:t> care </a:t>
            </a:r>
            <a:r>
              <a:rPr lang="en-US" sz="4400" dirty="0" err="1"/>
              <a:t>prezinta</a:t>
            </a:r>
            <a:r>
              <a:rPr lang="en-US" sz="4400" dirty="0"/>
              <a:t> o </a:t>
            </a:r>
            <a:r>
              <a:rPr lang="en-US" sz="4400" dirty="0" err="1"/>
              <a:t>serie</a:t>
            </a:r>
            <a:r>
              <a:rPr lang="en-US" sz="4400" dirty="0"/>
              <a:t> de </a:t>
            </a:r>
            <a:r>
              <a:rPr lang="en-US" sz="4400" dirty="0" err="1"/>
              <a:t>spitale</a:t>
            </a:r>
            <a:r>
              <a:rPr lang="en-US" sz="4400" dirty="0"/>
              <a:t> din Paris </a:t>
            </a:r>
            <a:r>
              <a:rPr lang="en-US" sz="4400" dirty="0" err="1"/>
              <a:t>ce</a:t>
            </a:r>
            <a:r>
              <a:rPr lang="en-US" sz="4400" dirty="0"/>
              <a:t> </a:t>
            </a:r>
            <a:r>
              <a:rPr lang="en-US" sz="4400" dirty="0" err="1"/>
              <a:t>incep</a:t>
            </a:r>
            <a:r>
              <a:rPr lang="en-US" sz="4400" dirty="0"/>
              <a:t> un trial de </a:t>
            </a:r>
            <a:r>
              <a:rPr lang="en-US" sz="4400" dirty="0" err="1"/>
              <a:t>utilizare</a:t>
            </a:r>
            <a:r>
              <a:rPr lang="en-US" sz="4400" dirty="0"/>
              <a:t> a Machine Learning </a:t>
            </a:r>
            <a:r>
              <a:rPr lang="en-US" sz="4400" dirty="0" err="1"/>
              <a:t>pentru</a:t>
            </a:r>
            <a:r>
              <a:rPr lang="en-US" sz="4400" dirty="0"/>
              <a:t> </a:t>
            </a:r>
            <a:r>
              <a:rPr lang="en-US" sz="4400" dirty="0" err="1"/>
              <a:t>predictia</a:t>
            </a:r>
            <a:r>
              <a:rPr lang="en-US" sz="4400" dirty="0"/>
              <a:t> </a:t>
            </a:r>
            <a:r>
              <a:rPr lang="en-US" sz="4400" dirty="0" err="1"/>
              <a:t>ratei</a:t>
            </a:r>
            <a:r>
              <a:rPr lang="en-US" sz="4400" dirty="0"/>
              <a:t> de </a:t>
            </a:r>
            <a:r>
              <a:rPr lang="en-US" sz="4400" dirty="0" err="1"/>
              <a:t>admisie</a:t>
            </a:r>
            <a:r>
              <a:rPr lang="en-US" sz="4400" dirty="0"/>
              <a:t>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/>
              <a:t>readmisie</a:t>
            </a:r>
            <a:r>
              <a:rPr lang="en-US" sz="4400" dirty="0"/>
              <a:t> a </a:t>
            </a:r>
            <a:r>
              <a:rPr lang="en-US" sz="4400" dirty="0" err="1"/>
              <a:t>pacientilor</a:t>
            </a:r>
            <a:r>
              <a:rPr lang="en-US" sz="4400" dirty="0"/>
              <a:t> </a:t>
            </a:r>
            <a:r>
              <a:rPr lang="en-US" sz="4400" dirty="0" err="1"/>
              <a:t>pe</a:t>
            </a:r>
            <a:r>
              <a:rPr lang="en-US" sz="4400" dirty="0"/>
              <a:t> diverse </a:t>
            </a:r>
            <a:r>
              <a:rPr lang="en-US" sz="4400" dirty="0" err="1"/>
              <a:t>directii</a:t>
            </a:r>
            <a:endParaRPr lang="en-US" sz="44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State-of-the-art in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lume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68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4400" dirty="0"/>
              <a:t>O </a:t>
            </a:r>
            <a:r>
              <a:rPr lang="en-US" sz="4400" dirty="0" err="1"/>
              <a:t>alta</a:t>
            </a:r>
            <a:r>
              <a:rPr lang="en-US" sz="4400" dirty="0"/>
              <a:t> zona de </a:t>
            </a:r>
            <a:r>
              <a:rPr lang="en-US" sz="4400" dirty="0" err="1"/>
              <a:t>larg</a:t>
            </a:r>
            <a:r>
              <a:rPr lang="en-US" sz="4400" dirty="0"/>
              <a:t> </a:t>
            </a:r>
            <a:r>
              <a:rPr lang="en-US" sz="4400" dirty="0" err="1"/>
              <a:t>interes</a:t>
            </a:r>
            <a:r>
              <a:rPr lang="en-US" sz="4400" dirty="0"/>
              <a:t> </a:t>
            </a:r>
            <a:r>
              <a:rPr lang="en-US" sz="4400" dirty="0" err="1"/>
              <a:t>este</a:t>
            </a:r>
            <a:r>
              <a:rPr lang="en-US" sz="4400" dirty="0"/>
              <a:t> </a:t>
            </a:r>
            <a:r>
              <a:rPr lang="en-US" sz="4400" dirty="0" err="1"/>
              <a:t>cea</a:t>
            </a:r>
            <a:r>
              <a:rPr lang="en-US" sz="4400" dirty="0"/>
              <a:t> a </a:t>
            </a:r>
            <a:r>
              <a:rPr lang="en-US" sz="4400" dirty="0" err="1"/>
              <a:t>predictiei</a:t>
            </a:r>
            <a:r>
              <a:rPr lang="en-US" sz="4400" dirty="0"/>
              <a:t> </a:t>
            </a:r>
            <a:r>
              <a:rPr lang="en-US" sz="4400" dirty="0" err="1"/>
              <a:t>timpului</a:t>
            </a:r>
            <a:r>
              <a:rPr lang="en-US" sz="4400" dirty="0"/>
              <a:t> de </a:t>
            </a:r>
            <a:r>
              <a:rPr lang="en-US" sz="4400" dirty="0" err="1"/>
              <a:t>spitalizare</a:t>
            </a:r>
            <a:r>
              <a:rPr lang="en-US" sz="4400" dirty="0"/>
              <a:t>/</a:t>
            </a:r>
            <a:r>
              <a:rPr lang="en-US" sz="4400" dirty="0" err="1"/>
              <a:t>tratament</a:t>
            </a:r>
            <a:r>
              <a:rPr lang="en-US" sz="4400" dirty="0"/>
              <a:t>. O </a:t>
            </a:r>
            <a:r>
              <a:rPr lang="en-US" sz="4400" dirty="0" err="1"/>
              <a:t>serie</a:t>
            </a:r>
            <a:r>
              <a:rPr lang="en-US" sz="4400" dirty="0"/>
              <a:t> de </a:t>
            </a:r>
            <a:r>
              <a:rPr lang="en-US" sz="4400" dirty="0" err="1"/>
              <a:t>lucrari</a:t>
            </a:r>
            <a:r>
              <a:rPr lang="en-US" sz="4400" dirty="0"/>
              <a:t> </a:t>
            </a:r>
            <a:r>
              <a:rPr lang="en-US" sz="4400" dirty="0" err="1"/>
              <a:t>pe</a:t>
            </a:r>
            <a:r>
              <a:rPr lang="en-US" sz="4400" dirty="0"/>
              <a:t> </a:t>
            </a:r>
            <a:r>
              <a:rPr lang="en-US" sz="4400" dirty="0" err="1"/>
              <a:t>aceasta</a:t>
            </a:r>
            <a:r>
              <a:rPr lang="en-US" sz="4400" dirty="0"/>
              <a:t> </a:t>
            </a:r>
            <a:r>
              <a:rPr lang="en-US" sz="4400" dirty="0" err="1"/>
              <a:t>tema</a:t>
            </a:r>
            <a:r>
              <a:rPr lang="en-US" sz="4400" dirty="0"/>
              <a:t> au </a:t>
            </a:r>
            <a:r>
              <a:rPr lang="en-US" sz="4400" dirty="0" err="1"/>
              <a:t>fost</a:t>
            </a:r>
            <a:r>
              <a:rPr lang="en-US" sz="4400" dirty="0"/>
              <a:t> </a:t>
            </a:r>
            <a:r>
              <a:rPr lang="en-US" sz="4400" dirty="0" err="1"/>
              <a:t>publicate</a:t>
            </a:r>
            <a:r>
              <a:rPr lang="en-US" sz="4400" dirty="0"/>
              <a:t> in a </a:t>
            </a:r>
            <a:r>
              <a:rPr lang="en-US" sz="4400" dirty="0" err="1"/>
              <a:t>doua</a:t>
            </a:r>
            <a:r>
              <a:rPr lang="en-US" sz="4400" dirty="0"/>
              <a:t> </a:t>
            </a:r>
            <a:r>
              <a:rPr lang="en-US" sz="4400" dirty="0" err="1"/>
              <a:t>jumatate</a:t>
            </a:r>
            <a:r>
              <a:rPr lang="en-US" sz="4400" dirty="0"/>
              <a:t> a </a:t>
            </a:r>
            <a:r>
              <a:rPr lang="en-US" sz="4400" dirty="0" err="1"/>
              <a:t>anului</a:t>
            </a:r>
            <a:r>
              <a:rPr lang="en-US" sz="4400" dirty="0"/>
              <a:t> 2016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/>
              <a:t>inceputul</a:t>
            </a:r>
            <a:r>
              <a:rPr lang="en-US" sz="4400" dirty="0"/>
              <a:t> </a:t>
            </a:r>
            <a:r>
              <a:rPr lang="en-US" sz="4400" dirty="0" err="1"/>
              <a:t>lui</a:t>
            </a:r>
            <a:r>
              <a:rPr lang="en-US" sz="4400" dirty="0"/>
              <a:t> 2017 </a:t>
            </a:r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State-of-the-art in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lume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7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Cadrele</a:t>
            </a:r>
            <a:r>
              <a:rPr lang="en-US" sz="3600" dirty="0"/>
              <a:t> </a:t>
            </a:r>
            <a:r>
              <a:rPr lang="en-US" sz="3600" dirty="0" err="1"/>
              <a:t>medicale</a:t>
            </a:r>
            <a:r>
              <a:rPr lang="en-US" sz="3600" dirty="0"/>
              <a:t> cu </a:t>
            </a:r>
            <a:r>
              <a:rPr lang="en-US" sz="3600" dirty="0" err="1"/>
              <a:t>experienta</a:t>
            </a:r>
            <a:r>
              <a:rPr lang="en-US" sz="3600" dirty="0"/>
              <a:t> </a:t>
            </a:r>
            <a:r>
              <a:rPr lang="en-US" sz="3600" dirty="0" err="1"/>
              <a:t>restransa</a:t>
            </a:r>
            <a:r>
              <a:rPr lang="en-US" sz="3600" dirty="0"/>
              <a:t> pot face </a:t>
            </a:r>
            <a:r>
              <a:rPr lang="en-US" sz="3600" dirty="0" err="1"/>
              <a:t>greseli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Chiar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comisiile</a:t>
            </a:r>
            <a:r>
              <a:rPr lang="en-US" sz="3600" dirty="0"/>
              <a:t> </a:t>
            </a:r>
            <a:r>
              <a:rPr lang="en-US" sz="3600" dirty="0" err="1"/>
              <a:t>oncologice</a:t>
            </a:r>
            <a:r>
              <a:rPr lang="en-US" sz="3600" dirty="0"/>
              <a:t> pot </a:t>
            </a:r>
            <a:r>
              <a:rPr lang="en-US" sz="3600" dirty="0" err="1"/>
              <a:t>avea</a:t>
            </a:r>
            <a:r>
              <a:rPr lang="en-US" sz="3600" dirty="0"/>
              <a:t> </a:t>
            </a:r>
            <a:r>
              <a:rPr lang="en-US" sz="3600" dirty="0" err="1"/>
              <a:t>nevoie</a:t>
            </a:r>
            <a:r>
              <a:rPr lang="en-US" sz="3600" dirty="0"/>
              <a:t> de </a:t>
            </a:r>
            <a:r>
              <a:rPr lang="en-US" sz="3600" dirty="0" err="1"/>
              <a:t>opinii</a:t>
            </a:r>
            <a:r>
              <a:rPr lang="en-US" sz="3600" dirty="0"/>
              <a:t> </a:t>
            </a:r>
            <a:r>
              <a:rPr lang="en-US" sz="3600" dirty="0" err="1"/>
              <a:t>suplimentare</a:t>
            </a:r>
            <a:r>
              <a:rPr lang="en-US" sz="3600" dirty="0"/>
              <a:t> in </a:t>
            </a:r>
            <a:r>
              <a:rPr lang="en-US" sz="3600" dirty="0" err="1"/>
              <a:t>anumite</a:t>
            </a:r>
            <a:r>
              <a:rPr lang="en-US" sz="3600" dirty="0"/>
              <a:t> </a:t>
            </a:r>
            <a:r>
              <a:rPr lang="en-US" sz="3600" dirty="0" err="1"/>
              <a:t>situatii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Determinarea</a:t>
            </a:r>
            <a:r>
              <a:rPr lang="en-US" sz="3600" dirty="0"/>
              <a:t> </a:t>
            </a:r>
            <a:r>
              <a:rPr lang="en-US" sz="3600" dirty="0" err="1"/>
              <a:t>calitatii</a:t>
            </a:r>
            <a:r>
              <a:rPr lang="en-US" sz="3600" dirty="0"/>
              <a:t> </a:t>
            </a:r>
            <a:r>
              <a:rPr lang="en-US" sz="3600" dirty="0" err="1"/>
              <a:t>tratamentului</a:t>
            </a:r>
            <a:r>
              <a:rPr lang="en-US" sz="3600" dirty="0"/>
              <a:t> </a:t>
            </a:r>
            <a:r>
              <a:rPr lang="en-US" sz="3600" dirty="0" err="1"/>
              <a:t>realizat</a:t>
            </a:r>
            <a:r>
              <a:rPr lang="en-US" sz="3600" dirty="0"/>
              <a:t> </a:t>
            </a:r>
            <a:r>
              <a:rPr lang="en-US" sz="3600" dirty="0" err="1"/>
              <a:t>prin</a:t>
            </a:r>
            <a:r>
              <a:rPr lang="en-US" sz="3600" dirty="0"/>
              <a:t> </a:t>
            </a:r>
            <a:r>
              <a:rPr lang="en-US" sz="3600" dirty="0" err="1"/>
              <a:t>urmarirea</a:t>
            </a:r>
            <a:r>
              <a:rPr lang="en-US" sz="3600" dirty="0"/>
              <a:t> </a:t>
            </a:r>
            <a:r>
              <a:rPr lang="en-US" sz="3600" dirty="0" err="1"/>
              <a:t>rezultatelor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Problema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79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 fontScale="92500" lnSpcReduction="20000"/>
          </a:bodyPr>
          <a:lstStyle/>
          <a:p>
            <a:r>
              <a:rPr lang="en-US" sz="3600" dirty="0"/>
              <a:t>Tot know-how-</a:t>
            </a:r>
            <a:r>
              <a:rPr lang="en-US" sz="3600" dirty="0" err="1"/>
              <a:t>ul</a:t>
            </a:r>
            <a:r>
              <a:rPr lang="en-US" sz="3600" dirty="0"/>
              <a:t> </a:t>
            </a:r>
            <a:r>
              <a:rPr lang="en-US" sz="3600" dirty="0" err="1"/>
              <a:t>atat</a:t>
            </a:r>
            <a:r>
              <a:rPr lang="en-US" sz="3600" dirty="0"/>
              <a:t> local la </a:t>
            </a:r>
            <a:r>
              <a:rPr lang="en-US" sz="3600" dirty="0" err="1"/>
              <a:t>nivelul</a:t>
            </a:r>
            <a:r>
              <a:rPr lang="en-US" sz="3600" dirty="0"/>
              <a:t> </a:t>
            </a:r>
            <a:r>
              <a:rPr lang="en-US" sz="3600" dirty="0" err="1"/>
              <a:t>clinicii</a:t>
            </a:r>
            <a:r>
              <a:rPr lang="en-US" sz="3600" dirty="0"/>
              <a:t> </a:t>
            </a:r>
            <a:r>
              <a:rPr lang="en-US" sz="3600" dirty="0" err="1"/>
              <a:t>dar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la </a:t>
            </a:r>
            <a:r>
              <a:rPr lang="en-US" sz="3600" dirty="0" err="1"/>
              <a:t>nivel</a:t>
            </a:r>
            <a:r>
              <a:rPr lang="en-US" sz="3600" dirty="0"/>
              <a:t> international nu </a:t>
            </a:r>
            <a:r>
              <a:rPr lang="en-US" sz="3600" dirty="0" err="1"/>
              <a:t>este</a:t>
            </a:r>
            <a:r>
              <a:rPr lang="en-US" sz="3600" dirty="0"/>
              <a:t> </a:t>
            </a:r>
            <a:r>
              <a:rPr lang="en-US" sz="3600" dirty="0" err="1"/>
              <a:t>accesibil</a:t>
            </a:r>
            <a:r>
              <a:rPr lang="en-US" sz="3600" dirty="0"/>
              <a:t> in mod </a:t>
            </a:r>
            <a:r>
              <a:rPr lang="en-US" sz="3600" dirty="0" err="1"/>
              <a:t>centralizat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suportul</a:t>
            </a:r>
            <a:r>
              <a:rPr lang="en-US" sz="3600" dirty="0"/>
              <a:t> </a:t>
            </a:r>
            <a:r>
              <a:rPr lang="en-US" sz="3600" dirty="0" err="1"/>
              <a:t>deciziilor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Exista</a:t>
            </a:r>
            <a:r>
              <a:rPr lang="en-US" sz="3600" dirty="0"/>
              <a:t> </a:t>
            </a:r>
            <a:r>
              <a:rPr lang="en-US" sz="3600" dirty="0" err="1"/>
              <a:t>situatii</a:t>
            </a:r>
            <a:r>
              <a:rPr lang="en-US" sz="3600" dirty="0"/>
              <a:t> in care o </a:t>
            </a:r>
            <a:r>
              <a:rPr lang="en-US" sz="3600" dirty="0" err="1"/>
              <a:t>validare</a:t>
            </a:r>
            <a:r>
              <a:rPr lang="en-US" sz="3600" dirty="0"/>
              <a:t> </a:t>
            </a:r>
            <a:r>
              <a:rPr lang="en-US" sz="3600" dirty="0" err="1"/>
              <a:t>alternativa</a:t>
            </a:r>
            <a:r>
              <a:rPr lang="en-US" sz="3600" dirty="0"/>
              <a:t> </a:t>
            </a:r>
            <a:r>
              <a:rPr lang="en-US" sz="3600" dirty="0" err="1"/>
              <a:t>pe</a:t>
            </a:r>
            <a:r>
              <a:rPr lang="en-US" sz="3600" dirty="0"/>
              <a:t> </a:t>
            </a:r>
            <a:r>
              <a:rPr lang="en-US" sz="3600" dirty="0" err="1"/>
              <a:t>scara</a:t>
            </a:r>
            <a:r>
              <a:rPr lang="en-US" sz="3600" dirty="0"/>
              <a:t> </a:t>
            </a:r>
            <a:r>
              <a:rPr lang="en-US" sz="3600" dirty="0" err="1"/>
              <a:t>ierarhica</a:t>
            </a:r>
            <a:r>
              <a:rPr lang="en-US" sz="3600" dirty="0"/>
              <a:t> </a:t>
            </a:r>
            <a:r>
              <a:rPr lang="en-US" sz="3600" dirty="0" err="1"/>
              <a:t>ar</a:t>
            </a:r>
            <a:r>
              <a:rPr lang="en-US" sz="3600" dirty="0"/>
              <a:t> </a:t>
            </a:r>
            <a:r>
              <a:rPr lang="en-US" sz="3600" dirty="0" err="1"/>
              <a:t>elimina</a:t>
            </a:r>
            <a:r>
              <a:rPr lang="en-US" sz="3600" dirty="0"/>
              <a:t> o </a:t>
            </a:r>
            <a:r>
              <a:rPr lang="en-US" sz="3600" dirty="0" err="1"/>
              <a:t>potentiala</a:t>
            </a:r>
            <a:r>
              <a:rPr lang="en-US" sz="3600" dirty="0"/>
              <a:t> </a:t>
            </a:r>
            <a:r>
              <a:rPr lang="en-US" sz="3600" dirty="0" err="1"/>
              <a:t>problema</a:t>
            </a:r>
            <a:r>
              <a:rPr lang="en-US" sz="3600" dirty="0"/>
              <a:t> </a:t>
            </a:r>
            <a:r>
              <a:rPr lang="en-US" sz="3600" dirty="0" err="1"/>
              <a:t>insa</a:t>
            </a:r>
            <a:r>
              <a:rPr lang="en-US" sz="3600" dirty="0"/>
              <a:t> </a:t>
            </a:r>
            <a:r>
              <a:rPr lang="en-US" sz="3600" dirty="0" err="1"/>
              <a:t>nevoia</a:t>
            </a:r>
            <a:r>
              <a:rPr lang="en-US" sz="3600" dirty="0"/>
              <a:t> de </a:t>
            </a:r>
            <a:r>
              <a:rPr lang="en-US" sz="3600" dirty="0" err="1"/>
              <a:t>interactiune</a:t>
            </a:r>
            <a:r>
              <a:rPr lang="en-US" sz="3600" dirty="0"/>
              <a:t> </a:t>
            </a:r>
            <a:r>
              <a:rPr lang="en-US" sz="3600" dirty="0" err="1"/>
              <a:t>umana</a:t>
            </a:r>
            <a:r>
              <a:rPr lang="en-US" sz="3600" dirty="0"/>
              <a:t> </a:t>
            </a:r>
            <a:r>
              <a:rPr lang="en-US" sz="3600" dirty="0" err="1"/>
              <a:t>incetineste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 dirty="0" err="1"/>
              <a:t>blocheaza</a:t>
            </a:r>
            <a:r>
              <a:rPr lang="en-US" sz="3600" dirty="0"/>
              <a:t> </a:t>
            </a:r>
            <a:r>
              <a:rPr lang="en-US" sz="3600" dirty="0" err="1"/>
              <a:t>procesul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Inexistenta</a:t>
            </a:r>
            <a:r>
              <a:rPr lang="en-US" sz="3600" dirty="0"/>
              <a:t> </a:t>
            </a:r>
            <a:r>
              <a:rPr lang="en-US" sz="3600" dirty="0" err="1"/>
              <a:t>unei</a:t>
            </a:r>
            <a:r>
              <a:rPr lang="en-US" sz="3600" dirty="0"/>
              <a:t> </a:t>
            </a:r>
            <a:r>
              <a:rPr lang="en-US" sz="3600" dirty="0" err="1"/>
              <a:t>metode</a:t>
            </a:r>
            <a:r>
              <a:rPr lang="en-US" sz="3600" dirty="0"/>
              <a:t> de </a:t>
            </a:r>
            <a:r>
              <a:rPr lang="en-US" sz="3600" dirty="0" err="1"/>
              <a:t>corelare</a:t>
            </a:r>
            <a:r>
              <a:rPr lang="en-US" sz="3600" dirty="0"/>
              <a:t> </a:t>
            </a:r>
            <a:r>
              <a:rPr lang="en-US" sz="3600" dirty="0" err="1"/>
              <a:t>apriorica</a:t>
            </a:r>
            <a:r>
              <a:rPr lang="en-US" sz="3600" dirty="0"/>
              <a:t> </a:t>
            </a:r>
            <a:r>
              <a:rPr lang="en-US" sz="3600" dirty="0" err="1"/>
              <a:t>intre</a:t>
            </a:r>
            <a:r>
              <a:rPr lang="en-US" sz="3600" dirty="0"/>
              <a:t> </a:t>
            </a:r>
            <a:r>
              <a:rPr lang="en-US" sz="3600" dirty="0" err="1"/>
              <a:t>pacient</a:t>
            </a:r>
            <a:r>
              <a:rPr lang="en-US" sz="3600" dirty="0"/>
              <a:t>, </a:t>
            </a:r>
            <a:r>
              <a:rPr lang="en-US" sz="3600" dirty="0" err="1"/>
              <a:t>tratamentele</a:t>
            </a:r>
            <a:r>
              <a:rPr lang="en-US" sz="3600" dirty="0"/>
              <a:t> respective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impactul</a:t>
            </a:r>
            <a:r>
              <a:rPr lang="en-US" sz="3600" dirty="0"/>
              <a:t> economic</a:t>
            </a:r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Problema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88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/>
              <a:t>Solutia de </a:t>
            </a:r>
            <a:r>
              <a:rPr lang="en-US" sz="3600" dirty="0" err="1"/>
              <a:t>corectie</a:t>
            </a:r>
            <a:r>
              <a:rPr lang="en-US" sz="3600" dirty="0"/>
              <a:t> a </a:t>
            </a:r>
            <a:r>
              <a:rPr lang="en-US" sz="3600" dirty="0" err="1"/>
              <a:t>unei</a:t>
            </a:r>
            <a:r>
              <a:rPr lang="en-US" sz="3600" dirty="0"/>
              <a:t> </a:t>
            </a:r>
            <a:r>
              <a:rPr lang="en-US" sz="3600" dirty="0" err="1"/>
              <a:t>potentiale</a:t>
            </a:r>
            <a:r>
              <a:rPr lang="en-US" sz="3600" dirty="0"/>
              <a:t> </a:t>
            </a:r>
            <a:r>
              <a:rPr lang="en-US" sz="3600" dirty="0" err="1"/>
              <a:t>greseli</a:t>
            </a:r>
            <a:r>
              <a:rPr lang="en-US" sz="3600" dirty="0"/>
              <a:t> a </a:t>
            </a:r>
            <a:r>
              <a:rPr lang="en-US" sz="3600" dirty="0" err="1"/>
              <a:t>unui</a:t>
            </a:r>
            <a:r>
              <a:rPr lang="en-US" sz="3600" dirty="0"/>
              <a:t> </a:t>
            </a:r>
            <a:r>
              <a:rPr lang="en-US" sz="3600" dirty="0" err="1"/>
              <a:t>cadru</a:t>
            </a:r>
            <a:r>
              <a:rPr lang="en-US" sz="3600" dirty="0"/>
              <a:t> medical se </a:t>
            </a:r>
            <a:r>
              <a:rPr lang="en-US" sz="3600" dirty="0" err="1"/>
              <a:t>bazeaza</a:t>
            </a:r>
            <a:r>
              <a:rPr lang="en-US" sz="3600" dirty="0"/>
              <a:t> </a:t>
            </a:r>
            <a:r>
              <a:rPr lang="en-US" sz="3600" dirty="0" err="1"/>
              <a:t>pe</a:t>
            </a:r>
            <a:r>
              <a:rPr lang="en-US" sz="3600" dirty="0"/>
              <a:t> </a:t>
            </a:r>
            <a:r>
              <a:rPr lang="en-US" sz="3600" dirty="0" err="1"/>
              <a:t>interactiunea</a:t>
            </a:r>
            <a:r>
              <a:rPr lang="en-US" sz="3600" dirty="0"/>
              <a:t> </a:t>
            </a:r>
            <a:r>
              <a:rPr lang="en-US" sz="3600" dirty="0" err="1"/>
              <a:t>obligatorie</a:t>
            </a:r>
            <a:r>
              <a:rPr lang="en-US" sz="3600" dirty="0"/>
              <a:t> cu un alt </a:t>
            </a:r>
            <a:r>
              <a:rPr lang="en-US" sz="3600" dirty="0" err="1"/>
              <a:t>cadru</a:t>
            </a:r>
            <a:r>
              <a:rPr lang="en-US" sz="3600" dirty="0"/>
              <a:t> medical (eventual cu </a:t>
            </a:r>
            <a:r>
              <a:rPr lang="en-US" sz="3600" dirty="0" err="1"/>
              <a:t>pregatire</a:t>
            </a:r>
            <a:r>
              <a:rPr lang="en-US" sz="3600" dirty="0"/>
              <a:t> </a:t>
            </a:r>
            <a:r>
              <a:rPr lang="en-US" sz="3600" dirty="0" err="1"/>
              <a:t>mai</a:t>
            </a:r>
            <a:r>
              <a:rPr lang="en-US" sz="3600" dirty="0"/>
              <a:t> </a:t>
            </a:r>
            <a:r>
              <a:rPr lang="en-US" sz="3600" dirty="0" err="1"/>
              <a:t>avansata</a:t>
            </a:r>
            <a:r>
              <a:rPr lang="en-US" sz="3600" dirty="0"/>
              <a:t>)</a:t>
            </a:r>
          </a:p>
          <a:p>
            <a:endParaRPr lang="en-US" sz="3600" dirty="0"/>
          </a:p>
          <a:p>
            <a:r>
              <a:rPr lang="en-US" sz="3600" dirty="0"/>
              <a:t>In </a:t>
            </a:r>
            <a:r>
              <a:rPr lang="en-US" sz="3600" dirty="0" err="1"/>
              <a:t>situatiile</a:t>
            </a:r>
            <a:r>
              <a:rPr lang="en-US" sz="3600" dirty="0"/>
              <a:t> in care </a:t>
            </a:r>
            <a:r>
              <a:rPr lang="en-US" sz="3600" dirty="0" err="1"/>
              <a:t>chiar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comisiile</a:t>
            </a:r>
            <a:r>
              <a:rPr lang="en-US" sz="3600" dirty="0"/>
              <a:t> </a:t>
            </a:r>
            <a:r>
              <a:rPr lang="en-US" sz="3600" dirty="0" err="1"/>
              <a:t>oncologice</a:t>
            </a:r>
            <a:r>
              <a:rPr lang="en-US" sz="3600" dirty="0"/>
              <a:t> au </a:t>
            </a:r>
            <a:r>
              <a:rPr lang="en-US" sz="3600" dirty="0" err="1"/>
              <a:t>nevoie</a:t>
            </a:r>
            <a:r>
              <a:rPr lang="en-US" sz="3600" dirty="0"/>
              <a:t> de </a:t>
            </a:r>
            <a:r>
              <a:rPr lang="en-US" sz="3600" dirty="0" err="1"/>
              <a:t>opinii</a:t>
            </a:r>
            <a:r>
              <a:rPr lang="en-US" sz="3600" dirty="0"/>
              <a:t> </a:t>
            </a:r>
            <a:r>
              <a:rPr lang="en-US" sz="3600" dirty="0" err="1"/>
              <a:t>suplimentare</a:t>
            </a:r>
            <a:r>
              <a:rPr lang="en-US" sz="3600" dirty="0"/>
              <a:t> se </a:t>
            </a:r>
            <a:r>
              <a:rPr lang="en-US" sz="3600" dirty="0" err="1"/>
              <a:t>poate</a:t>
            </a:r>
            <a:r>
              <a:rPr lang="en-US" sz="3600" dirty="0"/>
              <a:t> </a:t>
            </a:r>
            <a:r>
              <a:rPr lang="en-US" sz="3600" dirty="0" err="1"/>
              <a:t>contacta</a:t>
            </a:r>
            <a:r>
              <a:rPr lang="en-US" sz="3600" dirty="0"/>
              <a:t> in </a:t>
            </a:r>
            <a:r>
              <a:rPr lang="en-US" sz="3600" dirty="0" err="1"/>
              <a:t>limita</a:t>
            </a:r>
            <a:r>
              <a:rPr lang="en-US" sz="3600" dirty="0"/>
              <a:t> </a:t>
            </a:r>
            <a:r>
              <a:rPr lang="en-US" sz="3600" dirty="0" err="1"/>
              <a:t>timpului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resurselor</a:t>
            </a:r>
            <a:r>
              <a:rPr lang="en-US" sz="3600" dirty="0"/>
              <a:t> </a:t>
            </a:r>
            <a:r>
              <a:rPr lang="en-US" sz="3600" dirty="0" err="1"/>
              <a:t>expertiza</a:t>
            </a:r>
            <a:r>
              <a:rPr lang="en-US" sz="3600" dirty="0"/>
              <a:t> externa</a:t>
            </a:r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Situatia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actuala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50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 err="1"/>
              <a:t>Calitatea</a:t>
            </a:r>
            <a:r>
              <a:rPr lang="en-US" sz="3600" dirty="0"/>
              <a:t> </a:t>
            </a:r>
            <a:r>
              <a:rPr lang="en-US" sz="3600" dirty="0" err="1"/>
              <a:t>vietii</a:t>
            </a:r>
            <a:r>
              <a:rPr lang="en-US" sz="3600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</a:t>
            </a:r>
            <a:r>
              <a:rPr lang="en-US" sz="3600" dirty="0" err="1"/>
              <a:t>observabila</a:t>
            </a:r>
            <a:r>
              <a:rPr lang="en-US" sz="3600" dirty="0"/>
              <a:t> post-</a:t>
            </a:r>
            <a:r>
              <a:rPr lang="en-US" sz="3600" dirty="0" err="1"/>
              <a:t>tratament</a:t>
            </a:r>
            <a:r>
              <a:rPr lang="en-US" sz="3600" dirty="0"/>
              <a:t> </a:t>
            </a:r>
            <a:r>
              <a:rPr lang="en-US" sz="3600" dirty="0" err="1"/>
              <a:t>fara</a:t>
            </a:r>
            <a:r>
              <a:rPr lang="en-US" sz="3600" dirty="0"/>
              <a:t> a </a:t>
            </a:r>
            <a:r>
              <a:rPr lang="en-US" sz="3600" dirty="0" err="1"/>
              <a:t>exista</a:t>
            </a:r>
            <a:r>
              <a:rPr lang="en-US" sz="3600" dirty="0"/>
              <a:t> </a:t>
            </a:r>
            <a:r>
              <a:rPr lang="en-US" sz="3600" dirty="0" err="1"/>
              <a:t>posibilitatea</a:t>
            </a:r>
            <a:r>
              <a:rPr lang="en-US" sz="3600" dirty="0"/>
              <a:t> </a:t>
            </a:r>
            <a:r>
              <a:rPr lang="en-US" sz="3600" dirty="0" err="1"/>
              <a:t>unei</a:t>
            </a:r>
            <a:r>
              <a:rPr lang="en-US" sz="3600" dirty="0"/>
              <a:t> </a:t>
            </a:r>
            <a:r>
              <a:rPr lang="en-US" sz="3600" dirty="0" err="1"/>
              <a:t>inferente</a:t>
            </a:r>
            <a:r>
              <a:rPr lang="en-US" sz="3600" dirty="0"/>
              <a:t> precise a </a:t>
            </a:r>
            <a:r>
              <a:rPr lang="en-US" sz="3600" dirty="0" err="1"/>
              <a:t>ceea</a:t>
            </a:r>
            <a:r>
              <a:rPr lang="en-US" sz="3600" dirty="0"/>
              <a:t> </a:t>
            </a:r>
            <a:r>
              <a:rPr lang="en-US" sz="3600" dirty="0" err="1"/>
              <a:t>ce</a:t>
            </a:r>
            <a:r>
              <a:rPr lang="en-US" sz="3600" dirty="0"/>
              <a:t> </a:t>
            </a:r>
            <a:r>
              <a:rPr lang="en-US" sz="3600" dirty="0" err="1"/>
              <a:t>urmeaza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se </a:t>
            </a:r>
            <a:r>
              <a:rPr lang="en-US" sz="3600" dirty="0" err="1"/>
              <a:t>intample</a:t>
            </a:r>
            <a:r>
              <a:rPr lang="en-US" sz="3600" dirty="0"/>
              <a:t> </a:t>
            </a:r>
            <a:r>
              <a:rPr lang="en-US" sz="3600" dirty="0" err="1"/>
              <a:t>aprioric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Informatiile</a:t>
            </a:r>
            <a:r>
              <a:rPr lang="en-US" sz="3600" dirty="0"/>
              <a:t> </a:t>
            </a:r>
            <a:r>
              <a:rPr lang="en-US" sz="3600" dirty="0" err="1"/>
              <a:t>sunt</a:t>
            </a:r>
            <a:r>
              <a:rPr lang="en-US" sz="3600" dirty="0"/>
              <a:t> </a:t>
            </a:r>
            <a:r>
              <a:rPr lang="en-US" sz="3600" dirty="0" err="1"/>
              <a:t>dispersate</a:t>
            </a:r>
            <a:r>
              <a:rPr lang="en-US" sz="3600" dirty="0"/>
              <a:t>, </a:t>
            </a:r>
            <a:r>
              <a:rPr lang="en-US" sz="3600" dirty="0" err="1"/>
              <a:t>necentralizate</a:t>
            </a:r>
            <a:r>
              <a:rPr lang="en-US" sz="3600" dirty="0"/>
              <a:t>. </a:t>
            </a:r>
            <a:r>
              <a:rPr lang="en-US" sz="3600" dirty="0" err="1"/>
              <a:t>Exista</a:t>
            </a:r>
            <a:r>
              <a:rPr lang="en-US" sz="3600" dirty="0"/>
              <a:t> </a:t>
            </a:r>
            <a:r>
              <a:rPr lang="en-US" sz="3600" dirty="0" err="1"/>
              <a:t>deasemenea</a:t>
            </a:r>
            <a:r>
              <a:rPr lang="en-US" sz="3600" dirty="0"/>
              <a:t> diverse </a:t>
            </a:r>
            <a:r>
              <a:rPr lang="en-US" sz="3600" dirty="0" err="1"/>
              <a:t>baze</a:t>
            </a:r>
            <a:r>
              <a:rPr lang="en-US" sz="3600" dirty="0"/>
              <a:t> de date international care pot fi </a:t>
            </a:r>
            <a:r>
              <a:rPr lang="en-US" sz="3600" dirty="0" err="1"/>
              <a:t>corelate</a:t>
            </a:r>
            <a:endParaRPr lang="en-US" sz="36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Situatia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actuala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92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 err="1"/>
              <a:t>Indicatorii</a:t>
            </a:r>
            <a:r>
              <a:rPr lang="en-US" sz="3600" dirty="0"/>
              <a:t> </a:t>
            </a:r>
            <a:r>
              <a:rPr lang="en-US" sz="3600" dirty="0" err="1"/>
              <a:t>economici</a:t>
            </a:r>
            <a:r>
              <a:rPr lang="en-US" sz="3600" dirty="0"/>
              <a:t> se </a:t>
            </a:r>
            <a:r>
              <a:rPr lang="en-US" sz="3600" dirty="0" err="1"/>
              <a:t>analizeaza</a:t>
            </a:r>
            <a:r>
              <a:rPr lang="en-US" sz="3600" dirty="0"/>
              <a:t> statistic post-</a:t>
            </a:r>
            <a:r>
              <a:rPr lang="en-US" sz="3600" dirty="0" err="1"/>
              <a:t>operatiuni</a:t>
            </a:r>
            <a:r>
              <a:rPr lang="en-US" sz="3600" dirty="0"/>
              <a:t> </a:t>
            </a:r>
            <a:r>
              <a:rPr lang="en-US" sz="3600" dirty="0" err="1"/>
              <a:t>fara</a:t>
            </a:r>
            <a:r>
              <a:rPr lang="en-US" sz="3600" dirty="0"/>
              <a:t> a </a:t>
            </a:r>
            <a:r>
              <a:rPr lang="en-US" sz="3600" dirty="0" err="1"/>
              <a:t>exista</a:t>
            </a:r>
            <a:r>
              <a:rPr lang="en-US" sz="3600" dirty="0"/>
              <a:t> </a:t>
            </a:r>
            <a:r>
              <a:rPr lang="en-US" sz="3600" dirty="0" err="1"/>
              <a:t>posibilitatea</a:t>
            </a:r>
            <a:r>
              <a:rPr lang="en-US" sz="3600" dirty="0"/>
              <a:t> </a:t>
            </a:r>
            <a:r>
              <a:rPr lang="en-US" sz="3600" dirty="0" err="1"/>
              <a:t>predictiei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Desi </a:t>
            </a:r>
            <a:r>
              <a:rPr lang="en-US" sz="3600" dirty="0" err="1"/>
              <a:t>exista</a:t>
            </a:r>
            <a:r>
              <a:rPr lang="en-US" sz="3600" dirty="0"/>
              <a:t> </a:t>
            </a:r>
            <a:r>
              <a:rPr lang="en-US" sz="3600" dirty="0" err="1"/>
              <a:t>registre</a:t>
            </a:r>
            <a:r>
              <a:rPr lang="en-US" sz="3600" dirty="0"/>
              <a:t> </a:t>
            </a:r>
            <a:r>
              <a:rPr lang="en-US" sz="3600" dirty="0" err="1"/>
              <a:t>oncologice</a:t>
            </a:r>
            <a:r>
              <a:rPr lang="en-US" sz="3600" dirty="0"/>
              <a:t> </a:t>
            </a:r>
            <a:r>
              <a:rPr lang="en-US" sz="3600" dirty="0" err="1"/>
              <a:t>nationale</a:t>
            </a:r>
            <a:r>
              <a:rPr lang="en-US" sz="3600" dirty="0"/>
              <a:t> (in continua </a:t>
            </a:r>
            <a:r>
              <a:rPr lang="en-US" sz="3600" dirty="0" err="1"/>
              <a:t>dezvoltare</a:t>
            </a:r>
            <a:r>
              <a:rPr lang="en-US" sz="3600" dirty="0"/>
              <a:t>) </a:t>
            </a:r>
            <a:r>
              <a:rPr lang="en-US" sz="3600" dirty="0" err="1"/>
              <a:t>acestea</a:t>
            </a:r>
            <a:r>
              <a:rPr lang="en-US" sz="3600" dirty="0"/>
              <a:t> NU </a:t>
            </a:r>
            <a:r>
              <a:rPr lang="en-US" sz="3600" dirty="0" err="1"/>
              <a:t>sunt</a:t>
            </a:r>
            <a:r>
              <a:rPr lang="en-US" sz="3600" dirty="0"/>
              <a:t> </a:t>
            </a:r>
            <a:r>
              <a:rPr lang="en-US" sz="3600" dirty="0" err="1"/>
              <a:t>utilizate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</a:t>
            </a:r>
            <a:r>
              <a:rPr lang="en-US" sz="3600" dirty="0" err="1"/>
              <a:t>realizarea</a:t>
            </a:r>
            <a:r>
              <a:rPr lang="en-US" sz="3600" dirty="0"/>
              <a:t> de </a:t>
            </a:r>
            <a:r>
              <a:rPr lang="en-US" sz="3600" dirty="0" err="1"/>
              <a:t>inferente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/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/>
              <a:t>predictii</a:t>
            </a:r>
            <a:endParaRPr lang="en-US" sz="36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Situatia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actuala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99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Propunerea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noastra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07386" indent="-207386" algn="l" defTabSz="829544" rtl="0" eaLnBrk="1" latinLnBrk="0" hangingPunct="1">
              <a:lnSpc>
                <a:spcPct val="90000"/>
              </a:lnSpc>
              <a:spcBef>
                <a:spcPts val="907"/>
              </a:spcBef>
              <a:buFont typeface="Arial" panose="020B0604020202020204" pitchFamily="34" charset="0"/>
              <a:buChar char="•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158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21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930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1701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6473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245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6017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789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561" indent="-207386" algn="l" defTabSz="829544" rtl="0" eaLnBrk="1" latinLnBrk="0" hangingPunct="1">
              <a:lnSpc>
                <a:spcPct val="90000"/>
              </a:lnSpc>
              <a:spcBef>
                <a:spcPts val="454"/>
              </a:spcBef>
              <a:buFont typeface="Arial" panose="020B0604020202020204" pitchFamily="34" charset="0"/>
              <a:buChar char="•"/>
              <a:defRPr sz="16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9600"/>
              <a:t>AMS Bios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39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/>
              <a:t>Modul de </a:t>
            </a:r>
            <a:r>
              <a:rPr lang="en-US" sz="3600" dirty="0" err="1"/>
              <a:t>asistenta</a:t>
            </a:r>
            <a:r>
              <a:rPr lang="en-US" sz="3600" dirty="0"/>
              <a:t> a </a:t>
            </a:r>
            <a:r>
              <a:rPr lang="en-US" sz="3600" dirty="0" err="1"/>
              <a:t>medicului</a:t>
            </a:r>
            <a:r>
              <a:rPr lang="en-US" sz="3600" dirty="0"/>
              <a:t> in </a:t>
            </a:r>
            <a:r>
              <a:rPr lang="en-US" sz="3600" dirty="0" err="1"/>
              <a:t>procesul</a:t>
            </a:r>
            <a:r>
              <a:rPr lang="en-US" sz="3600" dirty="0"/>
              <a:t> de </a:t>
            </a:r>
            <a:r>
              <a:rPr lang="en-US" sz="3600" dirty="0" err="1"/>
              <a:t>alegere</a:t>
            </a:r>
            <a:r>
              <a:rPr lang="en-US" sz="3600" dirty="0"/>
              <a:t> a </a:t>
            </a:r>
            <a:r>
              <a:rPr lang="en-US" sz="3600" dirty="0" err="1"/>
              <a:t>protocolului</a:t>
            </a:r>
            <a:r>
              <a:rPr lang="en-US" sz="3600" dirty="0"/>
              <a:t> de </a:t>
            </a:r>
            <a:r>
              <a:rPr lang="en-US" sz="3600" dirty="0" err="1"/>
              <a:t>tratament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Studiu</a:t>
            </a:r>
            <a:r>
              <a:rPr lang="en-US" sz="3600" dirty="0"/>
              <a:t> </a:t>
            </a:r>
            <a:r>
              <a:rPr lang="en-US" sz="3600" dirty="0" err="1"/>
              <a:t>cantitativ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calitativ</a:t>
            </a:r>
            <a:r>
              <a:rPr lang="en-US" sz="3600" dirty="0"/>
              <a:t> al </a:t>
            </a:r>
            <a:r>
              <a:rPr lang="en-US" sz="3600" dirty="0" err="1"/>
              <a:t>procesului</a:t>
            </a:r>
            <a:r>
              <a:rPr lang="en-US" sz="3600" dirty="0"/>
              <a:t> de </a:t>
            </a:r>
            <a:r>
              <a:rPr lang="en-US" sz="3600" dirty="0" err="1"/>
              <a:t>alegere</a:t>
            </a:r>
            <a:r>
              <a:rPr lang="en-US" sz="3600" dirty="0"/>
              <a:t> a </a:t>
            </a:r>
            <a:r>
              <a:rPr lang="en-US" sz="3600" dirty="0" err="1"/>
              <a:t>protocolului</a:t>
            </a:r>
            <a:endParaRPr lang="en-US" sz="3600" dirty="0"/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Propunerea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noastra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20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/>
          </p:nvPr>
        </p:nvSpPr>
        <p:spPr>
          <a:xfrm>
            <a:off x="287278" y="1406160"/>
            <a:ext cx="11451331" cy="4023090"/>
          </a:xfrm>
        </p:spPr>
        <p:txBody>
          <a:bodyPr wrap="square">
            <a:normAutofit/>
          </a:bodyPr>
          <a:lstStyle/>
          <a:p>
            <a:r>
              <a:rPr lang="en-US" sz="3600" dirty="0"/>
              <a:t>Modul de </a:t>
            </a:r>
            <a:r>
              <a:rPr lang="en-US" sz="3600" dirty="0" err="1"/>
              <a:t>predictie</a:t>
            </a:r>
            <a:r>
              <a:rPr lang="en-US" sz="3600" dirty="0"/>
              <a:t> a </a:t>
            </a:r>
            <a:r>
              <a:rPr lang="en-US" sz="3600" dirty="0" err="1"/>
              <a:t>calitatii</a:t>
            </a:r>
            <a:r>
              <a:rPr lang="en-US" sz="3600" dirty="0"/>
              <a:t> </a:t>
            </a:r>
            <a:r>
              <a:rPr lang="en-US" sz="3600" dirty="0" err="1"/>
              <a:t>vietii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un </a:t>
            </a:r>
            <a:r>
              <a:rPr lang="en-US" sz="3600" dirty="0" err="1"/>
              <a:t>pacient</a:t>
            </a:r>
            <a:r>
              <a:rPr lang="en-US" sz="3600" dirty="0"/>
              <a:t> </a:t>
            </a:r>
            <a:r>
              <a:rPr lang="en-US" sz="3600" dirty="0" err="1"/>
              <a:t>nou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 in </a:t>
            </a:r>
            <a:r>
              <a:rPr lang="en-US" sz="3600" dirty="0" err="1"/>
              <a:t>tratament</a:t>
            </a:r>
            <a:r>
              <a:rPr lang="en-US" sz="3600" dirty="0"/>
              <a:t>, </a:t>
            </a:r>
            <a:r>
              <a:rPr lang="en-US" sz="3600" dirty="0" err="1"/>
              <a:t>incluzand</a:t>
            </a:r>
            <a:r>
              <a:rPr lang="en-US" sz="3600" dirty="0"/>
              <a:t> </a:t>
            </a:r>
            <a:r>
              <a:rPr lang="en-US" sz="3600" dirty="0" err="1"/>
              <a:t>recomandari</a:t>
            </a:r>
            <a:r>
              <a:rPr lang="en-US" sz="3600" dirty="0"/>
              <a:t> </a:t>
            </a:r>
            <a:r>
              <a:rPr lang="en-US" sz="3600" dirty="0" err="1"/>
              <a:t>periodice</a:t>
            </a:r>
            <a:r>
              <a:rPr lang="en-US" sz="3600" dirty="0"/>
              <a:t>, </a:t>
            </a:r>
            <a:r>
              <a:rPr lang="en-US" sz="3600" dirty="0" err="1"/>
              <a:t>arbori</a:t>
            </a:r>
            <a:r>
              <a:rPr lang="en-US" sz="3600" dirty="0"/>
              <a:t> de </a:t>
            </a:r>
            <a:r>
              <a:rPr lang="en-US" sz="3600" dirty="0" err="1"/>
              <a:t>decizie</a:t>
            </a:r>
            <a:r>
              <a:rPr lang="en-US" sz="3600" dirty="0"/>
              <a:t>, s.a.md.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287279" y="0"/>
            <a:ext cx="1903027" cy="703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FFFF"/>
                </a:solidFill>
                <a:latin typeface="Calibri"/>
              </a:rPr>
              <a:t>AMS BIOS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287279" y="703080"/>
            <a:ext cx="3790080" cy="3402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  <a:latin typeface="Arial"/>
              </a:rPr>
              <a:t>Propunerea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</a:rPr>
              <a:t>noastra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696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621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DejaVu Sans</vt:lpstr>
      <vt:lpstr>StarSymbol</vt:lpstr>
      <vt:lpstr>1_Office Theme</vt:lpstr>
      <vt:lpstr>Prezentare AMS Bios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Amethyst</dc:title>
  <dc:creator>Andrei Damian</dc:creator>
  <cp:lastModifiedBy>Horia</cp:lastModifiedBy>
  <cp:revision>30</cp:revision>
  <dcterms:created xsi:type="dcterms:W3CDTF">2017-03-01T13:20:17Z</dcterms:created>
  <dcterms:modified xsi:type="dcterms:W3CDTF">2017-03-14T09:49:42Z</dcterms:modified>
</cp:coreProperties>
</file>