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21" r:id="rId4"/>
    <p:sldId id="257" r:id="rId5"/>
    <p:sldId id="258" r:id="rId6"/>
    <p:sldId id="259" r:id="rId7"/>
    <p:sldId id="318" r:id="rId8"/>
    <p:sldId id="280" r:id="rId9"/>
    <p:sldId id="273" r:id="rId10"/>
    <p:sldId id="276" r:id="rId11"/>
    <p:sldId id="319" r:id="rId12"/>
    <p:sldId id="268" r:id="rId13"/>
    <p:sldId id="270" r:id="rId14"/>
    <p:sldId id="263" r:id="rId15"/>
    <p:sldId id="301" r:id="rId16"/>
    <p:sldId id="267" r:id="rId17"/>
    <p:sldId id="260" r:id="rId18"/>
    <p:sldId id="278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970"/>
    <a:srgbClr val="53C780"/>
    <a:srgbClr val="67D993"/>
    <a:srgbClr val="F2A849"/>
    <a:srgbClr val="F8F8F8"/>
    <a:srgbClr val="054487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12"/>
      </p:cViewPr>
      <p:guideLst>
        <p:guide orient="horz" pos="16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5701-14E2-448A-B83E-80FD61B837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7494-8CF0-4008-A7CD-D90328415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9582"/>
            <a:ext cx="5344788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1349946"/>
            <a:ext cx="604867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</a:rPr>
              <a:t>          FTP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</a:rPr>
              <a:t>答辩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2646711"/>
            <a:ext cx="701457" cy="701457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形 6"/>
          <p:cNvSpPr/>
          <p:nvPr/>
        </p:nvSpPr>
        <p:spPr>
          <a:xfrm>
            <a:off x="5003634" y="2637399"/>
            <a:ext cx="720080" cy="720080"/>
          </a:xfrm>
          <a:prstGeom prst="plus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89695" y="2628709"/>
            <a:ext cx="737461" cy="737461"/>
          </a:xfrm>
          <a:prstGeom prst="ellipse">
            <a:avLst/>
          </a:prstGeom>
          <a:solidFill>
            <a:srgbClr val="6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300192" y="2656022"/>
            <a:ext cx="792088" cy="682834"/>
          </a:xfrm>
          <a:prstGeom prst="triangle">
            <a:avLst/>
          </a:prstGeom>
          <a:solidFill>
            <a:srgbClr val="FA9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61715" y="3621405"/>
            <a:ext cx="2422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惠天宝 </a:t>
            </a:r>
            <a:r>
              <a:rPr lang="en-US" altLang="zh-CN"/>
              <a:t>2015020800047</a:t>
            </a:r>
            <a:endParaRPr lang="en-US" altLang="zh-CN"/>
          </a:p>
          <a:p>
            <a:r>
              <a:rPr lang="zh-CN" altLang="en-US"/>
              <a:t>卢其利 </a:t>
            </a:r>
            <a:r>
              <a:rPr lang="en-US" altLang="zh-CN"/>
              <a:t>2015020800084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8022"/>
            <a:ext cx="2267744" cy="611560"/>
            <a:chOff x="0" y="448022"/>
            <a:chExt cx="2267744" cy="611560"/>
          </a:xfrm>
        </p:grpSpPr>
        <p:sp>
          <p:nvSpPr>
            <p:cNvPr id="3" name="矩形 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448022"/>
              <a:ext cx="158417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CN" altLang="en-US" sz="3200" dirty="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424305" y="1529715"/>
            <a:ext cx="6036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</a:t>
            </a:r>
            <a:r>
              <a:rPr lang="en-US" altLang="zh-CN"/>
              <a:t>Socket</a:t>
            </a:r>
            <a:r>
              <a:rPr lang="zh-CN" altLang="en-US"/>
              <a:t>通信，开启多线程监听，实现多用户监听，为每个用户开一个线程，验证用户信息之后登录，进行基本命令的操作。其中带</a:t>
            </a:r>
            <a:r>
              <a:rPr lang="en-US" altLang="zh-CN"/>
              <a:t>l</a:t>
            </a:r>
            <a:r>
              <a:rPr lang="zh-CN" altLang="en-US"/>
              <a:t>前缀的命令是本地命令，无</a:t>
            </a:r>
            <a:r>
              <a:rPr lang="en-US" altLang="zh-CN"/>
              <a:t>l</a:t>
            </a:r>
            <a:r>
              <a:rPr lang="zh-CN" altLang="en-US"/>
              <a:t>的是远程命令。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11960" y="1580198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Part 3</a:t>
            </a:r>
            <a:endParaRPr lang="zh-CN" altLang="en-US" sz="11500" dirty="0">
              <a:solidFill>
                <a:srgbClr val="00B0F0"/>
              </a:solidFill>
              <a:latin typeface="Adobe Gothic Std B" pitchFamily="34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9632" y="1373972"/>
            <a:ext cx="1889822" cy="2133882"/>
            <a:chOff x="1259632" y="1373972"/>
            <a:chExt cx="1889822" cy="2133882"/>
          </a:xfrm>
        </p:grpSpPr>
        <p:grpSp>
          <p:nvGrpSpPr>
            <p:cNvPr id="2" name="组合 1"/>
            <p:cNvGrpSpPr/>
            <p:nvPr/>
          </p:nvGrpSpPr>
          <p:grpSpPr>
            <a:xfrm>
              <a:off x="1259632" y="1373972"/>
              <a:ext cx="1889822" cy="2133882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647719" y="2483510"/>
              <a:ext cx="129925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client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饼形 8"/>
            <p:cNvSpPr/>
            <p:nvPr/>
          </p:nvSpPr>
          <p:spPr>
            <a:xfrm>
              <a:off x="1803529" y="1667236"/>
              <a:ext cx="825279" cy="825279"/>
            </a:xfrm>
            <a:prstGeom prst="pie">
              <a:avLst>
                <a:gd name="adj1" fmla="val 0"/>
                <a:gd name="adj2" fmla="val 169362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形 10"/>
            <p:cNvSpPr/>
            <p:nvPr/>
          </p:nvSpPr>
          <p:spPr>
            <a:xfrm rot="18825945">
              <a:off x="1829617" y="1578742"/>
              <a:ext cx="918490" cy="918490"/>
            </a:xfrm>
            <a:prstGeom prst="pie">
              <a:avLst>
                <a:gd name="adj1" fmla="val 19821009"/>
                <a:gd name="adj2" fmla="val 2754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448022"/>
            <a:ext cx="2277269" cy="611560"/>
            <a:chOff x="0" y="448022"/>
            <a:chExt cx="2277269" cy="611560"/>
          </a:xfrm>
        </p:grpSpPr>
        <p:sp>
          <p:nvSpPr>
            <p:cNvPr id="2" name="矩形 1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2A849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93093" y="448022"/>
              <a:ext cx="158417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24124" y="1677882"/>
            <a:ext cx="1152128" cy="1152128"/>
            <a:chOff x="4572000" y="1995686"/>
            <a:chExt cx="1152128" cy="1152128"/>
          </a:xfrm>
        </p:grpSpPr>
        <p:sp>
          <p:nvSpPr>
            <p:cNvPr id="7" name="椭圆 4"/>
            <p:cNvSpPr/>
            <p:nvPr/>
          </p:nvSpPr>
          <p:spPr>
            <a:xfrm>
              <a:off x="4572000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117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9726" y="2277014"/>
              <a:ext cx="596675" cy="59667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6890593" y="1677882"/>
            <a:ext cx="1152128" cy="1152128"/>
            <a:chOff x="6084168" y="1995686"/>
            <a:chExt cx="1152128" cy="1152128"/>
          </a:xfrm>
        </p:grpSpPr>
        <p:sp>
          <p:nvSpPr>
            <p:cNvPr id="9" name="椭圆 4"/>
            <p:cNvSpPr/>
            <p:nvPr/>
          </p:nvSpPr>
          <p:spPr>
            <a:xfrm>
              <a:off x="6084168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054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7126" y="2247064"/>
              <a:ext cx="589829" cy="58982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2957654" y="1677882"/>
            <a:ext cx="1152128" cy="1152128"/>
            <a:chOff x="2915816" y="1995686"/>
            <a:chExt cx="1152128" cy="1152128"/>
          </a:xfrm>
        </p:grpSpPr>
        <p:sp>
          <p:nvSpPr>
            <p:cNvPr id="8" name="椭圆 4"/>
            <p:cNvSpPr/>
            <p:nvPr/>
          </p:nvSpPr>
          <p:spPr>
            <a:xfrm>
              <a:off x="2915816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054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139" y="2277014"/>
              <a:ext cx="529930" cy="529930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991184" y="1677882"/>
            <a:ext cx="1152128" cy="1152128"/>
            <a:chOff x="1475656" y="1995686"/>
            <a:chExt cx="1152128" cy="1152128"/>
          </a:xfrm>
        </p:grpSpPr>
        <p:sp>
          <p:nvSpPr>
            <p:cNvPr id="5" name="椭圆 4"/>
            <p:cNvSpPr/>
            <p:nvPr/>
          </p:nvSpPr>
          <p:spPr>
            <a:xfrm>
              <a:off x="1475656" y="1995686"/>
              <a:ext cx="1152128" cy="1152128"/>
            </a:xfrm>
            <a:custGeom>
              <a:avLst/>
              <a:gdLst/>
              <a:ahLst/>
              <a:cxnLst/>
              <a:rect l="l" t="t" r="r" b="b"/>
              <a:pathLst>
                <a:path w="1152128" h="1152128">
                  <a:moveTo>
                    <a:pt x="576064" y="0"/>
                  </a:moveTo>
                  <a:lnTo>
                    <a:pt x="1152128" y="0"/>
                  </a:lnTo>
                  <a:lnTo>
                    <a:pt x="1152128" y="576064"/>
                  </a:lnTo>
                  <a:cubicBezTo>
                    <a:pt x="1152128" y="894215"/>
                    <a:pt x="894215" y="1152128"/>
                    <a:pt x="576064" y="1152128"/>
                  </a:cubicBezTo>
                  <a:cubicBezTo>
                    <a:pt x="257913" y="1152128"/>
                    <a:pt x="0" y="894215"/>
                    <a:pt x="0" y="576064"/>
                  </a:cubicBezTo>
                  <a:cubicBezTo>
                    <a:pt x="0" y="257913"/>
                    <a:pt x="257913" y="0"/>
                    <a:pt x="576064" y="0"/>
                  </a:cubicBezTo>
                  <a:close/>
                </a:path>
              </a:pathLst>
            </a:custGeom>
            <a:solidFill>
              <a:srgbClr val="117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985" y="2277014"/>
              <a:ext cx="589470" cy="58947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92518" y="3396937"/>
            <a:ext cx="171924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173B0"/>
                </a:solidFill>
              </a:rPr>
              <a:t>createclient</a:t>
            </a:r>
            <a:r>
              <a:rPr lang="en-US" altLang="zh-CN" sz="1600" dirty="0">
                <a:solidFill>
                  <a:srgbClr val="1173B0"/>
                </a:solidFill>
              </a:rPr>
              <a:t>()</a:t>
            </a:r>
            <a:endParaRPr lang="en-US" altLang="zh-CN" sz="1600" dirty="0">
              <a:solidFill>
                <a:srgbClr val="1173B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4466" y="3092168"/>
            <a:ext cx="2067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b="1" dirty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b="1" dirty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52958" y="3396937"/>
            <a:ext cx="171924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173B0"/>
                </a:solidFill>
              </a:rPr>
              <a:t>send_msg</a:t>
            </a:r>
            <a:r>
              <a:rPr lang="en-US" altLang="zh-CN" sz="1600" dirty="0">
                <a:solidFill>
                  <a:srgbClr val="1173B0"/>
                </a:solidFill>
              </a:rPr>
              <a:t>,recv_msg</a:t>
            </a:r>
            <a:endParaRPr lang="en-US" altLang="zh-CN" sz="1600" dirty="0">
              <a:solidFill>
                <a:srgbClr val="1173B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2841" y="3093438"/>
            <a:ext cx="2067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发送命令</a:t>
            </a:r>
            <a:endParaRPr lang="zh-CN" altLang="en-US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6734" y="3396937"/>
            <a:ext cx="171924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54487"/>
                </a:solidFill>
              </a:rPr>
              <a:t>help,put,get,ls,lcd,quit,lmkdir.......</a:t>
            </a:r>
            <a:endParaRPr lang="en-US" altLang="zh-CN" sz="1600" dirty="0">
              <a:solidFill>
                <a:srgbClr val="054487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48682" y="3092168"/>
            <a:ext cx="2067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封装命令</a:t>
            </a:r>
            <a:endParaRPr lang="zh-CN" altLang="en-US" b="1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6276" y="3396937"/>
            <a:ext cx="171924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54487"/>
                </a:solidFill>
              </a:rPr>
              <a:t>quit</a:t>
            </a:r>
            <a:endParaRPr lang="en-US" altLang="zh-CN" sz="1600" dirty="0">
              <a:solidFill>
                <a:srgbClr val="054487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8224" y="3092168"/>
            <a:ext cx="20673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离开</a:t>
            </a:r>
            <a:endParaRPr lang="zh-CN" altLang="en-US" b="1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59632" y="1403160"/>
            <a:ext cx="1800200" cy="2032686"/>
            <a:chOff x="1259632" y="1419622"/>
            <a:chExt cx="1152128" cy="1300919"/>
          </a:xfrm>
        </p:grpSpPr>
        <p:sp>
          <p:nvSpPr>
            <p:cNvPr id="3" name="椭圆 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21" y="1620076"/>
            <a:ext cx="1002963" cy="1002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60" y="1580198"/>
            <a:ext cx="4392488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F2A849"/>
                </a:solidFill>
                <a:latin typeface="Adobe Gothic Std B" pitchFamily="34" charset="-128"/>
                <a:ea typeface="Adobe Gothic Std B" pitchFamily="34" charset="-128"/>
              </a:rPr>
              <a:t>Part 4</a:t>
            </a:r>
            <a:endParaRPr lang="zh-CN" altLang="en-US" sz="11500" dirty="0">
              <a:solidFill>
                <a:srgbClr val="F2A849"/>
              </a:solidFill>
              <a:latin typeface="Adobe Gothic Std B" pitchFamily="34" charset="-128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1520825" y="2622550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printscreen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48022"/>
            <a:ext cx="15841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endParaRPr lang="en-US" altLang="zh-CN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816610"/>
            <a:ext cx="5433695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759585"/>
            <a:ext cx="2628900" cy="192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5" y="3735070"/>
            <a:ext cx="2743200" cy="830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705" y="1540510"/>
            <a:ext cx="5304155" cy="336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48022"/>
            <a:ext cx="15841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endParaRPr lang="en-US" altLang="zh-CN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245" y="734060"/>
            <a:ext cx="5104765" cy="397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448022"/>
            <a:ext cx="15841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3190" y="1414780"/>
            <a:ext cx="7036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我感觉我遇到的第一个问题是建立</a:t>
            </a:r>
            <a:r>
              <a:rPr lang="en-US" altLang="zh-CN"/>
              <a:t>socket</a:t>
            </a:r>
            <a:r>
              <a:rPr lang="zh-CN" altLang="en-US"/>
              <a:t>通信，为此写了一个测试例子，</a:t>
            </a:r>
            <a:r>
              <a:rPr lang="en-US" altLang="zh-CN"/>
              <a:t>c/s</a:t>
            </a:r>
            <a:r>
              <a:rPr lang="zh-CN" altLang="en-US"/>
              <a:t>结构传输字符串，为后面传输命令实现的基础。第二个就是多线程的问题，如何控制多线程，在什么位置开线程，一开始都不懂。封装命令倒是还好，看看书也就会了。但是一开始想直接通过</a:t>
            </a:r>
            <a:r>
              <a:rPr lang="en-US" altLang="zh-CN"/>
              <a:t>system()</a:t>
            </a:r>
            <a:r>
              <a:rPr lang="zh-CN" altLang="en-US"/>
              <a:t>调用自带的命令，因为当时觉得命令的参数不会传进去，结果失败了，只好换了思路。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33052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0" b="1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THANKS</a:t>
            </a:r>
            <a:endParaRPr lang="zh-CN" altLang="en-US" sz="10800" b="1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9792" y="2921341"/>
            <a:ext cx="4179497" cy="658520"/>
            <a:chOff x="2411760" y="2842401"/>
            <a:chExt cx="4680520" cy="737461"/>
          </a:xfrm>
        </p:grpSpPr>
        <p:sp>
          <p:nvSpPr>
            <p:cNvPr id="3" name="矩形 2"/>
            <p:cNvSpPr/>
            <p:nvPr/>
          </p:nvSpPr>
          <p:spPr>
            <a:xfrm>
              <a:off x="2411760" y="2860403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5003634" y="2851091"/>
              <a:ext cx="720080" cy="720080"/>
            </a:xfrm>
            <a:prstGeom prst="plus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89695" y="2842401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300192" y="2869714"/>
              <a:ext cx="792088" cy="682834"/>
            </a:xfrm>
            <a:prstGeom prst="triangle">
              <a:avLst/>
            </a:prstGeom>
            <a:solidFill>
              <a:srgbClr val="FA9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9715" y="125730"/>
            <a:ext cx="928370" cy="1059180"/>
            <a:chOff x="1187624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349174" y="2496320"/>
              <a:ext cx="814055" cy="37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about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364615" y="410845"/>
            <a:ext cx="208153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初步构思：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10970" y="1698625"/>
            <a:ext cx="67189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首先应当建立一个</a:t>
            </a:r>
            <a:r>
              <a:rPr lang="en-US" altLang="zh-CN"/>
              <a:t>Socket</a:t>
            </a:r>
            <a:r>
              <a:rPr lang="zh-CN" altLang="en-US"/>
              <a:t>连接，实现消息传送功能。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编写服务器端的命令分割功能，使服务器端能够识别不同指令。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封装</a:t>
            </a:r>
            <a:r>
              <a:rPr lang="en-US" altLang="zh-CN"/>
              <a:t>ls</a:t>
            </a:r>
            <a:r>
              <a:rPr lang="zh-CN" altLang="en-US"/>
              <a:t>，</a:t>
            </a:r>
            <a:r>
              <a:rPr lang="en-US" altLang="zh-CN"/>
              <a:t>makdir</a:t>
            </a:r>
            <a:r>
              <a:rPr lang="zh-CN" altLang="en-US"/>
              <a:t>，</a:t>
            </a:r>
            <a:r>
              <a:rPr lang="en-US" altLang="zh-CN"/>
              <a:t>pwd</a:t>
            </a:r>
            <a:r>
              <a:rPr lang="zh-CN" altLang="en-US"/>
              <a:t>，</a:t>
            </a:r>
            <a:r>
              <a:rPr lang="en-US" altLang="zh-CN"/>
              <a:t>help</a:t>
            </a:r>
            <a:r>
              <a:rPr lang="zh-CN" altLang="en-US"/>
              <a:t>，</a:t>
            </a:r>
            <a:r>
              <a:rPr lang="en-US" altLang="zh-CN"/>
              <a:t>kill</a:t>
            </a:r>
            <a:r>
              <a:rPr lang="zh-CN" altLang="en-US"/>
              <a:t>，</a:t>
            </a:r>
            <a:r>
              <a:rPr lang="en-US" altLang="zh-CN"/>
              <a:t>get</a:t>
            </a:r>
            <a:r>
              <a:rPr lang="zh-CN" altLang="en-US"/>
              <a:t>，</a:t>
            </a:r>
            <a:r>
              <a:rPr lang="en-US" altLang="zh-CN"/>
              <a:t>put</a:t>
            </a:r>
            <a:r>
              <a:rPr lang="zh-CN" altLang="en-US"/>
              <a:t>等命令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实现用户管理和验证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432189" y="2054925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87624" y="1774887"/>
            <a:ext cx="1152128" cy="1300919"/>
            <a:chOff x="1259632" y="1419622"/>
            <a:chExt cx="1152128" cy="1300919"/>
          </a:xfrm>
        </p:grpSpPr>
        <p:sp>
          <p:nvSpPr>
            <p:cNvPr id="2" name="椭圆 1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107837" y="1774887"/>
            <a:ext cx="1152128" cy="1300919"/>
            <a:chOff x="1259632" y="1419622"/>
            <a:chExt cx="1152128" cy="1300919"/>
          </a:xfrm>
        </p:grpSpPr>
        <p:sp>
          <p:nvSpPr>
            <p:cNvPr id="7" name="椭圆 6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28050" y="1774887"/>
            <a:ext cx="1152128" cy="1300919"/>
            <a:chOff x="1259632" y="1419622"/>
            <a:chExt cx="1152128" cy="1300919"/>
          </a:xfrm>
        </p:grpSpPr>
        <p:sp>
          <p:nvSpPr>
            <p:cNvPr id="10" name="椭圆 9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49" y="1991805"/>
            <a:ext cx="507937" cy="50793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948264" y="1774887"/>
            <a:ext cx="1152128" cy="1300919"/>
            <a:chOff x="1259632" y="1419622"/>
            <a:chExt cx="1152128" cy="1300919"/>
          </a:xfrm>
        </p:grpSpPr>
        <p:sp>
          <p:nvSpPr>
            <p:cNvPr id="13" name="椭圆 1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88085" y="2418715"/>
            <a:ext cx="1230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结构综述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87856" y="2418442"/>
            <a:ext cx="7920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server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29756" y="2418442"/>
            <a:ext cx="79208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client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1805" y="2418715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printscreen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5241" y="627534"/>
            <a:ext cx="22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3608" y="3179172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</a:rPr>
              <a:t>总体结构</a:t>
            </a:r>
            <a:endParaRPr lang="zh-CN" altLang="en-US" dirty="0">
              <a:solidFill>
                <a:srgbClr val="F4697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33246" y="3179172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7D993"/>
                </a:solidFill>
              </a:rPr>
              <a:t>服务端叙述</a:t>
            </a:r>
            <a:endParaRPr lang="zh-CN" altLang="en-US" dirty="0">
              <a:solidFill>
                <a:srgbClr val="67D993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46" y="1991804"/>
            <a:ext cx="507937" cy="5079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84034" y="3179172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客户端叙述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48365" y="3143549"/>
            <a:ext cx="151216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2A849"/>
                </a:solidFill>
              </a:rPr>
              <a:t>演示截图</a:t>
            </a:r>
            <a:endParaRPr lang="zh-CN" altLang="en-US" dirty="0">
              <a:solidFill>
                <a:srgbClr val="F2A849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8" y="1974110"/>
            <a:ext cx="525632" cy="52563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1" y="1991805"/>
            <a:ext cx="507937" cy="507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1640" y="1419622"/>
            <a:ext cx="1785621" cy="2016224"/>
            <a:chOff x="1187624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434530" y="2496128"/>
              <a:ext cx="728783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about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1580198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Part 1</a:t>
            </a:r>
            <a:endParaRPr lang="zh-CN" altLang="en-US" sz="11500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48022"/>
            <a:ext cx="15841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功能结构</a:t>
            </a:r>
            <a:endParaRPr lang="zh-CN" altLang="en-US" sz="14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8" name=" 168"/>
          <p:cNvSpPr/>
          <p:nvPr/>
        </p:nvSpPr>
        <p:spPr>
          <a:xfrm>
            <a:off x="2267585" y="2163445"/>
            <a:ext cx="762000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FFFFFF"/>
                </a:solidFill>
              </a:rPr>
              <a:t>FTP</a:t>
            </a:r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167" name=" 167"/>
          <p:cNvSpPr/>
          <p:nvPr/>
        </p:nvSpPr>
        <p:spPr>
          <a:xfrm>
            <a:off x="4071620" y="876300"/>
            <a:ext cx="814705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</a:rPr>
              <a:t>客户端</a:t>
            </a: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2" name=" 167"/>
          <p:cNvSpPr/>
          <p:nvPr/>
        </p:nvSpPr>
        <p:spPr>
          <a:xfrm>
            <a:off x="4164330" y="3449955"/>
            <a:ext cx="815340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</a:rPr>
              <a:t>服务端</a:t>
            </a: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4" name=" 167"/>
          <p:cNvSpPr/>
          <p:nvPr/>
        </p:nvSpPr>
        <p:spPr>
          <a:xfrm>
            <a:off x="6194425" y="3541395"/>
            <a:ext cx="812165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</a:rPr>
              <a:t>命令操作</a:t>
            </a: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5" name=" 167"/>
          <p:cNvSpPr/>
          <p:nvPr/>
        </p:nvSpPr>
        <p:spPr>
          <a:xfrm>
            <a:off x="6194425" y="4347210"/>
            <a:ext cx="820420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</a:rPr>
              <a:t>用户验证</a:t>
            </a: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6" name=" 167"/>
          <p:cNvSpPr/>
          <p:nvPr/>
        </p:nvSpPr>
        <p:spPr>
          <a:xfrm>
            <a:off x="6177280" y="2739390"/>
            <a:ext cx="829310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rgbClr val="FFFFFF"/>
                </a:solidFill>
              </a:rPr>
              <a:t>socket</a:t>
            </a:r>
            <a:r>
              <a:rPr lang="zh-CN" altLang="en-US" sz="1400">
                <a:solidFill>
                  <a:srgbClr val="FFFFFF"/>
                </a:solidFill>
              </a:rPr>
              <a:t>连接</a:t>
            </a: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7" name=" 167"/>
          <p:cNvSpPr/>
          <p:nvPr/>
        </p:nvSpPr>
        <p:spPr>
          <a:xfrm>
            <a:off x="6157595" y="1707515"/>
            <a:ext cx="836295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FFFFFF"/>
                </a:solidFill>
              </a:rPr>
              <a:t>创建套接字</a:t>
            </a:r>
            <a:endParaRPr lang="zh-CN" sz="1400">
              <a:solidFill>
                <a:srgbClr val="FFFFFF"/>
              </a:solidFill>
            </a:endParaRPr>
          </a:p>
        </p:txBody>
      </p:sp>
      <p:sp>
        <p:nvSpPr>
          <p:cNvPr id="18" name=" 167"/>
          <p:cNvSpPr/>
          <p:nvPr/>
        </p:nvSpPr>
        <p:spPr>
          <a:xfrm>
            <a:off x="6162040" y="876300"/>
            <a:ext cx="844550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</a:rPr>
              <a:t>命令操作</a:t>
            </a: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19" name=" 167"/>
          <p:cNvSpPr/>
          <p:nvPr/>
        </p:nvSpPr>
        <p:spPr>
          <a:xfrm>
            <a:off x="6194425" y="110490"/>
            <a:ext cx="852170" cy="5759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>
                <a:solidFill>
                  <a:srgbClr val="FFFFFF"/>
                </a:solidFill>
              </a:rPr>
              <a:t>登录</a:t>
            </a:r>
            <a:endParaRPr lang="zh-CN" altLang="en-US" sz="1400">
              <a:solidFill>
                <a:srgbClr val="FFFFFF"/>
              </a:solidFill>
            </a:endParaRPr>
          </a:p>
        </p:txBody>
      </p:sp>
      <p:sp>
        <p:nvSpPr>
          <p:cNvPr id="30" name="左中括号 29"/>
          <p:cNvSpPr/>
          <p:nvPr/>
        </p:nvSpPr>
        <p:spPr>
          <a:xfrm>
            <a:off x="3290570" y="1130300"/>
            <a:ext cx="635000" cy="26422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5329555" y="156210"/>
            <a:ext cx="215900" cy="2016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左大括号 35"/>
          <p:cNvSpPr/>
          <p:nvPr/>
        </p:nvSpPr>
        <p:spPr>
          <a:xfrm>
            <a:off x="5329555" y="2821305"/>
            <a:ext cx="215900" cy="2016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448022"/>
            <a:ext cx="158417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总体结构</a:t>
            </a:r>
            <a:endParaRPr lang="zh-CN" altLang="en-US" sz="14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IMG_20171222_111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605790"/>
            <a:ext cx="6045835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5400000">
            <a:off x="6054497" y="2127591"/>
            <a:ext cx="4179497" cy="658520"/>
            <a:chOff x="2411760" y="2842401"/>
            <a:chExt cx="4680520" cy="737461"/>
          </a:xfrm>
        </p:grpSpPr>
        <p:sp>
          <p:nvSpPr>
            <p:cNvPr id="3" name="矩形 2"/>
            <p:cNvSpPr/>
            <p:nvPr/>
          </p:nvSpPr>
          <p:spPr>
            <a:xfrm>
              <a:off x="2411760" y="2860403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5003634" y="2851091"/>
              <a:ext cx="720080" cy="720080"/>
            </a:xfrm>
            <a:prstGeom prst="plus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89695" y="2842401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300192" y="2869714"/>
              <a:ext cx="792088" cy="682834"/>
            </a:xfrm>
            <a:prstGeom prst="triangle">
              <a:avLst/>
            </a:prstGeom>
            <a:solidFill>
              <a:srgbClr val="FA9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95" name="PA_淘宝店chenying0907 15"/>
          <p:cNvGrpSpPr/>
          <p:nvPr>
            <p:custDataLst>
              <p:tags r:id="rId1"/>
            </p:custDataLst>
          </p:nvPr>
        </p:nvGrpSpPr>
        <p:grpSpPr bwMode="auto">
          <a:xfrm>
            <a:off x="4926014" y="2532845"/>
            <a:ext cx="238125" cy="231847"/>
            <a:chOff x="0" y="0"/>
            <a:chExt cx="150" cy="146"/>
          </a:xfrm>
        </p:grpSpPr>
        <p:sp>
          <p:nvSpPr>
            <p:cNvPr id="20496" name="淘宝店chenying0907 16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0497" name="淘宝店chenying0907 17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20501" name="PA_任意多边形 2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972050" y="4219290"/>
            <a:ext cx="152400" cy="217554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20502" name="PA_任意多边形 22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4930775" y="3384008"/>
            <a:ext cx="230188" cy="236610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3367" y="3795886"/>
            <a:ext cx="5169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Send()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93367" y="3095976"/>
            <a:ext cx="5169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7864" y="3795886"/>
            <a:ext cx="5169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dirty="0" err="1" smtClean="0">
                <a:solidFill>
                  <a:schemeClr val="tx1"/>
                </a:solidFill>
              </a:rPr>
              <a:t>Recv</a:t>
            </a:r>
            <a:r>
              <a:rPr lang="en-US" altLang="zh-CN" sz="800" dirty="0" smtClean="0">
                <a:solidFill>
                  <a:schemeClr val="tx1"/>
                </a:solidFill>
              </a:rPr>
              <a:t>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7864" y="3095976"/>
            <a:ext cx="5169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Send()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88756" y="2244813"/>
            <a:ext cx="5169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Accept()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88756" y="1614623"/>
            <a:ext cx="5169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Listen()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88756" y="968659"/>
            <a:ext cx="5169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Bind()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94731" y="2244813"/>
            <a:ext cx="62319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Connect()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30720" y="287920"/>
            <a:ext cx="63300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服务器端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Socket()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347864" y="287920"/>
            <a:ext cx="51693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dirty="0" smtClean="0">
                <a:solidFill>
                  <a:schemeClr val="tx1"/>
                </a:solidFill>
              </a:rPr>
              <a:t>客户端</a:t>
            </a:r>
            <a:endParaRPr lang="en-US" altLang="zh-CN" sz="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 smtClean="0">
                <a:solidFill>
                  <a:schemeClr val="tx1"/>
                </a:solidFill>
              </a:rPr>
              <a:t>Socket()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30" idx="2"/>
            <a:endCxn id="28" idx="0"/>
          </p:cNvCxnSpPr>
          <p:nvPr/>
        </p:nvCxnSpPr>
        <p:spPr>
          <a:xfrm>
            <a:off x="3606329" y="575952"/>
            <a:ext cx="0" cy="1668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9" idx="2"/>
            <a:endCxn id="27" idx="0"/>
          </p:cNvCxnSpPr>
          <p:nvPr/>
        </p:nvCxnSpPr>
        <p:spPr>
          <a:xfrm>
            <a:off x="5547221" y="575952"/>
            <a:ext cx="0" cy="392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7" idx="2"/>
            <a:endCxn id="26" idx="0"/>
          </p:cNvCxnSpPr>
          <p:nvPr/>
        </p:nvCxnSpPr>
        <p:spPr>
          <a:xfrm>
            <a:off x="5547221" y="1256691"/>
            <a:ext cx="0" cy="357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6" idx="2"/>
            <a:endCxn id="25" idx="0"/>
          </p:cNvCxnSpPr>
          <p:nvPr/>
        </p:nvCxnSpPr>
        <p:spPr>
          <a:xfrm>
            <a:off x="5547221" y="1902655"/>
            <a:ext cx="0" cy="342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5" idx="2"/>
            <a:endCxn id="21" idx="0"/>
          </p:cNvCxnSpPr>
          <p:nvPr/>
        </p:nvCxnSpPr>
        <p:spPr>
          <a:xfrm>
            <a:off x="5547221" y="2532845"/>
            <a:ext cx="4611" cy="563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8" idx="2"/>
            <a:endCxn id="24" idx="0"/>
          </p:cNvCxnSpPr>
          <p:nvPr/>
        </p:nvCxnSpPr>
        <p:spPr>
          <a:xfrm>
            <a:off x="3606329" y="2532845"/>
            <a:ext cx="0" cy="563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4" idx="2"/>
            <a:endCxn id="23" idx="0"/>
          </p:cNvCxnSpPr>
          <p:nvPr/>
        </p:nvCxnSpPr>
        <p:spPr>
          <a:xfrm>
            <a:off x="3606329" y="3384008"/>
            <a:ext cx="0" cy="41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0"/>
            <a:endCxn id="24" idx="2"/>
          </p:cNvCxnSpPr>
          <p:nvPr/>
        </p:nvCxnSpPr>
        <p:spPr>
          <a:xfrm flipV="1">
            <a:off x="3733329" y="3511008"/>
            <a:ext cx="0" cy="41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</p:cNvCxnSpPr>
          <p:nvPr/>
        </p:nvCxnSpPr>
        <p:spPr>
          <a:xfrm>
            <a:off x="3606329" y="408391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2"/>
            <a:endCxn id="8" idx="0"/>
          </p:cNvCxnSpPr>
          <p:nvPr/>
        </p:nvCxnSpPr>
        <p:spPr>
          <a:xfrm>
            <a:off x="5551832" y="3384008"/>
            <a:ext cx="0" cy="41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0"/>
            <a:endCxn id="21" idx="2"/>
          </p:cNvCxnSpPr>
          <p:nvPr/>
        </p:nvCxnSpPr>
        <p:spPr>
          <a:xfrm flipV="1">
            <a:off x="5678832" y="3511008"/>
            <a:ext cx="0" cy="411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</p:cNvCxnSpPr>
          <p:nvPr/>
        </p:nvCxnSpPr>
        <p:spPr>
          <a:xfrm flipH="1">
            <a:off x="5547221" y="4083918"/>
            <a:ext cx="461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5" idx="1"/>
          </p:cNvCxnSpPr>
          <p:nvPr/>
        </p:nvCxnSpPr>
        <p:spPr>
          <a:xfrm>
            <a:off x="3917927" y="2388829"/>
            <a:ext cx="13708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5" idx="1"/>
            <a:endCxn id="28" idx="3"/>
          </p:cNvCxnSpPr>
          <p:nvPr/>
        </p:nvCxnSpPr>
        <p:spPr>
          <a:xfrm flipH="1">
            <a:off x="4044927" y="2515829"/>
            <a:ext cx="13708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4" idx="3"/>
            <a:endCxn id="21" idx="1"/>
          </p:cNvCxnSpPr>
          <p:nvPr/>
        </p:nvCxnSpPr>
        <p:spPr>
          <a:xfrm>
            <a:off x="3864794" y="3239992"/>
            <a:ext cx="14285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" idx="1"/>
            <a:endCxn id="23" idx="3"/>
          </p:cNvCxnSpPr>
          <p:nvPr/>
        </p:nvCxnSpPr>
        <p:spPr>
          <a:xfrm flipH="1">
            <a:off x="3864794" y="3939902"/>
            <a:ext cx="14285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864794" y="4659982"/>
            <a:ext cx="1423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68471" y="1876692"/>
            <a:ext cx="8204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/>
              <a:t>基于</a:t>
            </a:r>
            <a:r>
              <a:rPr lang="en-US" altLang="zh-CN" sz="900" b="1" dirty="0"/>
              <a:t>tcp</a:t>
            </a:r>
            <a:r>
              <a:rPr lang="zh-CN" altLang="en-US" sz="900" b="1" dirty="0"/>
              <a:t>三</a:t>
            </a:r>
            <a:r>
              <a:rPr lang="zh-CN" altLang="en-US" sz="900" b="1" dirty="0" smtClean="0"/>
              <a:t>次握手</a:t>
            </a:r>
            <a:endParaRPr lang="zh-CN" altLang="en-US" sz="9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193132" y="3009160"/>
            <a:ext cx="820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 smtClean="0"/>
              <a:t>服务请求</a:t>
            </a:r>
            <a:endParaRPr lang="zh-CN" altLang="en-US" sz="9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93131" y="3709070"/>
            <a:ext cx="820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 smtClean="0"/>
              <a:t>应答信号</a:t>
            </a:r>
            <a:endParaRPr lang="zh-CN" altLang="en-US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135933" y="4429150"/>
            <a:ext cx="8816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00" b="1" dirty="0" smtClean="0"/>
              <a:t>结束连接通知</a:t>
            </a:r>
            <a:endParaRPr lang="zh-CN" altLang="en-US" sz="9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99695" y="1876425"/>
            <a:ext cx="27851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/>
              <a:t>socket</a:t>
            </a:r>
            <a:r>
              <a:rPr lang="zh-CN" altLang="en-US" sz="4400" b="1"/>
              <a:t>通信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bldLvl="0" animBg="1" autoUpdateAnimBg="0"/>
      <p:bldP spid="20502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47087" y="1413893"/>
            <a:ext cx="2040227" cy="2303711"/>
            <a:chOff x="3107837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3107837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287571" y="2499622"/>
              <a:ext cx="792089" cy="294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server</a:t>
              </a:r>
              <a:endParaRPr lang="en-US" altLang="zh-CN" sz="28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6876" y="1991805"/>
              <a:ext cx="507937" cy="50793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1580198"/>
            <a:ext cx="4392488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67D993"/>
                </a:solidFill>
                <a:latin typeface="Adobe Gothic Std B" pitchFamily="34" charset="-128"/>
                <a:ea typeface="Adobe Gothic Std B" pitchFamily="34" charset="-128"/>
              </a:rPr>
              <a:t>Part 2</a:t>
            </a:r>
            <a:endParaRPr lang="zh-CN" altLang="en-US" sz="11500" dirty="0">
              <a:solidFill>
                <a:srgbClr val="67D993"/>
              </a:solidFill>
              <a:latin typeface="Adobe Gothic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448022"/>
            <a:ext cx="2267744" cy="611560"/>
            <a:chOff x="0" y="448022"/>
            <a:chExt cx="2267744" cy="611560"/>
          </a:xfrm>
        </p:grpSpPr>
        <p:sp>
          <p:nvSpPr>
            <p:cNvPr id="3" name="矩形 2"/>
            <p:cNvSpPr/>
            <p:nvPr/>
          </p:nvSpPr>
          <p:spPr>
            <a:xfrm>
              <a:off x="0" y="448022"/>
              <a:ext cx="611560" cy="611560"/>
            </a:xfrm>
            <a:prstGeom prst="rect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3C78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3568" y="448022"/>
              <a:ext cx="158417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</a:t>
              </a:r>
              <a:endParaRPr lang="en-US" altLang="zh-CN" sz="3200" dirty="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5576" y="1449238"/>
            <a:ext cx="576064" cy="576064"/>
            <a:chOff x="2915816" y="1254410"/>
            <a:chExt cx="576064" cy="576064"/>
          </a:xfrm>
        </p:grpSpPr>
        <p:sp>
          <p:nvSpPr>
            <p:cNvPr id="6" name="椭圆 5"/>
            <p:cNvSpPr/>
            <p:nvPr/>
          </p:nvSpPr>
          <p:spPr>
            <a:xfrm>
              <a:off x="2915816" y="1254410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7880" y="1275606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55576" y="2683972"/>
            <a:ext cx="576064" cy="576064"/>
            <a:chOff x="2893864" y="2355726"/>
            <a:chExt cx="576064" cy="576064"/>
          </a:xfrm>
        </p:grpSpPr>
        <p:sp>
          <p:nvSpPr>
            <p:cNvPr id="8" name="椭圆 7"/>
            <p:cNvSpPr/>
            <p:nvPr/>
          </p:nvSpPr>
          <p:spPr>
            <a:xfrm>
              <a:off x="2893864" y="2355726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5928" y="2376922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96081" y="1347591"/>
            <a:ext cx="576064" cy="576064"/>
            <a:chOff x="3015928" y="3723878"/>
            <a:chExt cx="576064" cy="576064"/>
          </a:xfrm>
        </p:grpSpPr>
        <p:sp>
          <p:nvSpPr>
            <p:cNvPr id="10" name="椭圆 9"/>
            <p:cNvSpPr/>
            <p:nvPr/>
          </p:nvSpPr>
          <p:spPr>
            <a:xfrm>
              <a:off x="3015928" y="3723878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37992" y="3745074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18504" y="2540925"/>
            <a:ext cx="576064" cy="576064"/>
            <a:chOff x="2915816" y="1254410"/>
            <a:chExt cx="576064" cy="576064"/>
          </a:xfrm>
        </p:grpSpPr>
        <p:sp>
          <p:nvSpPr>
            <p:cNvPr id="16" name="椭圆 15"/>
            <p:cNvSpPr/>
            <p:nvPr/>
          </p:nvSpPr>
          <p:spPr>
            <a:xfrm>
              <a:off x="2915816" y="1254410"/>
              <a:ext cx="576064" cy="576064"/>
            </a:xfrm>
            <a:prstGeom prst="ellipse">
              <a:avLst/>
            </a:prstGeom>
            <a:solidFill>
              <a:srgbClr val="53C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37880" y="1275606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</a:rPr>
                <a:t>4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75656" y="1347614"/>
            <a:ext cx="2892268" cy="641954"/>
            <a:chOff x="1475656" y="1347614"/>
            <a:chExt cx="2892268" cy="641954"/>
          </a:xfrm>
        </p:grpSpPr>
        <p:sp>
          <p:nvSpPr>
            <p:cNvPr id="30" name="TextBox 29"/>
            <p:cNvSpPr txBox="1"/>
            <p:nvPr/>
          </p:nvSpPr>
          <p:spPr>
            <a:xfrm>
              <a:off x="1475656" y="1652383"/>
              <a:ext cx="289226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ftpserver()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87604" y="1347614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</a:t>
              </a:r>
              <a:r>
                <a:rPr lang="en-US" altLang="zh-CN" b="1" dirty="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lang="zh-CN" altLang="en-US" b="1" dirty="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endParaRPr lang="zh-CN" altLang="en-US" b="1" dirty="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614519" y="2521729"/>
            <a:ext cx="2892268" cy="641954"/>
            <a:chOff x="5568164" y="1347614"/>
            <a:chExt cx="2892268" cy="641954"/>
          </a:xfrm>
        </p:grpSpPr>
        <p:sp>
          <p:nvSpPr>
            <p:cNvPr id="32" name="TextBox 31"/>
            <p:cNvSpPr txBox="1"/>
            <p:nvPr/>
          </p:nvSpPr>
          <p:spPr>
            <a:xfrm>
              <a:off x="5568164" y="1652383"/>
              <a:ext cx="289226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manager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80112" y="1347614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服务端管理</a:t>
              </a:r>
              <a:endParaRPr lang="zh-CN" altLang="en-US" b="1" dirty="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75656" y="2584883"/>
            <a:ext cx="2892268" cy="641954"/>
            <a:chOff x="1490451" y="2548306"/>
            <a:chExt cx="2892268" cy="641954"/>
          </a:xfrm>
        </p:grpSpPr>
        <p:sp>
          <p:nvSpPr>
            <p:cNvPr id="34" name="TextBox 33"/>
            <p:cNvSpPr txBox="1"/>
            <p:nvPr/>
          </p:nvSpPr>
          <p:spPr>
            <a:xfrm>
              <a:off x="1490451" y="2853075"/>
              <a:ext cx="289226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checkuser()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2399" y="2548306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验证用户登录</a:t>
              </a:r>
              <a:endParaRPr lang="zh-CN" altLang="en-US" b="1" dirty="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741586" y="1376132"/>
            <a:ext cx="2892268" cy="641954"/>
            <a:chOff x="1490451" y="3776432"/>
            <a:chExt cx="2892268" cy="641954"/>
          </a:xfrm>
        </p:grpSpPr>
        <p:sp>
          <p:nvSpPr>
            <p:cNvPr id="38" name="TextBox 37"/>
            <p:cNvSpPr txBox="1"/>
            <p:nvPr/>
          </p:nvSpPr>
          <p:spPr>
            <a:xfrm>
              <a:off x="1490451" y="4081201"/>
              <a:ext cx="289226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ls,get,put,mkdir,rmdir,cd,pwd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02399" y="3776432"/>
              <a:ext cx="208823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53C7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封装命令</a:t>
              </a:r>
              <a:endParaRPr lang="zh-CN" altLang="en-US" b="1" dirty="0">
                <a:solidFill>
                  <a:srgbClr val="53C78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</Words>
  <Application>WPS 演示</Application>
  <PresentationFormat>全屏显示(16:9)</PresentationFormat>
  <Paragraphs>172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Adobe Gothic Std B</vt:lpstr>
      <vt:lpstr>黑体</vt:lpstr>
      <vt:lpstr>Calibri</vt:lpstr>
      <vt:lpstr>微软雅黑</vt:lpstr>
      <vt:lpstr>Yu Gothic</vt:lpstr>
      <vt:lpstr>Arial Unicode MS</vt:lpstr>
      <vt:lpstr>Calibri</vt:lpstr>
      <vt:lpstr>第一PPT模板网-WWW.1PPT.COM​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lastModifiedBy>卢其利</cp:lastModifiedBy>
  <cp:revision>50</cp:revision>
  <dcterms:created xsi:type="dcterms:W3CDTF">2014-07-22T07:42:00Z</dcterms:created>
  <dcterms:modified xsi:type="dcterms:W3CDTF">2017-12-22T03:47:27Z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