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9144000" cy="6858000"/>
  <p:embeddedFontLst>
    <p:embeddedFont>
      <p:font typeface="Caladea"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Helvetica Neue"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gPVxoXyY/Mae7DVIwO6p9ye2pn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18"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6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eginnersbook.com/2017/08/cpp-variabl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rule of three is one of the rules of C++ under rules of thumb for building an exception safe code. These rules prescribe how default members of the class should be used for exception free practice.</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rule of three is also known as the Law of Big Three or The Big Three and prescribes for class that, if a class defines any of the mentioned three then it should probably explicitly define all three −</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destructor</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copy constructor</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copy assignment constructor</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These three are special member functions of class. If none of them is explicitly defined by the programmer, then the compiler provides implicit versions. If any one of the above is explicitly defined that means implicit versions for the other two must be improper and must be redefined.</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This happens because implicitly generated constructors and assignment operators’ shallow copy the data members. We require deep copy when class contains pointers pointing to dynamically allocated resources.</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default destructors remove the unused objects. When there is no copy constructor defined then the destructor will run twice, once for objects that contain the copy and second for objects from which the data members are copied. To avoid this, explicit definition becomes necessary.</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rmAutofit/>
          </a:bodyPr>
          <a:lstStyle/>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a:ea typeface="Arial"/>
                <a:cs typeface="Arial"/>
                <a:sym typeface="Arial"/>
              </a:rPr>
              <a:t>Can a destructor be virtual?</a:t>
            </a:r>
            <a:r>
              <a:rPr lang="en-US" sz="1100" b="0" i="0" u="none" strike="noStrike" cap="none">
                <a:solidFill>
                  <a:srgbClr val="000000"/>
                </a:solidFill>
                <a:latin typeface="Arial"/>
                <a:ea typeface="Arial"/>
                <a:cs typeface="Arial"/>
                <a:sym typeface="Arial"/>
              </a:rPr>
              <a:t> </a:t>
            </a:r>
            <a:br>
              <a:rPr lang="en-US"/>
            </a:br>
            <a:r>
              <a:rPr lang="en-US" sz="1100" b="0" i="0" u="none" strike="noStrike" cap="none">
                <a:solidFill>
                  <a:srgbClr val="000000"/>
                </a:solidFill>
                <a:latin typeface="Arial"/>
                <a:ea typeface="Arial"/>
                <a:cs typeface="Arial"/>
                <a:sym typeface="Arial"/>
              </a:rPr>
              <a:t>Yes, In fact, it is always a good idea to make destructors virtual in base class when we have a virtual function. </a:t>
            </a:r>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a:ea typeface="Arial"/>
                <a:cs typeface="Arial"/>
                <a:sym typeface="Arial"/>
              </a:rPr>
              <a:t>When does the destructor get called?</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A destructor is </a:t>
            </a:r>
            <a:r>
              <a:rPr lang="en-US" sz="1100" b="1" i="0" u="none" strike="noStrike" cap="none">
                <a:solidFill>
                  <a:srgbClr val="000000"/>
                </a:solidFill>
                <a:latin typeface="Arial"/>
                <a:ea typeface="Arial"/>
                <a:cs typeface="Arial"/>
                <a:sym typeface="Arial"/>
              </a:rPr>
              <a:t>automatically called</a:t>
            </a:r>
            <a:r>
              <a:rPr lang="en-US" sz="1100" b="0" i="0" u="none" strike="noStrike" cap="none">
                <a:solidFill>
                  <a:srgbClr val="000000"/>
                </a:solidFill>
                <a:latin typeface="Arial"/>
                <a:ea typeface="Arial"/>
                <a:cs typeface="Arial"/>
                <a:sym typeface="Arial"/>
              </a:rPr>
              <a:t> when:</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1) The program finished execution.</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2) When a scope (the { } parenthesis) containing </a:t>
            </a:r>
            <a:r>
              <a:rPr lang="en-US" sz="1100" b="1"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local variable</a:t>
            </a:r>
            <a:r>
              <a:rPr lang="en-US" sz="1100" b="0" i="0" u="none" strike="noStrike" cap="none">
                <a:solidFill>
                  <a:srgbClr val="000000"/>
                </a:solidFill>
                <a:latin typeface="Arial"/>
                <a:ea typeface="Arial"/>
                <a:cs typeface="Arial"/>
                <a:sym typeface="Arial"/>
              </a:rPr>
              <a:t> ends.</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3) When you call the delete operator.</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6"/>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6"/>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22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4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4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4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49"/>
          <p:cNvSpPr txBox="1">
            <a:spLocks noGrp="1"/>
          </p:cNvSpPr>
          <p:nvPr>
            <p:ph type="ctrTitle"/>
          </p:nvPr>
        </p:nvSpPr>
        <p:spPr>
          <a:xfrm>
            <a:off x="535940" y="467690"/>
            <a:ext cx="8072119" cy="7264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0"/>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50"/>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5"/>
          <p:cNvSpPr/>
          <p:nvPr/>
        </p:nvSpPr>
        <p:spPr>
          <a:xfrm>
            <a:off x="0" y="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45"/>
          <p:cNvSpPr/>
          <p:nvPr/>
        </p:nvSpPr>
        <p:spPr>
          <a:xfrm>
            <a:off x="8458200" y="0"/>
            <a:ext cx="685800" cy="6858000"/>
          </a:xfrm>
          <a:custGeom>
            <a:avLst/>
            <a:gdLst/>
            <a:ahLst/>
            <a:cxnLst/>
            <a:rect l="l" t="t" r="r" b="b"/>
            <a:pathLst>
              <a:path w="685800" h="6858000" extrusionOk="0">
                <a:moveTo>
                  <a:pt x="685800" y="6172200"/>
                </a:moveTo>
                <a:lnTo>
                  <a:pt x="0" y="6172200"/>
                </a:lnTo>
                <a:lnTo>
                  <a:pt x="0" y="6858000"/>
                </a:lnTo>
                <a:lnTo>
                  <a:pt x="685800" y="6858000"/>
                </a:lnTo>
                <a:lnTo>
                  <a:pt x="685800" y="6172200"/>
                </a:lnTo>
                <a:close/>
              </a:path>
              <a:path w="685800" h="6858000" extrusionOk="0">
                <a:moveTo>
                  <a:pt x="685800" y="0"/>
                </a:moveTo>
                <a:lnTo>
                  <a:pt x="0" y="0"/>
                </a:lnTo>
                <a:lnTo>
                  <a:pt x="0" y="5486400"/>
                </a:lnTo>
                <a:lnTo>
                  <a:pt x="685800" y="5486400"/>
                </a:lnTo>
                <a:lnTo>
                  <a:pt x="685800" y="0"/>
                </a:lnTo>
                <a:close/>
              </a:path>
            </a:pathLst>
          </a:custGeom>
          <a:solidFill>
            <a:srgbClr val="46464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45"/>
          <p:cNvSpPr/>
          <p:nvPr/>
        </p:nvSpPr>
        <p:spPr>
          <a:xfrm>
            <a:off x="8458200" y="5486399"/>
            <a:ext cx="685800" cy="685800"/>
          </a:xfrm>
          <a:custGeom>
            <a:avLst/>
            <a:gdLst/>
            <a:ahLst/>
            <a:cxnLst/>
            <a:rect l="l" t="t" r="r" b="b"/>
            <a:pathLst>
              <a:path w="685800" h="685800" extrusionOk="0">
                <a:moveTo>
                  <a:pt x="685800" y="0"/>
                </a:moveTo>
                <a:lnTo>
                  <a:pt x="0" y="0"/>
                </a:lnTo>
                <a:lnTo>
                  <a:pt x="0" y="685800"/>
                </a:lnTo>
                <a:lnTo>
                  <a:pt x="685800" y="685800"/>
                </a:lnTo>
                <a:lnTo>
                  <a:pt x="685800" y="0"/>
                </a:lnTo>
                <a:close/>
              </a:path>
            </a:pathLst>
          </a:custGeom>
          <a:solidFill>
            <a:srgbClr val="6E6E7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45"/>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4600" b="0" i="0" u="none" strike="noStrike" cap="none">
                <a:solidFill>
                  <a:srgbClr val="464649"/>
                </a:solidFill>
                <a:latin typeface="Caladea"/>
                <a:ea typeface="Caladea"/>
                <a:cs typeface="Caladea"/>
                <a:sym typeface="Calade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5"/>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4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4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farah.sadia@nu.edu.pk"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body" idx="1"/>
          </p:nvPr>
        </p:nvSpPr>
        <p:spPr>
          <a:xfrm>
            <a:off x="421640" y="1326483"/>
            <a:ext cx="6707505" cy="3716654"/>
          </a:xfrm>
          <a:prstGeom prst="rect">
            <a:avLst/>
          </a:prstGeom>
          <a:noFill/>
          <a:ln>
            <a:noFill/>
          </a:ln>
        </p:spPr>
        <p:txBody>
          <a:bodyPr spcFirstLastPara="1" wrap="square" lIns="0" tIns="1092675" rIns="0" bIns="0" anchor="t" anchorCtr="0">
            <a:noAutofit/>
          </a:bodyPr>
          <a:lstStyle/>
          <a:p>
            <a:pPr marL="355600" marR="5080" lvl="0" indent="0" algn="l" rtl="0">
              <a:lnSpc>
                <a:spcPct val="100000"/>
              </a:lnSpc>
              <a:spcBef>
                <a:spcPts val="0"/>
              </a:spcBef>
              <a:spcAft>
                <a:spcPts val="0"/>
              </a:spcAft>
              <a:buSzPts val="1400"/>
              <a:buNone/>
            </a:pPr>
            <a:r>
              <a:rPr lang="en-US" sz="6600">
                <a:solidFill>
                  <a:srgbClr val="464649"/>
                </a:solidFill>
                <a:latin typeface="Caladea"/>
                <a:ea typeface="Caladea"/>
                <a:cs typeface="Caladea"/>
                <a:sym typeface="Caladea"/>
              </a:rPr>
              <a:t>Data Structures  CS-2001 Week#1</a:t>
            </a:r>
            <a:endParaRPr/>
          </a:p>
          <a:p>
            <a:pPr marL="355600" marR="5080" lvl="0" indent="0" algn="l" rtl="0">
              <a:lnSpc>
                <a:spcPct val="100000"/>
              </a:lnSpc>
              <a:spcBef>
                <a:spcPts val="0"/>
              </a:spcBef>
              <a:spcAft>
                <a:spcPts val="0"/>
              </a:spcAft>
              <a:buSzPts val="1400"/>
              <a:buNone/>
            </a:pPr>
            <a:endParaRPr sz="6600">
              <a:latin typeface="Caladea"/>
              <a:ea typeface="Caladea"/>
              <a:cs typeface="Caladea"/>
              <a:sym typeface="Caladea"/>
            </a:endParaRPr>
          </a:p>
        </p:txBody>
      </p:sp>
      <p:sp>
        <p:nvSpPr>
          <p:cNvPr id="47" name="Google Shape;47;p1"/>
          <p:cNvSpPr txBox="1"/>
          <p:nvPr/>
        </p:nvSpPr>
        <p:spPr>
          <a:xfrm>
            <a:off x="751840" y="4528794"/>
            <a:ext cx="2665730" cy="1031875"/>
          </a:xfrm>
          <a:prstGeom prst="rect">
            <a:avLst/>
          </a:prstGeom>
          <a:noFill/>
          <a:ln>
            <a:noFill/>
          </a:ln>
        </p:spPr>
        <p:txBody>
          <a:bodyPr spcFirstLastPara="1" wrap="square" lIns="0" tIns="43175" rIns="0" bIns="0" anchor="t" anchorCtr="0">
            <a:noAutofit/>
          </a:bodyPr>
          <a:lstStyle/>
          <a:p>
            <a:pPr marL="254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Lab 01</a:t>
            </a:r>
            <a:endParaRPr sz="2000" b="0" i="0" u="none" strike="noStrike" cap="none">
              <a:solidFill>
                <a:srgbClr val="000000"/>
              </a:solidFill>
              <a:latin typeface="Arial"/>
              <a:ea typeface="Arial"/>
              <a:cs typeface="Arial"/>
              <a:sym typeface="Arial"/>
            </a:endParaRPr>
          </a:p>
          <a:p>
            <a:pPr marL="25400" marR="0" lvl="0" indent="0" algn="l" rtl="0">
              <a:lnSpc>
                <a:spcPct val="100000"/>
              </a:lnSpc>
              <a:spcBef>
                <a:spcPts val="24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02</a:t>
            </a:r>
            <a:r>
              <a:rPr lang="en-US" sz="2000" b="0" i="0" u="none" strike="noStrike" cap="none" baseline="30000">
                <a:solidFill>
                  <a:srgbClr val="888888"/>
                </a:solidFill>
                <a:latin typeface="Arial"/>
                <a:ea typeface="Arial"/>
                <a:cs typeface="Arial"/>
                <a:sym typeface="Arial"/>
              </a:rPr>
              <a:t>nd</a:t>
            </a:r>
            <a:r>
              <a:rPr lang="en-US" sz="2000" b="0" i="0" u="none" strike="noStrike" cap="none">
                <a:solidFill>
                  <a:srgbClr val="888888"/>
                </a:solidFill>
                <a:latin typeface="Arial"/>
                <a:ea typeface="Arial"/>
                <a:cs typeface="Arial"/>
                <a:sym typeface="Arial"/>
              </a:rPr>
              <a:t> Feb 2022</a:t>
            </a:r>
            <a:endParaRPr sz="2000" b="0" i="0" u="none" strike="noStrike" cap="none">
              <a:solidFill>
                <a:srgbClr val="000000"/>
              </a:solidFill>
              <a:latin typeface="Arial"/>
              <a:ea typeface="Arial"/>
              <a:cs typeface="Arial"/>
              <a:sym typeface="Arial"/>
            </a:endParaRPr>
          </a:p>
          <a:p>
            <a:pPr marL="25400" marR="0" lvl="0" indent="0" algn="l" rtl="0">
              <a:lnSpc>
                <a:spcPct val="100000"/>
              </a:lnSpc>
              <a:spcBef>
                <a:spcPts val="24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Instructor: Farah Sadia </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Lecture # 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Data vs. Information vs. Knowledge </a:t>
            </a:r>
            <a:endParaRPr/>
          </a:p>
        </p:txBody>
      </p:sp>
      <p:sp>
        <p:nvSpPr>
          <p:cNvPr id="112" name="Google Shape;112;p11"/>
          <p:cNvSpPr txBox="1">
            <a:spLocks noGrp="1"/>
          </p:cNvSpPr>
          <p:nvPr>
            <p:ph type="body" idx="1"/>
          </p:nvPr>
        </p:nvSpPr>
        <p:spPr>
          <a:xfrm>
            <a:off x="457199" y="1577340"/>
            <a:ext cx="5104151" cy="4526280"/>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p:txBody>
      </p:sp>
      <p:sp>
        <p:nvSpPr>
          <p:cNvPr id="113" name="Google Shape;113;p11"/>
          <p:cNvSpPr txBox="1">
            <a:spLocks noGrp="1"/>
          </p:cNvSpPr>
          <p:nvPr>
            <p:ph type="body" idx="2"/>
          </p:nvPr>
        </p:nvSpPr>
        <p:spPr>
          <a:xfrm>
            <a:off x="5666282" y="1577340"/>
            <a:ext cx="3020518" cy="452628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114" name="Google Shape;114;p11"/>
          <p:cNvPicPr preferRelativeResize="0"/>
          <p:nvPr/>
        </p:nvPicPr>
        <p:blipFill rotWithShape="1">
          <a:blip r:embed="rId3">
            <a:alphaModFix/>
          </a:blip>
          <a:srcRect/>
          <a:stretch/>
        </p:blipFill>
        <p:spPr>
          <a:xfrm>
            <a:off x="2648168" y="1886060"/>
            <a:ext cx="1581150" cy="336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Data Structures:</a:t>
            </a:r>
            <a:endParaRPr/>
          </a:p>
        </p:txBody>
      </p:sp>
      <p:sp>
        <p:nvSpPr>
          <p:cNvPr id="120" name="Google Shape;120;p12"/>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Logical and formal abstract way to represent and store data in such a way that it will quickly available for processing within the application context. </a:t>
            </a:r>
            <a:endParaRPr/>
          </a:p>
          <a:p>
            <a:pPr marL="571500" lvl="0" indent="-342900" algn="l" rtl="0">
              <a:lnSpc>
                <a:spcPct val="100000"/>
              </a:lnSpc>
              <a:spcBef>
                <a:spcPts val="0"/>
              </a:spcBef>
              <a:spcAft>
                <a:spcPts val="0"/>
              </a:spcAft>
              <a:buSzPts val="1400"/>
              <a:buFont typeface="Arial"/>
              <a:buChar char="•"/>
            </a:pPr>
            <a:r>
              <a:rPr lang="en-US"/>
              <a:t>It is an organized collection of data which perform a set of operations effectively on the data. These set of operations are formally related to an idea of specific processing related to problem solving.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Algorithm:</a:t>
            </a:r>
            <a:endParaRPr/>
          </a:p>
        </p:txBody>
      </p:sp>
      <p:sp>
        <p:nvSpPr>
          <p:cNvPr id="126" name="Google Shape;126;p13"/>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An algorithm is a fancy to-do list for a computer. Algorithms take in zero or more inputs and give back one or more outputs. </a:t>
            </a:r>
            <a:endParaRPr/>
          </a:p>
          <a:p>
            <a:pPr marL="571500" lvl="0" indent="-342900" algn="l" rtl="0">
              <a:lnSpc>
                <a:spcPct val="100000"/>
              </a:lnSpc>
              <a:spcBef>
                <a:spcPts val="0"/>
              </a:spcBef>
              <a:spcAft>
                <a:spcPts val="0"/>
              </a:spcAft>
              <a:buSzPts val="1400"/>
              <a:buFont typeface="Arial"/>
              <a:buChar char="•"/>
            </a:pPr>
            <a:r>
              <a:rPr lang="en-US"/>
              <a:t>You explicitly need to tell a computer to perform each step that eventually transform some input into a desire output. It should be finite set of instruction.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Algorithm+ Data Structures = Program</a:t>
            </a:r>
            <a:endParaRPr/>
          </a:p>
        </p:txBody>
      </p:sp>
      <p:sp>
        <p:nvSpPr>
          <p:cNvPr id="132" name="Google Shape;132;p14"/>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a:t>Data structures and algorithm are integral parts of problem solving through computer.</a:t>
            </a:r>
            <a:endParaRPr/>
          </a:p>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a:t>Half of the problem is selecting the right data structures and half of the problem is to select the algorithm.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Lecture # 02</a:t>
            </a:r>
            <a:br>
              <a:rPr lang="en-US"/>
            </a:b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a:t>
            </a:r>
            <a:endParaRPr/>
          </a:p>
        </p:txBody>
      </p:sp>
      <p:sp>
        <p:nvSpPr>
          <p:cNvPr id="143" name="Google Shape;143;p15"/>
          <p:cNvSpPr txBox="1">
            <a:spLocks noGrp="1"/>
          </p:cNvSpPr>
          <p:nvPr>
            <p:ph type="body" idx="1"/>
          </p:nvPr>
        </p:nvSpPr>
        <p:spPr>
          <a:xfrm>
            <a:off x="421640" y="1326482"/>
            <a:ext cx="7515352" cy="5037741"/>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To process data with a computer, we need to define the data type and the operation to be performed on the data.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The definition of the data type and the definition of the operation to be applied to the data is part of the idea behind an abstract data type (ADT) </a:t>
            </a:r>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ADT means to hide how the operation is performed on the data.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In other words, the user of an ADT needs only to know that a set of operations are available for the data type, but does not need to know how they are applied.</a:t>
            </a:r>
            <a:endParaRPr/>
          </a:p>
          <a:p>
            <a:pPr marL="571500" lvl="0" indent="-342900" algn="l" rtl="0">
              <a:lnSpc>
                <a:spcPct val="100000"/>
              </a:lnSpc>
              <a:spcBef>
                <a:spcPts val="0"/>
              </a:spcBef>
              <a:spcAft>
                <a:spcPts val="0"/>
              </a:spcAft>
              <a:buSzPts val="1400"/>
              <a:buFont typeface="Arial"/>
              <a:buChar char="•"/>
            </a:pPr>
            <a:r>
              <a:rPr lang="en-US" b="0" i="0">
                <a:solidFill>
                  <a:srgbClr val="FF0000"/>
                </a:solidFill>
                <a:latin typeface="Arial"/>
                <a:ea typeface="Arial"/>
                <a:cs typeface="Arial"/>
                <a:sym typeface="Arial"/>
              </a:rPr>
              <a:t>Some examples of </a:t>
            </a:r>
            <a:r>
              <a:rPr lang="en-US" b="1" i="0">
                <a:solidFill>
                  <a:srgbClr val="FF0000"/>
                </a:solidFill>
                <a:latin typeface="Arial"/>
                <a:ea typeface="Arial"/>
                <a:cs typeface="Arial"/>
                <a:sym typeface="Arial"/>
              </a:rPr>
              <a:t>ADT</a:t>
            </a:r>
            <a:r>
              <a:rPr lang="en-US" b="0" i="0">
                <a:solidFill>
                  <a:srgbClr val="FF0000"/>
                </a:solidFill>
                <a:latin typeface="Arial"/>
                <a:ea typeface="Arial"/>
                <a:cs typeface="Arial"/>
                <a:sym typeface="Arial"/>
              </a:rPr>
              <a:t> </a:t>
            </a:r>
            <a:r>
              <a:rPr lang="en-US" b="1" i="0">
                <a:solidFill>
                  <a:srgbClr val="FF0000"/>
                </a:solidFill>
                <a:latin typeface="Arial"/>
                <a:ea typeface="Arial"/>
                <a:cs typeface="Arial"/>
                <a:sym typeface="Arial"/>
              </a:rPr>
              <a:t>are Stack, Queue, List</a:t>
            </a:r>
            <a:r>
              <a:rPr lang="en-US" b="0" i="0">
                <a:solidFill>
                  <a:srgbClr val="FF0000"/>
                </a:solidFill>
                <a:latin typeface="Arial"/>
                <a:ea typeface="Arial"/>
                <a:cs typeface="Arial"/>
                <a:sym typeface="Arial"/>
              </a:rPr>
              <a:t> etc.</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(Stack)</a:t>
            </a:r>
            <a:endParaRPr/>
          </a:p>
        </p:txBody>
      </p:sp>
      <p:sp>
        <p:nvSpPr>
          <p:cNvPr id="149" name="Google Shape;149;p16"/>
          <p:cNvSpPr txBox="1">
            <a:spLocks noGrp="1"/>
          </p:cNvSpPr>
          <p:nvPr>
            <p:ph type="body" idx="1"/>
          </p:nvPr>
        </p:nvSpPr>
        <p:spPr>
          <a:xfrm>
            <a:off x="421640" y="1326482"/>
            <a:ext cx="7771384" cy="5019453"/>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 stack is a restricted data structure in which all </a:t>
            </a:r>
            <a:r>
              <a:rPr lang="en-US" b="1" i="0">
                <a:solidFill>
                  <a:srgbClr val="3B3835"/>
                </a:solidFill>
                <a:latin typeface="Helvetica Neue"/>
                <a:ea typeface="Helvetica Neue"/>
                <a:cs typeface="Helvetica Neue"/>
                <a:sym typeface="Helvetica Neue"/>
              </a:rPr>
              <a:t>additions and deletions </a:t>
            </a:r>
            <a:r>
              <a:rPr lang="en-US" b="0" i="0">
                <a:solidFill>
                  <a:srgbClr val="3B3835"/>
                </a:solidFill>
                <a:latin typeface="Helvetica Neue"/>
                <a:ea typeface="Helvetica Neue"/>
                <a:cs typeface="Helvetica Neue"/>
                <a:sym typeface="Helvetica Neue"/>
              </a:rPr>
              <a:t>are made at </a:t>
            </a:r>
            <a:r>
              <a:rPr lang="en-US" b="1" i="0">
                <a:solidFill>
                  <a:srgbClr val="3B3835"/>
                </a:solidFill>
                <a:latin typeface="Helvetica Neue"/>
                <a:ea typeface="Helvetica Neue"/>
                <a:cs typeface="Helvetica Neue"/>
                <a:sym typeface="Helvetica Neue"/>
              </a:rPr>
              <a:t>one end, the top</a:t>
            </a:r>
            <a:r>
              <a:rPr lang="en-US" b="0" i="0">
                <a:solidFill>
                  <a:srgbClr val="3B3835"/>
                </a:solidFill>
                <a:latin typeface="Helvetica Neue"/>
                <a:ea typeface="Helvetica Neue"/>
                <a:cs typeface="Helvetica Neue"/>
                <a:sym typeface="Helvetica Neue"/>
              </a:rPr>
              <a:t>. </a:t>
            </a:r>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If we insert a series of data items into a stack and then remove them, the order of the data is reversed. This reversing attribute is why stacks are known as last in, first out (LIFO) data structures. </a:t>
            </a:r>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a:t>Stack Operation:</a:t>
            </a:r>
            <a:endParaRPr/>
          </a:p>
        </p:txBody>
      </p:sp>
      <p:pic>
        <p:nvPicPr>
          <p:cNvPr id="150" name="Google Shape;150;p16"/>
          <p:cNvPicPr preferRelativeResize="0"/>
          <p:nvPr/>
        </p:nvPicPr>
        <p:blipFill rotWithShape="1">
          <a:blip r:embed="rId3">
            <a:alphaModFix/>
          </a:blip>
          <a:srcRect/>
          <a:stretch/>
        </p:blipFill>
        <p:spPr>
          <a:xfrm>
            <a:off x="1794351" y="3429000"/>
            <a:ext cx="5025962" cy="1695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(Stack Operations)</a:t>
            </a:r>
            <a:endParaRPr/>
          </a:p>
        </p:txBody>
      </p:sp>
      <p:sp>
        <p:nvSpPr>
          <p:cNvPr id="156" name="Google Shape;156;p17"/>
          <p:cNvSpPr txBox="1">
            <a:spLocks noGrp="1"/>
          </p:cNvSpPr>
          <p:nvPr>
            <p:ph type="body" idx="1"/>
          </p:nvPr>
        </p:nvSpPr>
        <p:spPr>
          <a:xfrm>
            <a:off x="421640" y="1755647"/>
            <a:ext cx="6707505" cy="4718305"/>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b="1" i="0" dirty="0" err="1">
                <a:solidFill>
                  <a:srgbClr val="000000"/>
                </a:solidFill>
                <a:latin typeface="Arial"/>
                <a:ea typeface="Arial"/>
                <a:cs typeface="Arial"/>
                <a:sym typeface="Arial"/>
              </a:rPr>
              <a:t>isFull</a:t>
            </a:r>
            <a:r>
              <a:rPr lang="en-US" b="1" i="0" dirty="0">
                <a:solidFill>
                  <a:srgbClr val="000000"/>
                </a:solidFill>
                <a:latin typeface="Arial"/>
                <a:ea typeface="Arial"/>
                <a:cs typeface="Arial"/>
                <a:sym typeface="Arial"/>
              </a:rPr>
              <a:t>(), </a:t>
            </a:r>
            <a:r>
              <a:rPr lang="en-US" b="0" i="0" dirty="0">
                <a:solidFill>
                  <a:srgbClr val="000000"/>
                </a:solidFill>
                <a:latin typeface="Arial"/>
                <a:ea typeface="Arial"/>
                <a:cs typeface="Arial"/>
                <a:sym typeface="Arial"/>
              </a:rPr>
              <a:t>This is used to check whether stack is full or not</a:t>
            </a:r>
            <a:endParaRPr dirty="0"/>
          </a:p>
          <a:p>
            <a:pPr marL="457200" lvl="0" indent="-228600" algn="l" rtl="0">
              <a:lnSpc>
                <a:spcPct val="100000"/>
              </a:lnSpc>
              <a:spcBef>
                <a:spcPts val="0"/>
              </a:spcBef>
              <a:spcAft>
                <a:spcPts val="0"/>
              </a:spcAft>
              <a:buSzPts val="1400"/>
              <a:buFont typeface="Arial"/>
              <a:buChar char="•"/>
            </a:pPr>
            <a:r>
              <a:rPr lang="en-US" b="1" i="0" dirty="0" err="1">
                <a:solidFill>
                  <a:srgbClr val="000000"/>
                </a:solidFill>
                <a:latin typeface="Arial"/>
                <a:ea typeface="Arial"/>
                <a:cs typeface="Arial"/>
                <a:sym typeface="Arial"/>
              </a:rPr>
              <a:t>isEmpty</a:t>
            </a:r>
            <a:r>
              <a:rPr lang="en-US" b="1" i="0" dirty="0">
                <a:solidFill>
                  <a:srgbClr val="000000"/>
                </a:solidFill>
                <a:latin typeface="Arial"/>
                <a:ea typeface="Arial"/>
                <a:cs typeface="Arial"/>
                <a:sym typeface="Arial"/>
              </a:rPr>
              <a:t>(), </a:t>
            </a:r>
            <a:r>
              <a:rPr lang="en-US" b="0" i="0" dirty="0">
                <a:solidFill>
                  <a:srgbClr val="000000"/>
                </a:solidFill>
                <a:latin typeface="Arial"/>
                <a:ea typeface="Arial"/>
                <a:cs typeface="Arial"/>
                <a:sym typeface="Arial"/>
              </a:rPr>
              <a:t>This is used to check whether stack is empty or not</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push(x), </a:t>
            </a:r>
            <a:r>
              <a:rPr lang="en-US" b="0" i="0" dirty="0">
                <a:solidFill>
                  <a:srgbClr val="000000"/>
                </a:solidFill>
                <a:latin typeface="Arial"/>
                <a:ea typeface="Arial"/>
                <a:cs typeface="Arial"/>
                <a:sym typeface="Arial"/>
              </a:rPr>
              <a:t>This is used to push x into the stack</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pop(), </a:t>
            </a:r>
            <a:r>
              <a:rPr lang="en-US" b="0" i="0" dirty="0">
                <a:solidFill>
                  <a:srgbClr val="000000"/>
                </a:solidFill>
                <a:latin typeface="Arial"/>
                <a:ea typeface="Arial"/>
                <a:cs typeface="Arial"/>
                <a:sym typeface="Arial"/>
              </a:rPr>
              <a:t>This is used to delete one element from top of the stack</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peek(), </a:t>
            </a:r>
            <a:r>
              <a:rPr lang="en-US" b="0" i="0" dirty="0">
                <a:solidFill>
                  <a:srgbClr val="000000"/>
                </a:solidFill>
                <a:latin typeface="Arial"/>
                <a:ea typeface="Arial"/>
                <a:cs typeface="Arial"/>
                <a:sym typeface="Arial"/>
              </a:rPr>
              <a:t>This is used to get the top most element of the stack</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size(), </a:t>
            </a:r>
            <a:r>
              <a:rPr lang="en-US" b="0" i="0" dirty="0">
                <a:solidFill>
                  <a:srgbClr val="000000"/>
                </a:solidFill>
                <a:latin typeface="Arial"/>
                <a:ea typeface="Arial"/>
                <a:cs typeface="Arial"/>
                <a:sym typeface="Arial"/>
              </a:rPr>
              <a:t>this function is used to get number of elements present into the stack</a:t>
            </a:r>
            <a:endParaRPr dirty="0"/>
          </a:p>
          <a:p>
            <a:pPr marL="457200" lvl="0" indent="-228600" algn="l" rtl="0">
              <a:lnSpc>
                <a:spcPct val="100000"/>
              </a:lnSpc>
              <a:spcBef>
                <a:spcPts val="0"/>
              </a:spcBef>
              <a:spcAft>
                <a:spcPts val="0"/>
              </a:spcAft>
              <a:buSzPts val="14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(Queue)</a:t>
            </a:r>
            <a:endParaRPr/>
          </a:p>
        </p:txBody>
      </p:sp>
      <p:sp>
        <p:nvSpPr>
          <p:cNvPr id="162" name="Google Shape;162;p18"/>
          <p:cNvSpPr txBox="1">
            <a:spLocks noGrp="1"/>
          </p:cNvSpPr>
          <p:nvPr>
            <p:ph type="body" idx="1"/>
          </p:nvPr>
        </p:nvSpPr>
        <p:spPr>
          <a:xfrm>
            <a:off x="421640" y="1326483"/>
            <a:ext cx="7643368"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 queue is a linear list in which data can only be inserted at one end, called the </a:t>
            </a:r>
            <a:r>
              <a:rPr lang="en-US" b="1" i="0">
                <a:solidFill>
                  <a:srgbClr val="3B3835"/>
                </a:solidFill>
                <a:latin typeface="Helvetica Neue"/>
                <a:ea typeface="Helvetica Neue"/>
                <a:cs typeface="Helvetica Neue"/>
                <a:sym typeface="Helvetica Neue"/>
              </a:rPr>
              <a:t>rear</a:t>
            </a:r>
            <a:r>
              <a:rPr lang="en-US" b="0" i="0">
                <a:solidFill>
                  <a:srgbClr val="3B3835"/>
                </a:solidFill>
                <a:latin typeface="Helvetica Neue"/>
                <a:ea typeface="Helvetica Neue"/>
                <a:cs typeface="Helvetica Neue"/>
                <a:sym typeface="Helvetica Neue"/>
              </a:rPr>
              <a:t>, and deleted from the other end, called the </a:t>
            </a:r>
            <a:r>
              <a:rPr lang="en-US" b="1" i="0">
                <a:solidFill>
                  <a:srgbClr val="3B3835"/>
                </a:solidFill>
                <a:latin typeface="Helvetica Neue"/>
                <a:ea typeface="Helvetica Neue"/>
                <a:cs typeface="Helvetica Neue"/>
                <a:sym typeface="Helvetica Neue"/>
              </a:rPr>
              <a:t>front</a:t>
            </a:r>
            <a:r>
              <a:rPr lang="en-US" b="0" i="0">
                <a:solidFill>
                  <a:srgbClr val="3B3835"/>
                </a:solidFill>
                <a:latin typeface="Helvetica Neue"/>
                <a:ea typeface="Helvetica Neue"/>
                <a:cs typeface="Helvetica Neue"/>
                <a:sym typeface="Helvetica Neue"/>
              </a:rPr>
              <a:t>.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These restrictions ensure that the data is processed through the queue in the order in which it is received. In other words, a queue is a</a:t>
            </a:r>
            <a:r>
              <a:rPr lang="en-US" b="1" i="0">
                <a:solidFill>
                  <a:srgbClr val="3B3835"/>
                </a:solidFill>
                <a:latin typeface="Helvetica Neue"/>
                <a:ea typeface="Helvetica Neue"/>
                <a:cs typeface="Helvetica Neue"/>
                <a:sym typeface="Helvetica Neue"/>
              </a:rPr>
              <a:t> first in, first out (FIFO) </a:t>
            </a:r>
            <a:r>
              <a:rPr lang="en-US" b="0" i="0">
                <a:solidFill>
                  <a:srgbClr val="3B3835"/>
                </a:solidFill>
                <a:latin typeface="Helvetica Neue"/>
                <a:ea typeface="Helvetica Neue"/>
                <a:cs typeface="Helvetica Neue"/>
                <a:sym typeface="Helvetica Neue"/>
              </a:rPr>
              <a:t>structure. </a:t>
            </a:r>
            <a:endParaRPr/>
          </a:p>
        </p:txBody>
      </p:sp>
      <p:pic>
        <p:nvPicPr>
          <p:cNvPr id="163" name="Google Shape;163;p18"/>
          <p:cNvPicPr preferRelativeResize="0"/>
          <p:nvPr/>
        </p:nvPicPr>
        <p:blipFill rotWithShape="1">
          <a:blip r:embed="rId3">
            <a:alphaModFix/>
          </a:blip>
          <a:srcRect/>
          <a:stretch/>
        </p:blipFill>
        <p:spPr>
          <a:xfrm>
            <a:off x="1438211" y="3908518"/>
            <a:ext cx="5913565" cy="14281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pSp>
        <p:nvGrpSpPr>
          <p:cNvPr id="52" name="Google Shape;52;p2"/>
          <p:cNvGrpSpPr/>
          <p:nvPr/>
        </p:nvGrpSpPr>
        <p:grpSpPr>
          <a:xfrm>
            <a:off x="0" y="57"/>
            <a:ext cx="9144000" cy="6857940"/>
            <a:chOff x="0" y="57"/>
            <a:chExt cx="9144000" cy="6857940"/>
          </a:xfrm>
        </p:grpSpPr>
        <p:sp>
          <p:nvSpPr>
            <p:cNvPr id="53" name="Google Shape;53;p2"/>
            <p:cNvSpPr/>
            <p:nvPr/>
          </p:nvSpPr>
          <p:spPr>
            <a:xfrm>
              <a:off x="0" y="57"/>
              <a:ext cx="9144000" cy="68579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a:off x="0" y="4460748"/>
              <a:ext cx="3579876" cy="151028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2"/>
            <p:cNvSpPr/>
            <p:nvPr/>
          </p:nvSpPr>
          <p:spPr>
            <a:xfrm>
              <a:off x="2686811" y="4460748"/>
              <a:ext cx="1647443" cy="151028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2"/>
            <p:cNvSpPr/>
            <p:nvPr/>
          </p:nvSpPr>
          <p:spPr>
            <a:xfrm>
              <a:off x="728472" y="4797083"/>
              <a:ext cx="3956070" cy="106914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Welcome To</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CS-2001</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(Queue Operations)</a:t>
            </a:r>
            <a:endParaRPr/>
          </a:p>
        </p:txBody>
      </p:sp>
      <p:sp>
        <p:nvSpPr>
          <p:cNvPr id="169" name="Google Shape;169;p19"/>
          <p:cNvSpPr txBox="1">
            <a:spLocks noGrp="1"/>
          </p:cNvSpPr>
          <p:nvPr>
            <p:ph type="body" idx="1"/>
          </p:nvPr>
        </p:nvSpPr>
        <p:spPr>
          <a:xfrm>
            <a:off x="421640" y="1544903"/>
            <a:ext cx="6707505" cy="3498233"/>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b="1" i="0" dirty="0" err="1">
                <a:solidFill>
                  <a:srgbClr val="000000"/>
                </a:solidFill>
                <a:latin typeface="Arial"/>
                <a:ea typeface="Arial"/>
                <a:cs typeface="Arial"/>
                <a:sym typeface="Arial"/>
              </a:rPr>
              <a:t>isFull</a:t>
            </a:r>
            <a:r>
              <a:rPr lang="en-US" b="1" i="0" dirty="0">
                <a:solidFill>
                  <a:srgbClr val="000000"/>
                </a:solidFill>
                <a:latin typeface="Arial"/>
                <a:ea typeface="Arial"/>
                <a:cs typeface="Arial"/>
                <a:sym typeface="Arial"/>
              </a:rPr>
              <a:t>(), </a:t>
            </a:r>
            <a:r>
              <a:rPr lang="en-US" b="0" i="0" dirty="0">
                <a:solidFill>
                  <a:srgbClr val="000000"/>
                </a:solidFill>
                <a:latin typeface="Arial"/>
                <a:ea typeface="Arial"/>
                <a:cs typeface="Arial"/>
                <a:sym typeface="Arial"/>
              </a:rPr>
              <a:t>This is used to check whether queue is full or not</a:t>
            </a:r>
            <a:endParaRPr dirty="0"/>
          </a:p>
          <a:p>
            <a:pPr marL="457200" lvl="0" indent="-228600" algn="l" rtl="0">
              <a:lnSpc>
                <a:spcPct val="100000"/>
              </a:lnSpc>
              <a:spcBef>
                <a:spcPts val="0"/>
              </a:spcBef>
              <a:spcAft>
                <a:spcPts val="0"/>
              </a:spcAft>
              <a:buSzPts val="1400"/>
              <a:buFont typeface="Arial"/>
              <a:buChar char="•"/>
            </a:pPr>
            <a:r>
              <a:rPr lang="en-US" b="1" i="0" dirty="0" err="1">
                <a:solidFill>
                  <a:srgbClr val="000000"/>
                </a:solidFill>
                <a:latin typeface="Arial"/>
                <a:ea typeface="Arial"/>
                <a:cs typeface="Arial"/>
                <a:sym typeface="Arial"/>
              </a:rPr>
              <a:t>isEmpty</a:t>
            </a:r>
            <a:r>
              <a:rPr lang="en-US" b="1" i="0" dirty="0">
                <a:solidFill>
                  <a:srgbClr val="000000"/>
                </a:solidFill>
                <a:latin typeface="Arial"/>
                <a:ea typeface="Arial"/>
                <a:cs typeface="Arial"/>
                <a:sym typeface="Arial"/>
              </a:rPr>
              <a:t>(), </a:t>
            </a:r>
            <a:r>
              <a:rPr lang="en-US" b="0" i="0" dirty="0">
                <a:solidFill>
                  <a:srgbClr val="000000"/>
                </a:solidFill>
                <a:latin typeface="Arial"/>
                <a:ea typeface="Arial"/>
                <a:cs typeface="Arial"/>
                <a:sym typeface="Arial"/>
              </a:rPr>
              <a:t>This is used to check whether queue is empty or not</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insert(x), </a:t>
            </a:r>
            <a:r>
              <a:rPr lang="en-US" b="0" i="0" dirty="0">
                <a:solidFill>
                  <a:srgbClr val="000000"/>
                </a:solidFill>
                <a:latin typeface="Arial"/>
                <a:ea typeface="Arial"/>
                <a:cs typeface="Arial"/>
                <a:sym typeface="Arial"/>
              </a:rPr>
              <a:t>This is used to add x into the queue at the rear end</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delete(), </a:t>
            </a:r>
            <a:r>
              <a:rPr lang="en-US" b="0" i="0" dirty="0">
                <a:solidFill>
                  <a:srgbClr val="000000"/>
                </a:solidFill>
                <a:latin typeface="Arial"/>
                <a:ea typeface="Arial"/>
                <a:cs typeface="Arial"/>
                <a:sym typeface="Arial"/>
              </a:rPr>
              <a:t>This is used to delete one element from the front end of the queue</a:t>
            </a:r>
            <a:endParaRPr dirty="0"/>
          </a:p>
          <a:p>
            <a:pPr marL="457200" lvl="0" indent="-228600" algn="l" rtl="0">
              <a:lnSpc>
                <a:spcPct val="100000"/>
              </a:lnSpc>
              <a:spcBef>
                <a:spcPts val="0"/>
              </a:spcBef>
              <a:spcAft>
                <a:spcPts val="0"/>
              </a:spcAft>
              <a:buSzPts val="1400"/>
              <a:buFont typeface="Arial"/>
              <a:buChar char="•"/>
            </a:pPr>
            <a:r>
              <a:rPr lang="en-US" b="1" i="0" dirty="0">
                <a:solidFill>
                  <a:srgbClr val="000000"/>
                </a:solidFill>
                <a:latin typeface="Arial"/>
                <a:ea typeface="Arial"/>
                <a:cs typeface="Arial"/>
                <a:sym typeface="Arial"/>
              </a:rPr>
              <a:t>size(), </a:t>
            </a:r>
            <a:r>
              <a:rPr lang="en-US" b="0" i="0" dirty="0">
                <a:solidFill>
                  <a:srgbClr val="000000"/>
                </a:solidFill>
                <a:latin typeface="Arial"/>
                <a:ea typeface="Arial"/>
                <a:cs typeface="Arial"/>
                <a:sym typeface="Arial"/>
              </a:rPr>
              <a:t>this function is used to get number of elements present into the queue</a:t>
            </a:r>
            <a:endParaRPr dirty="0"/>
          </a:p>
          <a:p>
            <a:pPr marL="457200" lvl="0" indent="-228600" algn="l" rtl="0">
              <a:lnSpc>
                <a:spcPct val="100000"/>
              </a:lnSpc>
              <a:spcBef>
                <a:spcPts val="0"/>
              </a:spcBef>
              <a:spcAft>
                <a:spcPts val="0"/>
              </a:spcAft>
              <a:buSzPts val="14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4800"/>
              <a:t>RULE OF THREE – very important</a:t>
            </a:r>
            <a:endParaRPr/>
          </a:p>
        </p:txBody>
      </p:sp>
      <p:sp>
        <p:nvSpPr>
          <p:cNvPr id="175" name="Google Shape;175;p21"/>
          <p:cNvSpPr txBox="1">
            <a:spLocks noGrp="1"/>
          </p:cNvSpPr>
          <p:nvPr>
            <p:ph type="body" idx="1"/>
          </p:nvPr>
        </p:nvSpPr>
        <p:spPr>
          <a:xfrm>
            <a:off x="421640" y="1326482"/>
            <a:ext cx="6707505" cy="3917321"/>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sz="2400" b="0" i="0" u="none" strike="noStrike">
                <a:solidFill>
                  <a:srgbClr val="000000"/>
                </a:solidFill>
                <a:latin typeface="Times New Roman"/>
                <a:ea typeface="Times New Roman"/>
                <a:cs typeface="Times New Roman"/>
                <a:sym typeface="Times New Roman"/>
              </a:rPr>
              <a:t>The Rule of Three is a rule of thumb in C++ (prior to C++ 11) which states that if a class defines one or more of the following, then it should probably explicitly define all three of these. The rule is also called Law of Big Three or The Big Three, three special functions which are:</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1) Destructor</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2) Copy Constructor</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3) Overloaded/Copy Assignment Operator.</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Destructor:</a:t>
            </a:r>
            <a:endParaRPr/>
          </a:p>
        </p:txBody>
      </p:sp>
      <p:sp>
        <p:nvSpPr>
          <p:cNvPr id="181" name="Google Shape;181;p22"/>
          <p:cNvSpPr txBox="1">
            <a:spLocks noGrp="1"/>
          </p:cNvSpPr>
          <p:nvPr>
            <p:ph type="body" idx="1"/>
          </p:nvPr>
        </p:nvSpPr>
        <p:spPr>
          <a:xfrm>
            <a:off x="421640" y="1326482"/>
            <a:ext cx="6707505" cy="5013357"/>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sz="1800"/>
              <a:t>Destructor is a member function which destructs or deletes an object. </a:t>
            </a:r>
            <a:endParaRPr/>
          </a:p>
          <a:p>
            <a:pPr marL="457200" lvl="0" indent="-228600" algn="l" rtl="0">
              <a:lnSpc>
                <a:spcPct val="100000"/>
              </a:lnSpc>
              <a:spcBef>
                <a:spcPts val="0"/>
              </a:spcBef>
              <a:spcAft>
                <a:spcPts val="0"/>
              </a:spcAft>
              <a:buSzPts val="1400"/>
              <a:buFont typeface="Arial"/>
              <a:buChar char="•"/>
            </a:pPr>
            <a:r>
              <a:rPr lang="en-US" sz="1800"/>
              <a:t>Destructor function is automatically invoked when the objects are destroyed.</a:t>
            </a:r>
            <a:endParaRPr/>
          </a:p>
          <a:p>
            <a:pPr marL="457200" lvl="0" indent="-228600" algn="l" rtl="0">
              <a:lnSpc>
                <a:spcPct val="100000"/>
              </a:lnSpc>
              <a:spcBef>
                <a:spcPts val="0"/>
              </a:spcBef>
              <a:spcAft>
                <a:spcPts val="0"/>
              </a:spcAft>
              <a:buSzPts val="1400"/>
              <a:buFont typeface="Arial"/>
              <a:buChar char="•"/>
            </a:pPr>
            <a:r>
              <a:rPr lang="en-US" sz="1800"/>
              <a:t>It cannot be declared static or const.</a:t>
            </a:r>
            <a:endParaRPr/>
          </a:p>
          <a:p>
            <a:pPr marL="457200" lvl="0" indent="-228600" algn="l" rtl="0">
              <a:lnSpc>
                <a:spcPct val="100000"/>
              </a:lnSpc>
              <a:spcBef>
                <a:spcPts val="0"/>
              </a:spcBef>
              <a:spcAft>
                <a:spcPts val="0"/>
              </a:spcAft>
              <a:buSzPts val="1400"/>
              <a:buFont typeface="Arial"/>
              <a:buChar char="•"/>
            </a:pPr>
            <a:r>
              <a:rPr lang="en-US" sz="1800"/>
              <a:t>The destructor does not have arguments.</a:t>
            </a:r>
            <a:endParaRPr/>
          </a:p>
          <a:p>
            <a:pPr marL="457200" lvl="0" indent="-228600" algn="l" rtl="0">
              <a:lnSpc>
                <a:spcPct val="100000"/>
              </a:lnSpc>
              <a:spcBef>
                <a:spcPts val="0"/>
              </a:spcBef>
              <a:spcAft>
                <a:spcPts val="0"/>
              </a:spcAft>
              <a:buSzPts val="1400"/>
              <a:buFont typeface="Arial"/>
              <a:buChar char="•"/>
            </a:pPr>
            <a:r>
              <a:rPr lang="en-US" sz="1800"/>
              <a:t>It has no return type not even void.</a:t>
            </a:r>
            <a:endParaRPr/>
          </a:p>
          <a:p>
            <a:pPr marL="457200" lvl="0" indent="-228600" algn="l" rtl="0">
              <a:lnSpc>
                <a:spcPct val="100000"/>
              </a:lnSpc>
              <a:spcBef>
                <a:spcPts val="0"/>
              </a:spcBef>
              <a:spcAft>
                <a:spcPts val="0"/>
              </a:spcAft>
              <a:buSzPts val="1400"/>
              <a:buFont typeface="Arial"/>
              <a:buChar char="•"/>
            </a:pPr>
            <a:r>
              <a:rPr lang="en-US" sz="1800"/>
              <a:t>A destructor should be declared in the public section of the class.</a:t>
            </a:r>
            <a:endParaRPr/>
          </a:p>
          <a:p>
            <a:pPr marL="457200" lvl="0" indent="-228600" algn="l" rtl="0">
              <a:lnSpc>
                <a:spcPct val="100000"/>
              </a:lnSpc>
              <a:spcBef>
                <a:spcPts val="0"/>
              </a:spcBef>
              <a:spcAft>
                <a:spcPts val="0"/>
              </a:spcAft>
              <a:buSzPts val="1400"/>
              <a:buFont typeface="Arial"/>
              <a:buChar char="•"/>
            </a:pPr>
            <a:r>
              <a:rPr lang="en-US" sz="1800"/>
              <a:t>The programmer cannot access the address of destructor.</a:t>
            </a:r>
            <a:endParaRPr/>
          </a:p>
          <a:p>
            <a:pPr marL="457200" lvl="0" indent="-228600" algn="l" rtl="0">
              <a:lnSpc>
                <a:spcPct val="100000"/>
              </a:lnSpc>
              <a:spcBef>
                <a:spcPts val="0"/>
              </a:spcBef>
              <a:spcAft>
                <a:spcPts val="0"/>
              </a:spcAft>
              <a:buSzPts val="1400"/>
              <a:buFont typeface="Arial"/>
              <a:buChar char="•"/>
            </a:pPr>
            <a:r>
              <a:rPr lang="en-US" sz="1800"/>
              <a:t>There can only one destructor in a class with class name preceded by ~, no parameters and no return type.</a:t>
            </a:r>
            <a:endParaRPr/>
          </a:p>
          <a:p>
            <a:pPr marL="457200" lvl="0" indent="-228600" algn="l" rtl="0">
              <a:lnSpc>
                <a:spcPct val="100000"/>
              </a:lnSpc>
              <a:spcBef>
                <a:spcPts val="0"/>
              </a:spcBef>
              <a:spcAft>
                <a:spcPts val="0"/>
              </a:spcAft>
              <a:buSzPts val="1400"/>
              <a:buFont typeface="Arial"/>
              <a:buChar char="•"/>
            </a:pPr>
            <a:r>
              <a:rPr lang="en-US" sz="1800">
                <a:solidFill>
                  <a:srgbClr val="FF0000"/>
                </a:solidFill>
              </a:rPr>
              <a:t>The main reason of a destructor is to wipe of all the data members initialize by a constructor and the object life cycle.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535941" y="116789"/>
            <a:ext cx="6632956"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4800"/>
              <a:t>Copy Constructors 	</a:t>
            </a:r>
            <a:r>
              <a:rPr lang="en-US" sz="2800"/>
              <a:t>	</a:t>
            </a:r>
            <a:br>
              <a:rPr lang="en-US" sz="2800"/>
            </a:br>
            <a:br>
              <a:rPr lang="en-US" sz="1200" b="1"/>
            </a:br>
            <a:r>
              <a:rPr lang="en-US" sz="2400" b="1"/>
              <a:t>Types of  Copy Constructor </a:t>
            </a:r>
            <a:br>
              <a:rPr lang="en-US"/>
            </a:br>
            <a:endParaRPr sz="1200"/>
          </a:p>
        </p:txBody>
      </p:sp>
      <p:sp>
        <p:nvSpPr>
          <p:cNvPr id="187" name="Google Shape;187;p23"/>
          <p:cNvSpPr txBox="1">
            <a:spLocks noGrp="1"/>
          </p:cNvSpPr>
          <p:nvPr>
            <p:ph type="body" idx="1"/>
          </p:nvPr>
        </p:nvSpPr>
        <p:spPr>
          <a:xfrm>
            <a:off x="536448" y="1487423"/>
            <a:ext cx="6592697" cy="5181601"/>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sz="2400"/>
              <a:t>• It is really great way of creating new object initializations and is still widely used by programmers. </a:t>
            </a:r>
            <a:endParaRPr/>
          </a:p>
          <a:p>
            <a:pPr marL="457200" lvl="0" indent="-228600" algn="l" rtl="0">
              <a:lnSpc>
                <a:spcPct val="100000"/>
              </a:lnSpc>
              <a:spcBef>
                <a:spcPts val="0"/>
              </a:spcBef>
              <a:spcAft>
                <a:spcPts val="0"/>
              </a:spcAft>
              <a:buSzPts val="1400"/>
              <a:buNone/>
            </a:pPr>
            <a:r>
              <a:rPr lang="en-US" sz="2400"/>
              <a:t>• There are two types of copy constructors which are </a:t>
            </a:r>
            <a:endParaRPr/>
          </a:p>
          <a:p>
            <a:pPr marL="1028700" lvl="1" indent="-342900" algn="l" rtl="0">
              <a:lnSpc>
                <a:spcPct val="100000"/>
              </a:lnSpc>
              <a:spcBef>
                <a:spcPts val="0"/>
              </a:spcBef>
              <a:spcAft>
                <a:spcPts val="0"/>
              </a:spcAft>
              <a:buSzPts val="1400"/>
              <a:buFont typeface="Arial"/>
              <a:buChar char="•"/>
            </a:pPr>
            <a:r>
              <a:rPr lang="en-US" sz="2000"/>
              <a:t>Default Copy Constructors (Does Shallow Copying) </a:t>
            </a:r>
            <a:endParaRPr/>
          </a:p>
          <a:p>
            <a:pPr marL="914400" lvl="1" indent="-228600" algn="l" rtl="0">
              <a:lnSpc>
                <a:spcPct val="100000"/>
              </a:lnSpc>
              <a:spcBef>
                <a:spcPts val="0"/>
              </a:spcBef>
              <a:spcAft>
                <a:spcPts val="0"/>
              </a:spcAft>
              <a:buSzPts val="1400"/>
              <a:buNone/>
            </a:pPr>
            <a:r>
              <a:rPr lang="en-US" sz="2000"/>
              <a:t>	</a:t>
            </a:r>
            <a:r>
              <a:rPr lang="en-US" sz="1600">
                <a:solidFill>
                  <a:srgbClr val="FF0000"/>
                </a:solidFill>
              </a:rPr>
              <a:t>The objects do not have their individual storage locations, however, are referring to common storage location. </a:t>
            </a:r>
            <a:endParaRPr/>
          </a:p>
          <a:p>
            <a:pPr marL="1028700" lvl="1" indent="-342900" algn="l" rtl="0">
              <a:lnSpc>
                <a:spcPct val="100000"/>
              </a:lnSpc>
              <a:spcBef>
                <a:spcPts val="0"/>
              </a:spcBef>
              <a:spcAft>
                <a:spcPts val="0"/>
              </a:spcAft>
              <a:buSzPts val="1400"/>
              <a:buFont typeface="Arial"/>
              <a:buChar char="•"/>
            </a:pPr>
            <a:r>
              <a:rPr lang="en-US" sz="2000"/>
              <a:t>User Defined Copy Constructors (Does Deep Copying)</a:t>
            </a:r>
            <a:endParaRPr/>
          </a:p>
          <a:p>
            <a:pPr marL="1028700" lvl="1" indent="-342900" algn="l" rtl="0">
              <a:lnSpc>
                <a:spcPct val="100000"/>
              </a:lnSpc>
              <a:spcBef>
                <a:spcPts val="0"/>
              </a:spcBef>
              <a:spcAft>
                <a:spcPts val="0"/>
              </a:spcAft>
              <a:buSzPts val="1400"/>
              <a:buNone/>
            </a:pPr>
            <a:r>
              <a:rPr lang="en-US" sz="1600">
                <a:solidFill>
                  <a:srgbClr val="FF0000"/>
                </a:solidFill>
              </a:rPr>
              <a:t>	Deep copy allocates separate memory for copied information. So the source and copy are different. Any changes made in one memory location will not affect copy in the other location. When we allocate dynamic memory using pointers we need user defined copy constructor. Both objects will point to different memory locations. </a:t>
            </a:r>
            <a:endParaRPr/>
          </a:p>
          <a:p>
            <a:pPr marL="685800" lvl="0" indent="-368300" algn="l" rtl="0">
              <a:lnSpc>
                <a:spcPct val="100000"/>
              </a:lnSpc>
              <a:spcBef>
                <a:spcPts val="0"/>
              </a:spcBef>
              <a:spcAft>
                <a:spcPts val="0"/>
              </a:spcAft>
              <a:buSzPts val="1400"/>
              <a:buFont typeface="Arial"/>
              <a:buNone/>
            </a:pPr>
            <a:endParaRPr sz="1600">
              <a:solidFill>
                <a:srgbClr val="FF0000"/>
              </a:solidFill>
              <a:latin typeface="Calibri"/>
              <a:ea typeface="Calibri"/>
              <a:cs typeface="Calibri"/>
              <a:sym typeface="Calibri"/>
            </a:endParaRPr>
          </a:p>
          <a:p>
            <a:pPr marL="457200" lvl="0" indent="-228600" algn="l" rtl="0">
              <a:lnSpc>
                <a:spcPct val="100000"/>
              </a:lnSpc>
              <a:spcBef>
                <a:spcPts val="0"/>
              </a:spcBef>
              <a:spcAft>
                <a:spcPts val="0"/>
              </a:spcAft>
              <a:buSzPts val="1400"/>
              <a:buNone/>
            </a:pPr>
            <a:endParaRPr sz="1600">
              <a:solidFill>
                <a:srgbClr val="FF0000"/>
              </a:solidFill>
              <a:latin typeface="Calibri"/>
              <a:ea typeface="Calibri"/>
              <a:cs typeface="Calibri"/>
              <a:sym typeface="Calibri"/>
            </a:endParaRPr>
          </a:p>
        </p:txBody>
      </p:sp>
      <p:sp>
        <p:nvSpPr>
          <p:cNvPr id="188" name="Google Shape;188;p23" descr="shal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23" descr="shal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0" name="Google Shape;190;p23"/>
          <p:cNvPicPr preferRelativeResize="0"/>
          <p:nvPr/>
        </p:nvPicPr>
        <p:blipFill rotWithShape="1">
          <a:blip r:embed="rId3">
            <a:alphaModFix/>
          </a:blip>
          <a:srcRect/>
          <a:stretch/>
        </p:blipFill>
        <p:spPr>
          <a:xfrm>
            <a:off x="6840855" y="1722120"/>
            <a:ext cx="2303145" cy="1706880"/>
          </a:xfrm>
          <a:prstGeom prst="rect">
            <a:avLst/>
          </a:prstGeom>
          <a:noFill/>
          <a:ln>
            <a:noFill/>
          </a:ln>
        </p:spPr>
      </p:pic>
      <p:pic>
        <p:nvPicPr>
          <p:cNvPr id="191" name="Google Shape;191;p23"/>
          <p:cNvPicPr preferRelativeResize="0"/>
          <p:nvPr/>
        </p:nvPicPr>
        <p:blipFill rotWithShape="1">
          <a:blip r:embed="rId4">
            <a:alphaModFix/>
          </a:blip>
          <a:srcRect/>
          <a:stretch/>
        </p:blipFill>
        <p:spPr>
          <a:xfrm>
            <a:off x="6301930" y="0"/>
            <a:ext cx="2659190" cy="1560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Copy Assignment Operator</a:t>
            </a:r>
            <a:endParaRPr/>
          </a:p>
        </p:txBody>
      </p:sp>
      <p:sp>
        <p:nvSpPr>
          <p:cNvPr id="197" name="Google Shape;197;p24"/>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a:t>Example:</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a:t>box&amp; operator=(const box&amp; sample){</a:t>
            </a:r>
            <a:endParaRPr/>
          </a:p>
          <a:p>
            <a:pPr marL="457200" lvl="0" indent="-228600" algn="l" rtl="0">
              <a:lnSpc>
                <a:spcPct val="100000"/>
              </a:lnSpc>
              <a:spcBef>
                <a:spcPts val="0"/>
              </a:spcBef>
              <a:spcAft>
                <a:spcPts val="0"/>
              </a:spcAft>
              <a:buSzPts val="1400"/>
              <a:buNone/>
            </a:pPr>
            <a:r>
              <a:rPr lang="en-US"/>
              <a:t>		length = sample.length;</a:t>
            </a:r>
            <a:endParaRPr/>
          </a:p>
          <a:p>
            <a:pPr marL="457200" lvl="0" indent="-228600" algn="l" rtl="0">
              <a:lnSpc>
                <a:spcPct val="100000"/>
              </a:lnSpc>
              <a:spcBef>
                <a:spcPts val="0"/>
              </a:spcBef>
              <a:spcAft>
                <a:spcPts val="0"/>
              </a:spcAft>
              <a:buSzPts val="1400"/>
              <a:buNone/>
            </a:pPr>
            <a:r>
              <a:rPr lang="en-US"/>
              <a:t>		breadth = new int;</a:t>
            </a:r>
            <a:endParaRPr/>
          </a:p>
          <a:p>
            <a:pPr marL="457200" lvl="0" indent="-228600" algn="l" rtl="0">
              <a:lnSpc>
                <a:spcPct val="100000"/>
              </a:lnSpc>
              <a:spcBef>
                <a:spcPts val="0"/>
              </a:spcBef>
              <a:spcAft>
                <a:spcPts val="0"/>
              </a:spcAft>
              <a:buSzPts val="1400"/>
              <a:buNone/>
            </a:pPr>
            <a:r>
              <a:rPr lang="en-US"/>
              <a:t>		*breadth = *(sample.breadth);</a:t>
            </a:r>
            <a:endParaRPr/>
          </a:p>
          <a:p>
            <a:pPr marL="457200" lvl="0" indent="-228600" algn="l" rtl="0">
              <a:lnSpc>
                <a:spcPct val="100000"/>
              </a:lnSpc>
              <a:spcBef>
                <a:spcPts val="0"/>
              </a:spcBef>
              <a:spcAft>
                <a:spcPts val="0"/>
              </a:spcAft>
              <a:buSzPts val="1400"/>
              <a:buNone/>
            </a:pPr>
            <a:r>
              <a:rPr lang="en-US"/>
              <a:t>		height = sample.height;</a:t>
            </a:r>
            <a:endParaRPr/>
          </a:p>
          <a:p>
            <a:pPr marL="457200" lvl="0" indent="-228600" algn="l" rtl="0">
              <a:lnSpc>
                <a:spcPct val="100000"/>
              </a:lnSpc>
              <a:spcBef>
                <a:spcPts val="0"/>
              </a:spcBef>
              <a:spcAft>
                <a:spcPts val="0"/>
              </a:spcAft>
              <a:buSzPts val="1400"/>
              <a:buNone/>
            </a:pPr>
            <a:r>
              <a:rPr lang="en-US"/>
              <a:t>		return *this;</a:t>
            </a:r>
            <a:endParaRPr/>
          </a:p>
          <a:p>
            <a:pPr marL="457200" lvl="0" indent="-228600" algn="l" rtl="0">
              <a:lnSpc>
                <a:spcPct val="100000"/>
              </a:lnSpc>
              <a:spcBef>
                <a:spcPts val="0"/>
              </a:spcBef>
              <a:spcAft>
                <a:spcPts val="0"/>
              </a:spcAft>
              <a:buSzPts val="1400"/>
              <a:buNone/>
            </a:pPr>
            <a:r>
              <a:rPr lang="en-US"/>
              <a:t>	}</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a:t>Box first(11,12,13),third;</a:t>
            </a:r>
            <a:endParaRPr/>
          </a:p>
          <a:p>
            <a:pPr marL="457200" lvl="0" indent="-228600" algn="l" rtl="0">
              <a:lnSpc>
                <a:spcPct val="100000"/>
              </a:lnSpc>
              <a:spcBef>
                <a:spcPts val="0"/>
              </a:spcBef>
              <a:spcAft>
                <a:spcPts val="0"/>
              </a:spcAft>
              <a:buSzPts val="1400"/>
              <a:buNone/>
            </a:pPr>
            <a:r>
              <a:rPr lang="en-US"/>
              <a:t>third=first;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Exercise</a:t>
            </a:r>
            <a:endParaRPr/>
          </a:p>
        </p:txBody>
      </p:sp>
      <p:sp>
        <p:nvSpPr>
          <p:cNvPr id="203" name="Google Shape;203;p25"/>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marR="0" lvl="0" indent="-317500" algn="just" rtl="0">
              <a:lnSpc>
                <a:spcPct val="115000"/>
              </a:lnSpc>
              <a:spcBef>
                <a:spcPts val="0"/>
              </a:spcBef>
              <a:spcAft>
                <a:spcPts val="0"/>
              </a:spcAft>
              <a:buSzPts val="1400"/>
              <a:buAutoNum type="arabicPeriod"/>
            </a:pPr>
            <a:r>
              <a:rPr lang="en-US" sz="1400"/>
              <a:t>Find the largest and the smallest element in an array using pointers.Create a function named MinMax having addresses of Min and Max from main function, use pointers so that it will directly affect the values of the variables defined inside the main function.</a:t>
            </a:r>
            <a:endParaRPr sz="1400"/>
          </a:p>
          <a:p>
            <a:pPr marL="457200" marR="0" lvl="0" indent="-317500" algn="l" rtl="0">
              <a:lnSpc>
                <a:spcPct val="115000"/>
              </a:lnSpc>
              <a:spcBef>
                <a:spcPts val="0"/>
              </a:spcBef>
              <a:spcAft>
                <a:spcPts val="0"/>
              </a:spcAft>
              <a:buSzPts val="1400"/>
              <a:buAutoNum type="arabicPeriod"/>
            </a:pPr>
            <a:r>
              <a:rPr lang="en-US" sz="1400"/>
              <a:t>create an Animal class (having appropriate attributes and functions) and do following steps.</a:t>
            </a:r>
            <a:endParaRPr sz="1400"/>
          </a:p>
          <a:p>
            <a:pPr marL="914400" marR="0" lvl="1" indent="-317500" algn="l" rtl="0">
              <a:lnSpc>
                <a:spcPct val="115000"/>
              </a:lnSpc>
              <a:spcBef>
                <a:spcPts val="0"/>
              </a:spcBef>
              <a:spcAft>
                <a:spcPts val="0"/>
              </a:spcAft>
              <a:buSzPts val="1400"/>
              <a:buAutoNum type="alphaLcPeriod"/>
            </a:pPr>
            <a:r>
              <a:rPr lang="en-US" sz="1400">
                <a:solidFill>
                  <a:schemeClr val="dk1"/>
                </a:solidFill>
                <a:latin typeface="Arial"/>
                <a:ea typeface="Arial"/>
                <a:cs typeface="Arial"/>
                <a:sym typeface="Arial"/>
              </a:rPr>
              <a:t>Dynamically allocate memory to 5 objects of a class.</a:t>
            </a:r>
            <a:endParaRPr sz="1400">
              <a:solidFill>
                <a:schemeClr val="dk1"/>
              </a:solidFill>
              <a:latin typeface="Arial"/>
              <a:ea typeface="Arial"/>
              <a:cs typeface="Arial"/>
              <a:sym typeface="Arial"/>
            </a:endParaRPr>
          </a:p>
          <a:p>
            <a:pPr marL="914400" marR="0" lvl="1" indent="-317500" algn="l" rtl="0">
              <a:lnSpc>
                <a:spcPct val="115000"/>
              </a:lnSpc>
              <a:spcBef>
                <a:spcPts val="0"/>
              </a:spcBef>
              <a:spcAft>
                <a:spcPts val="0"/>
              </a:spcAft>
              <a:buSzPts val="1400"/>
              <a:buAutoNum type="alphaLcPeriod"/>
            </a:pPr>
            <a:r>
              <a:rPr lang="en-US" sz="1400">
                <a:solidFill>
                  <a:schemeClr val="dk1"/>
                </a:solidFill>
                <a:latin typeface="Arial"/>
                <a:ea typeface="Arial"/>
                <a:cs typeface="Arial"/>
                <a:sym typeface="Arial"/>
              </a:rPr>
              <a:t>Order data in allocated memories by Animal names in ascending order.</a:t>
            </a:r>
            <a:endParaRPr sz="1400">
              <a:solidFill>
                <a:schemeClr val="dk1"/>
              </a:solidFill>
              <a:latin typeface="Arial"/>
              <a:ea typeface="Arial"/>
              <a:cs typeface="Arial"/>
              <a:sym typeface="Arial"/>
            </a:endParaRPr>
          </a:p>
          <a:p>
            <a:pPr marL="457200" marR="0" lvl="0" indent="-317500" algn="just" rtl="0">
              <a:lnSpc>
                <a:spcPct val="115000"/>
              </a:lnSpc>
              <a:spcBef>
                <a:spcPts val="0"/>
              </a:spcBef>
              <a:spcAft>
                <a:spcPts val="0"/>
              </a:spcAft>
              <a:buSzPts val="1400"/>
              <a:buFont typeface="Times New Roman"/>
              <a:buAutoNum type="arabicPeriod"/>
            </a:pPr>
            <a:r>
              <a:rPr lang="en-US" sz="1400"/>
              <a:t>Write a code that create a Class named Numbers, with private size and pointer variables , a public function to assign values to private member  and a destructor to destroy the  pointer and memory.Understand what happens when you define an object by providing one object as an argument to another or simply assign one object to another.</a:t>
            </a:r>
            <a:endParaRPr sz="1400">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p:nvPr/>
        </p:nvSpPr>
        <p:spPr>
          <a:xfrm>
            <a:off x="13856" y="1295400"/>
            <a:ext cx="8348853" cy="480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535940" y="307289"/>
            <a:ext cx="5151755" cy="72644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a:t>Course Pre-requisites</a:t>
            </a:r>
            <a:endParaRPr/>
          </a:p>
        </p:txBody>
      </p:sp>
      <p:grpSp>
        <p:nvGrpSpPr>
          <p:cNvPr id="67" name="Google Shape;67;p4"/>
          <p:cNvGrpSpPr/>
          <p:nvPr/>
        </p:nvGrpSpPr>
        <p:grpSpPr>
          <a:xfrm>
            <a:off x="13855" y="1371650"/>
            <a:ext cx="8460601" cy="5027866"/>
            <a:chOff x="13855" y="1371650"/>
            <a:chExt cx="8460601" cy="5027866"/>
          </a:xfrm>
        </p:grpSpPr>
        <p:sp>
          <p:nvSpPr>
            <p:cNvPr id="68" name="Google Shape;68;p4"/>
            <p:cNvSpPr/>
            <p:nvPr/>
          </p:nvSpPr>
          <p:spPr>
            <a:xfrm>
              <a:off x="13855" y="1392351"/>
              <a:ext cx="4395546" cy="50071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4"/>
            <p:cNvSpPr/>
            <p:nvPr/>
          </p:nvSpPr>
          <p:spPr>
            <a:xfrm>
              <a:off x="4038600" y="1371650"/>
              <a:ext cx="4435856" cy="498627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535958" y="467700"/>
            <a:ext cx="4223400" cy="7263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a:t>Text Book</a:t>
            </a:r>
            <a:endParaRPr/>
          </a:p>
        </p:txBody>
      </p:sp>
      <p:sp>
        <p:nvSpPr>
          <p:cNvPr id="75" name="Google Shape;75;p5"/>
          <p:cNvSpPr txBox="1"/>
          <p:nvPr/>
        </p:nvSpPr>
        <p:spPr>
          <a:xfrm>
            <a:off x="650240" y="1616710"/>
            <a:ext cx="7016750" cy="695960"/>
          </a:xfrm>
          <a:prstGeom prst="rect">
            <a:avLst/>
          </a:prstGeom>
          <a:noFill/>
          <a:ln>
            <a:noFill/>
          </a:ln>
        </p:spPr>
        <p:txBody>
          <a:bodyPr spcFirstLastPara="1" wrap="square" lIns="0" tIns="12050" rIns="0" bIns="0" anchor="t" anchorCtr="0">
            <a:noAutofit/>
          </a:bodyPr>
          <a:lstStyle/>
          <a:p>
            <a:pPr marL="241300" marR="5080" lvl="0" indent="-228600" algn="l" rtl="0">
              <a:lnSpc>
                <a:spcPct val="100000"/>
              </a:lnSpc>
              <a:spcBef>
                <a:spcPts val="0"/>
              </a:spcBef>
              <a:spcAft>
                <a:spcPts val="0"/>
              </a:spcAft>
              <a:buClr>
                <a:srgbClr val="6E6E74"/>
              </a:buClr>
              <a:buSzPts val="2200"/>
              <a:buFont typeface="Arial"/>
              <a:buChar char="•"/>
            </a:pPr>
            <a:r>
              <a:rPr lang="en-US" sz="2200" b="0" i="0" u="none" strike="noStrike" cap="none">
                <a:solidFill>
                  <a:srgbClr val="000000"/>
                </a:solidFill>
                <a:latin typeface="Arial"/>
                <a:ea typeface="Arial"/>
                <a:cs typeface="Arial"/>
                <a:sym typeface="Arial"/>
              </a:rPr>
              <a:t>Data Structures and Algorithms in C++ 4th Edition- by Adam  Drozdek</a:t>
            </a:r>
            <a:endParaRPr sz="2200" b="0" i="0" u="none" strike="noStrike" cap="none">
              <a:solidFill>
                <a:srgbClr val="000000"/>
              </a:solidFill>
              <a:latin typeface="Arial"/>
              <a:ea typeface="Arial"/>
              <a:cs typeface="Arial"/>
              <a:sym typeface="Arial"/>
            </a:endParaRPr>
          </a:p>
        </p:txBody>
      </p:sp>
      <p:sp>
        <p:nvSpPr>
          <p:cNvPr id="76" name="Google Shape;76;p5"/>
          <p:cNvSpPr/>
          <p:nvPr/>
        </p:nvSpPr>
        <p:spPr>
          <a:xfrm>
            <a:off x="3962400" y="2057400"/>
            <a:ext cx="3848100" cy="461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535940" y="467690"/>
            <a:ext cx="975360" cy="7264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4600"/>
              <a:buFont typeface="Arial"/>
              <a:buNone/>
            </a:pPr>
            <a:r>
              <a:rPr lang="en-US" sz="4600" b="0" i="0" u="none" strike="noStrike" cap="none">
                <a:solidFill>
                  <a:srgbClr val="464649"/>
                </a:solidFill>
                <a:latin typeface="Caladea"/>
                <a:ea typeface="Caladea"/>
                <a:cs typeface="Caladea"/>
                <a:sym typeface="Caladea"/>
              </a:rPr>
              <a:t>C++</a:t>
            </a:r>
            <a:endParaRPr sz="4600" b="0" i="0" u="none" strike="noStrike" cap="none">
              <a:solidFill>
                <a:srgbClr val="000000"/>
              </a:solidFill>
              <a:latin typeface="Caladea"/>
              <a:ea typeface="Caladea"/>
              <a:cs typeface="Caladea"/>
              <a:sym typeface="Caladea"/>
            </a:endParaRPr>
          </a:p>
        </p:txBody>
      </p:sp>
      <p:sp>
        <p:nvSpPr>
          <p:cNvPr id="82" name="Google Shape;82;p6"/>
          <p:cNvSpPr txBox="1"/>
          <p:nvPr/>
        </p:nvSpPr>
        <p:spPr>
          <a:xfrm>
            <a:off x="878839" y="1625854"/>
            <a:ext cx="6296025" cy="635635"/>
          </a:xfrm>
          <a:prstGeom prst="rect">
            <a:avLst/>
          </a:prstGeom>
          <a:noFill/>
          <a:ln>
            <a:noFill/>
          </a:ln>
        </p:spPr>
        <p:txBody>
          <a:bodyPr spcFirstLastPara="1" wrap="square" lIns="0" tIns="13325" rIns="0" bIns="0" anchor="t" anchorCtr="0">
            <a:noAutofit/>
          </a:bodyPr>
          <a:lstStyle/>
          <a:p>
            <a:pPr marL="12700" marR="508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You will be using the C++ programming language in this  course</a:t>
            </a:r>
            <a:endParaRPr sz="2000" b="0" i="0" u="none" strike="noStrike" cap="none">
              <a:solidFill>
                <a:srgbClr val="000000"/>
              </a:solidFill>
              <a:latin typeface="Arial"/>
              <a:ea typeface="Arial"/>
              <a:cs typeface="Arial"/>
              <a:sym typeface="Arial"/>
            </a:endParaRPr>
          </a:p>
        </p:txBody>
      </p:sp>
      <p:sp>
        <p:nvSpPr>
          <p:cNvPr id="83" name="Google Shape;83;p6"/>
          <p:cNvSpPr/>
          <p:nvPr/>
        </p:nvSpPr>
        <p:spPr>
          <a:xfrm>
            <a:off x="381000" y="2743161"/>
            <a:ext cx="7848600" cy="31283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Marks Distribution:</a:t>
            </a:r>
            <a:endParaRPr/>
          </a:p>
        </p:txBody>
      </p:sp>
      <p:sp>
        <p:nvSpPr>
          <p:cNvPr id="89" name="Google Shape;89;p7"/>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a:t>Final Term: 50</a:t>
            </a:r>
            <a:endParaRPr/>
          </a:p>
          <a:p>
            <a:pPr marL="457200" lvl="0" indent="-228600" algn="l" rtl="0">
              <a:lnSpc>
                <a:spcPct val="100000"/>
              </a:lnSpc>
              <a:spcBef>
                <a:spcPts val="0"/>
              </a:spcBef>
              <a:spcAft>
                <a:spcPts val="0"/>
              </a:spcAft>
              <a:buSzPts val="1400"/>
              <a:buNone/>
            </a:pPr>
            <a:r>
              <a:rPr lang="en-US"/>
              <a:t>Mid(I and II) Terms: 30(2*15)</a:t>
            </a:r>
            <a:endParaRPr/>
          </a:p>
          <a:p>
            <a:pPr marL="457200" lvl="0" indent="-228600" algn="l" rtl="0">
              <a:lnSpc>
                <a:spcPct val="100000"/>
              </a:lnSpc>
              <a:spcBef>
                <a:spcPts val="0"/>
              </a:spcBef>
              <a:spcAft>
                <a:spcPts val="0"/>
              </a:spcAft>
              <a:buSzPts val="1400"/>
              <a:buNone/>
            </a:pPr>
            <a:r>
              <a:rPr lang="en-US"/>
              <a:t>Project: 10</a:t>
            </a:r>
            <a:endParaRPr/>
          </a:p>
          <a:p>
            <a:pPr marL="457200" lvl="0" indent="-228600" algn="l" rtl="0">
              <a:lnSpc>
                <a:spcPct val="100000"/>
              </a:lnSpc>
              <a:spcBef>
                <a:spcPts val="0"/>
              </a:spcBef>
              <a:spcAft>
                <a:spcPts val="0"/>
              </a:spcAft>
              <a:buSzPts val="1400"/>
              <a:buNone/>
            </a:pPr>
            <a:r>
              <a:rPr lang="en-US"/>
              <a:t>Quizzes(5)[n-1]: 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Plagiarism &amp; Late Penalty:</a:t>
            </a:r>
            <a:endParaRPr/>
          </a:p>
        </p:txBody>
      </p:sp>
      <p:sp>
        <p:nvSpPr>
          <p:cNvPr id="95" name="Google Shape;95;p8"/>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There will be zero tolerance policy in plagiarism.</a:t>
            </a:r>
            <a:endParaRPr/>
          </a:p>
          <a:p>
            <a:pPr marL="571500" lvl="0" indent="-342900" algn="l" rtl="0">
              <a:lnSpc>
                <a:spcPct val="100000"/>
              </a:lnSpc>
              <a:spcBef>
                <a:spcPts val="0"/>
              </a:spcBef>
              <a:spcAft>
                <a:spcPts val="0"/>
              </a:spcAft>
              <a:buSzPts val="1400"/>
              <a:buFont typeface="Arial"/>
              <a:buChar char="•"/>
            </a:pPr>
            <a:r>
              <a:rPr lang="en-US"/>
              <a:t>Late penalty depends upon the reason of late. [ It might be straight zero or somehow to less than the lowest marks assigned to the student who submitted on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Consultancy Hours:</a:t>
            </a:r>
            <a:endParaRPr/>
          </a:p>
        </p:txBody>
      </p:sp>
      <p:sp>
        <p:nvSpPr>
          <p:cNvPr id="101" name="Google Shape;101;p9"/>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Contact Me:</a:t>
            </a:r>
            <a:endParaRPr/>
          </a:p>
          <a:p>
            <a:pPr marL="1028700" lvl="1" indent="-342900" algn="l" rtl="0">
              <a:lnSpc>
                <a:spcPct val="100000"/>
              </a:lnSpc>
              <a:spcBef>
                <a:spcPts val="0"/>
              </a:spcBef>
              <a:spcAft>
                <a:spcPts val="0"/>
              </a:spcAft>
              <a:buSzPts val="1400"/>
              <a:buFont typeface="Arial"/>
              <a:buChar char="•"/>
            </a:pPr>
            <a:r>
              <a:rPr lang="en-US"/>
              <a:t>Email: </a:t>
            </a:r>
            <a:r>
              <a:rPr lang="en-US" u="sng">
                <a:solidFill>
                  <a:schemeClr val="hlink"/>
                </a:solidFill>
                <a:hlinkClick r:id="rId3"/>
              </a:rPr>
              <a:t>farah.sadia@nu.edu.pk</a:t>
            </a:r>
            <a:endParaRPr/>
          </a:p>
          <a:p>
            <a:pPr marL="571500" lvl="0" indent="-342900" algn="l" rtl="0">
              <a:lnSpc>
                <a:spcPct val="100000"/>
              </a:lnSpc>
              <a:spcBef>
                <a:spcPts val="0"/>
              </a:spcBef>
              <a:spcAft>
                <a:spcPts val="0"/>
              </a:spcAft>
              <a:buSzPts val="1400"/>
              <a:buFont typeface="Arial"/>
              <a:buChar char="•"/>
            </a:pPr>
            <a:r>
              <a:rPr lang="en-US"/>
              <a:t>Google Classroom Code:</a:t>
            </a:r>
            <a:endParaRPr/>
          </a:p>
          <a:p>
            <a:pPr marL="1028700" lvl="1" indent="-342900" algn="l" rtl="0">
              <a:lnSpc>
                <a:spcPct val="100000"/>
              </a:lnSpc>
              <a:spcBef>
                <a:spcPts val="0"/>
              </a:spcBef>
              <a:spcAft>
                <a:spcPts val="0"/>
              </a:spcAft>
              <a:buSzPts val="1400"/>
              <a:buFont typeface="Arial"/>
              <a:buChar char="•"/>
            </a:pPr>
            <a:r>
              <a:rPr lang="en-US"/>
              <a:t>DS BCS 3D : qdcmrqv</a:t>
            </a:r>
            <a:endParaRPr/>
          </a:p>
          <a:p>
            <a:pPr marL="1028700" lvl="1" indent="-342900" algn="l" rtl="0">
              <a:lnSpc>
                <a:spcPct val="100000"/>
              </a:lnSpc>
              <a:spcBef>
                <a:spcPts val="0"/>
              </a:spcBef>
              <a:spcAft>
                <a:spcPts val="0"/>
              </a:spcAft>
              <a:buSzPts val="1400"/>
              <a:buFont typeface="Arial"/>
              <a:buChar char="•"/>
            </a:pPr>
            <a:r>
              <a:rPr lang="en-US"/>
              <a:t>DS BCS 3G : vcriouo</a:t>
            </a:r>
            <a:endParaRPr/>
          </a:p>
          <a:p>
            <a:pPr marL="571500" lvl="0" indent="-342900" algn="l" rtl="0">
              <a:lnSpc>
                <a:spcPct val="100000"/>
              </a:lnSpc>
              <a:spcBef>
                <a:spcPts val="0"/>
              </a:spcBef>
              <a:spcAft>
                <a:spcPts val="0"/>
              </a:spcAft>
              <a:buSzPts val="1400"/>
              <a:buFont typeface="Arial"/>
              <a:buChar char="•"/>
            </a:pPr>
            <a:r>
              <a:rPr lang="en-US"/>
              <a:t>Office Hours:</a:t>
            </a:r>
            <a:endParaRPr/>
          </a:p>
          <a:p>
            <a:pPr marL="1028700" lvl="1" indent="-342900" algn="l" rtl="0">
              <a:lnSpc>
                <a:spcPct val="100000"/>
              </a:lnSpc>
              <a:spcBef>
                <a:spcPts val="0"/>
              </a:spcBef>
              <a:spcAft>
                <a:spcPts val="0"/>
              </a:spcAft>
              <a:buSzPts val="1400"/>
              <a:buFont typeface="Arial"/>
              <a:buChar char="•"/>
            </a:pPr>
            <a:r>
              <a:rPr lang="en-US"/>
              <a:t>Monday: 10:00 to 12:00 in my office</a:t>
            </a:r>
            <a:endParaRPr/>
          </a:p>
          <a:p>
            <a:pPr marL="1028700" lvl="1" indent="-342900" algn="l" rtl="0">
              <a:lnSpc>
                <a:spcPct val="100000"/>
              </a:lnSpc>
              <a:spcBef>
                <a:spcPts val="0"/>
              </a:spcBef>
              <a:spcAft>
                <a:spcPts val="0"/>
              </a:spcAft>
              <a:buSzPts val="1400"/>
              <a:buFont typeface="Arial"/>
              <a:buChar char="•"/>
            </a:pPr>
            <a:r>
              <a:rPr lang="en-US"/>
              <a:t>Wednesday: 9:00 to 10:00 in my office.</a:t>
            </a:r>
            <a:endParaRPr/>
          </a:p>
          <a:p>
            <a:pPr marL="1028700" lvl="1" indent="-342900" algn="l" rtl="0">
              <a:lnSpc>
                <a:spcPct val="100000"/>
              </a:lnSpc>
              <a:spcBef>
                <a:spcPts val="0"/>
              </a:spcBef>
              <a:spcAft>
                <a:spcPts val="0"/>
              </a:spcAft>
              <a:buSzPts val="1400"/>
              <a:buFont typeface="Arial"/>
              <a:buChar char="•"/>
            </a:pPr>
            <a:r>
              <a:rPr lang="en-US"/>
              <a:t>Tuesday: 08:00 to 10:00 and 02:00 to 04:00 in my office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1715</Words>
  <Application>Microsoft Office PowerPoint</Application>
  <PresentationFormat>On-screen Show (4:3)</PresentationFormat>
  <Paragraphs>132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Caladea</vt:lpstr>
      <vt:lpstr>Times New Roman</vt:lpstr>
      <vt:lpstr>Calibri</vt:lpstr>
      <vt:lpstr>Helvetica Neue</vt:lpstr>
      <vt:lpstr>Arial</vt:lpstr>
      <vt:lpstr>Office Theme</vt:lpstr>
      <vt:lpstr>PowerPoint Presentation</vt:lpstr>
      <vt:lpstr>PowerPoint Presentation</vt:lpstr>
      <vt:lpstr>PowerPoint Presentation</vt:lpstr>
      <vt:lpstr>Course Pre-requisites</vt:lpstr>
      <vt:lpstr>Text Book</vt:lpstr>
      <vt:lpstr>PowerPoint Presentation</vt:lpstr>
      <vt:lpstr>Marks Distribution:</vt:lpstr>
      <vt:lpstr>Plagiarism &amp; Late Penalty:</vt:lpstr>
      <vt:lpstr>Consultancy Hours:</vt:lpstr>
      <vt:lpstr>Lecture # 01</vt:lpstr>
      <vt:lpstr>Data vs. Information vs. Knowledge </vt:lpstr>
      <vt:lpstr>Data Structures:</vt:lpstr>
      <vt:lpstr>Algorithm:</vt:lpstr>
      <vt:lpstr>Algorithm+ Data Structures = Program</vt:lpstr>
      <vt:lpstr>Lecture # 02 </vt:lpstr>
      <vt:lpstr>Abstract Datatypes</vt:lpstr>
      <vt:lpstr>Abstract Datatypes (Stack)</vt:lpstr>
      <vt:lpstr>Abstract Datatypes (Stack Operations)</vt:lpstr>
      <vt:lpstr>Abstract Datatypes (Queue)</vt:lpstr>
      <vt:lpstr>Abstract Datatypes (Queue Operations)</vt:lpstr>
      <vt:lpstr>RULE OF THREE – very important</vt:lpstr>
      <vt:lpstr>Destructor:</vt:lpstr>
      <vt:lpstr>Copy Constructors     Types of  Copy Constructor  </vt:lpstr>
      <vt:lpstr>Copy Assignment Operator</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Sadia</dc:creator>
  <cp:lastModifiedBy>Shahzaib Khan</cp:lastModifiedBy>
  <cp:revision>4</cp:revision>
  <dcterms:modified xsi:type="dcterms:W3CDTF">2022-08-30T07:56:15Z</dcterms:modified>
</cp:coreProperties>
</file>