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notesMasterIdLst>
    <p:notesMasterId r:id="rId17"/>
  </p:notesMasterIdLst>
  <p:sldIdLst>
    <p:sldId id="256" r:id="rId3"/>
    <p:sldId id="268" r:id="rId4"/>
    <p:sldId id="263" r:id="rId5"/>
    <p:sldId id="259" r:id="rId6"/>
    <p:sldId id="269" r:id="rId7"/>
    <p:sldId id="271" r:id="rId8"/>
    <p:sldId id="272" r:id="rId9"/>
    <p:sldId id="273" r:id="rId10"/>
    <p:sldId id="270" r:id="rId11"/>
    <p:sldId id="274" r:id="rId12"/>
    <p:sldId id="275" r:id="rId13"/>
    <p:sldId id="276" r:id="rId14"/>
    <p:sldId id="277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zaib Khan" initials="SK" lastIdx="1" clrIdx="0">
    <p:extLst>
      <p:ext uri="{19B8F6BF-5375-455C-9EA6-DF929625EA0E}">
        <p15:presenceInfo xmlns:p15="http://schemas.microsoft.com/office/powerpoint/2012/main" userId="31b5610d722be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7582" autoAdjust="0"/>
  </p:normalViewPr>
  <p:slideViewPr>
    <p:cSldViewPr>
      <p:cViewPr>
        <p:scale>
          <a:sx n="77" d="100"/>
          <a:sy n="77" d="100"/>
        </p:scale>
        <p:origin x="19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F2E2-4A78-452A-958A-008AF077C23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A021-1A76-4EA1-B898-D29B78CD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A021-1A76-4EA1-B898-D29B78CD7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1CC624-54D9-4A6A-A7AA-85310978F75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5862F5-0FF0-4872-AA74-C98356C285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439790"/>
            <a:ext cx="4419600" cy="1676399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4000" u="sng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DS RESEARCH </a:t>
            </a:r>
            <a:br>
              <a:rPr lang="en-US" b="0" u="sng" dirty="0">
                <a:solidFill>
                  <a:schemeClr val="accent3"/>
                </a:solidFill>
              </a:rPr>
            </a:br>
            <a:r>
              <a:rPr lang="en-US" sz="3200" i="1" spc="-15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“Important Notes”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0240" y="2581852"/>
            <a:ext cx="372618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400" b="1" i="1" dirty="0"/>
              <a:t>TOPICS:</a:t>
            </a:r>
            <a:endParaRPr lang="en-US" sz="2000" b="1" dirty="0"/>
          </a:p>
          <a:p>
            <a:r>
              <a:rPr lang="en-US" sz="2000" b="1" dirty="0"/>
              <a:t>1. Node Garbage Collector </a:t>
            </a:r>
          </a:p>
          <a:p>
            <a:r>
              <a:rPr lang="en-US" sz="2000" b="1" dirty="0"/>
              <a:t>2. Multi Attribute Tree Adapter</a:t>
            </a:r>
            <a:endParaRPr lang="en-US" sz="2000" dirty="0"/>
          </a:p>
          <a:p>
            <a:r>
              <a:rPr lang="en-US" sz="2000" b="1" dirty="0"/>
              <a:t>3. Indexed Struct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26430" y="2869368"/>
            <a:ext cx="371856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26430" y="2869368"/>
            <a:ext cx="0" cy="14691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26430" y="4343400"/>
            <a:ext cx="372999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2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FB17-460D-4106-B8BE-E1F8445E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Theoretically similar to: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b="1" dirty="0"/>
              <a:t>AVL&lt;Pair&lt;</a:t>
            </a:r>
            <a:r>
              <a:rPr lang="en-US" sz="1800" b="1" dirty="0" err="1"/>
              <a:t>RespectiveType</a:t>
            </a:r>
            <a:r>
              <a:rPr lang="en-US" sz="1800" b="1" dirty="0"/>
              <a:t>*, List&lt;</a:t>
            </a:r>
            <a:r>
              <a:rPr lang="en-US" sz="1800" b="1" dirty="0" err="1"/>
              <a:t>RecordType</a:t>
            </a:r>
            <a:r>
              <a:rPr lang="en-US" sz="1800" b="1" dirty="0"/>
              <a:t>*&gt;&gt;&gt; Trees[</a:t>
            </a:r>
            <a:r>
              <a:rPr lang="en-US" sz="1800" b="1" dirty="0" err="1"/>
              <a:t>TotalAttributes</a:t>
            </a:r>
            <a:r>
              <a:rPr lang="en-US" sz="1800" b="1" dirty="0"/>
              <a:t>];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/>
              <a:t>Here, each AVL tree individually points to a specific attribute of record and</a:t>
            </a:r>
          </a:p>
          <a:p>
            <a:pPr marL="0" indent="0">
              <a:buNone/>
            </a:pPr>
            <a:r>
              <a:rPr lang="en-US" sz="1800" dirty="0"/>
              <a:t> also to a list of pointers to the duplicates of that record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2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INDEXED STRUCT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5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Needed?</a:t>
            </a:r>
            <a:endParaRPr lang="en-US" dirty="0"/>
          </a:p>
          <a:p>
            <a:r>
              <a:rPr lang="en-US" dirty="0"/>
              <a:t>We can’t store nth attributes in a struct and can’t access them at run-time directly.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Also, we can’t index its attributes, because we might have highly un-aligned structure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sz="2200" dirty="0"/>
              <a:t>(i.e. cannot use some specific offset to access them)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44FE-B0EF-4670-B675-09A76AC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1" i="0" u="sng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rgbClr val="99987F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Proposed Concepts (Two Versions):-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6303-ED92-458F-AC3A-E1147085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Provide Pagination gap of equal size to all attribute blocks on a locally assigned buffer of unsigned char array, using Placement New Operator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Store Offsets of all attributes in an individual static array of optimized offset-type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800" b="1" dirty="0"/>
              <a:t>Additional Perk</a:t>
            </a:r>
            <a:r>
              <a:rPr lang="en-US" sz="1800" dirty="0"/>
              <a:t>: you can use 2nd version in-place of normal struct to store</a:t>
            </a:r>
          </a:p>
          <a:p>
            <a:pPr marL="0" indent="0">
              <a:buNone/>
            </a:pPr>
            <a:r>
              <a:rPr lang="en-US" sz="1800"/>
              <a:t>                                 highly </a:t>
            </a:r>
            <a:r>
              <a:rPr lang="en-US" sz="1800" dirty="0"/>
              <a:t>un-aligned attributes with much lesser space</a:t>
            </a:r>
          </a:p>
        </p:txBody>
      </p:sp>
    </p:spTree>
    <p:extLst>
      <p:ext uri="{BB962C8B-B14F-4D97-AF65-F5344CB8AC3E}">
        <p14:creationId xmlns:p14="http://schemas.microsoft.com/office/powerpoint/2010/main" val="987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3000"/>
                <a:shade val="97000"/>
                <a:satMod val="230000"/>
              </a:schemeClr>
            </a:gs>
            <a:gs pos="100000">
              <a:schemeClr val="bg2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09800" y="838200"/>
            <a:ext cx="8062912" cy="154622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6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ndalus" pitchFamily="18" charset="-78"/>
                <a:cs typeface="Andalus" pitchFamily="18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042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NODE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5748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 It’s a simple stack of SLL/DLL/AVL/BST etc nodes (means u can implement it in any node class)</a:t>
            </a:r>
          </a:p>
          <a:p>
            <a:endParaRPr lang="en-US" dirty="0"/>
          </a:p>
          <a:p>
            <a:r>
              <a:rPr lang="en-US" dirty="0"/>
              <a:t>Why Stack? Gives O(1) time-complexity for push &amp; pop        (i.e. to transfer nodes, instead of deleting them)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Implemented? To reduce OS overhead since we have to continuously request for allocation/deallocation                (using new/delete etc)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Today’s Discussion (GC of DLL&gt;SLL):-</a:t>
            </a:r>
            <a:endParaRPr lang="en-US" sz="5400" spc="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66700" y="2667000"/>
            <a:ext cx="8610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Doubly linked list class, this Garbage Collector works even more efficiently as each time a node-class object of a type gets destroyed, its’ nodes are transferred to Garbage Collector at O(1) Complexity, whereas in Singly, its O(n).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48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A210FC-0A19-48B4-8CA5-5B11727D2733}"/>
              </a:ext>
            </a:extLst>
          </p:cNvPr>
          <p:cNvSpPr txBox="1"/>
          <p:nvPr/>
        </p:nvSpPr>
        <p:spPr>
          <a:xfrm>
            <a:off x="738636" y="558225"/>
            <a:ext cx="375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Singly Class Destructor 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3DEC7-8C80-4AF4-BCCF-EF499C106D8A}"/>
              </a:ext>
            </a:extLst>
          </p:cNvPr>
          <p:cNvSpPr txBox="1"/>
          <p:nvPr/>
        </p:nvSpPr>
        <p:spPr>
          <a:xfrm>
            <a:off x="738636" y="3730293"/>
            <a:ext cx="3528564" cy="59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Doubly Class Destructor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4C3709-01C9-4E2B-8414-B340C849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7200"/>
            <a:ext cx="5814564" cy="1615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E28D24-E329-48AA-8E40-80D65F77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7454"/>
            <a:ext cx="4511431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E17B6-C058-4AC9-9330-041F277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1" y="1041975"/>
            <a:ext cx="4648603" cy="154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8401A-A4CF-4671-91D5-909E17A4869E}"/>
              </a:ext>
            </a:extLst>
          </p:cNvPr>
          <p:cNvSpPr txBox="1"/>
          <p:nvPr/>
        </p:nvSpPr>
        <p:spPr>
          <a:xfrm>
            <a:off x="304800" y="4572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99987F"/>
                </a:solidFill>
                <a:highlight>
                  <a:srgbClr val="00FF00"/>
                </a:highlight>
                <a:latin typeface="Arabic Typesetting" pitchFamily="66" charset="-78"/>
                <a:cs typeface="Arabic Typesetting" pitchFamily="66" charset="-78"/>
              </a:rPr>
              <a:t>GC push (i.e. for single node)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987F"/>
                </a:solidFill>
                <a:effectLst/>
                <a:highlight>
                  <a:srgbClr val="00FF00"/>
                </a:highlight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FF00"/>
              </a:highlight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EC8E9-1C19-4438-AD1E-0E65D7CCEB26}"/>
              </a:ext>
            </a:extLst>
          </p:cNvPr>
          <p:cNvSpPr txBox="1"/>
          <p:nvPr/>
        </p:nvSpPr>
        <p:spPr>
          <a:xfrm>
            <a:off x="457200" y="25889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Note: Same </a:t>
            </a:r>
            <a:r>
              <a:rPr lang="en-US" sz="2800" b="1" spc="5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implementation</a:t>
            </a:r>
            <a:r>
              <a:rPr kumimoji="0" lang="en-US" sz="2800" b="1" i="0" strike="noStrike" kern="1200" cap="none" spc="50" normalizeH="0" baseline="0" noProof="0" dirty="0">
                <a:ln w="13335" cmpd="sng">
                  <a:solidFill>
                    <a:srgbClr val="759AA5">
                      <a:lumMod val="50000"/>
                    </a:srgbClr>
                  </a:solidFill>
                  <a:prstDash val="solid"/>
                </a:ln>
                <a:solidFill>
                  <a:schemeClr val="tx2"/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 for both SLL &amp; DLL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D6FBE1-82EC-4518-94AC-EF049D5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4013775"/>
            <a:ext cx="8283658" cy="1531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E99C02-4388-4189-AB76-6183B2A02CAC}"/>
              </a:ext>
            </a:extLst>
          </p:cNvPr>
          <p:cNvSpPr txBox="1"/>
          <p:nvPr/>
        </p:nvSpPr>
        <p:spPr>
          <a:xfrm>
            <a:off x="304800" y="342900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9987F"/>
                </a:solidFill>
                <a:effectLst/>
                <a:highlight>
                  <a:srgbClr val="00FF00"/>
                </a:highlight>
                <a:uLnTx/>
                <a:uFillTx/>
                <a:latin typeface="Arabic Typesetting" pitchFamily="66" charset="-78"/>
                <a:ea typeface="+mn-ea"/>
                <a:cs typeface="Arabic Typesetting" pitchFamily="66" charset="-78"/>
              </a:rPr>
              <a:t>GC Special Push (i.e. transfer of all DLL nodes)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FF00"/>
              </a:highlight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F32-AA18-48D3-95AE-1703B6AF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MULTI ATTRIBUTE TREE 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330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3"/>
                </a:solidFill>
                <a:latin typeface="Arabic Typesetting" pitchFamily="66" charset="-78"/>
                <a:cs typeface="Arabic Typesetting" pitchFamily="66" charset="-78"/>
              </a:rPr>
              <a:t>Background:-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Needed?</a:t>
            </a:r>
            <a:endParaRPr lang="en-US" dirty="0"/>
          </a:p>
          <a:p>
            <a:r>
              <a:rPr lang="en-US" dirty="0"/>
              <a:t>In simple trees (BST/AVL etc), we usually point data of 1 type at a time, but the problem occurs when we need trees for storing structure of multiple attributes.</a:t>
            </a:r>
          </a:p>
          <a:p>
            <a:endParaRPr lang="en-US" dirty="0"/>
          </a:p>
          <a:p>
            <a:r>
              <a:rPr lang="en-US" dirty="0"/>
              <a:t>In such scenario, it can then only give optimized results for one attribute i.e. O(</a:t>
            </a:r>
            <a:r>
              <a:rPr lang="en-US" dirty="0" err="1"/>
              <a:t>logn</a:t>
            </a:r>
            <a:r>
              <a:rPr lang="en-US" dirty="0"/>
              <a:t>) while for rest its O(n) time-complexity</a:t>
            </a:r>
          </a:p>
          <a:p>
            <a:endParaRPr lang="en-US" dirty="0"/>
          </a:p>
          <a:p>
            <a:r>
              <a:rPr lang="en-US" dirty="0"/>
              <a:t>Means we can use comparator for only one attribute at a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465B8-2570-4569-9614-D56102332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DDE29-5A56-4E7A-B7CD-8ED56E8A2A48}"/>
              </a:ext>
            </a:extLst>
          </p:cNvPr>
          <p:cNvSpPr txBox="1"/>
          <p:nvPr/>
        </p:nvSpPr>
        <p:spPr>
          <a:xfrm>
            <a:off x="2457450" y="5029200"/>
            <a:ext cx="422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808000"/>
                </a:highlight>
              </a:rPr>
              <a:t>Simplified Concept Diagram</a:t>
            </a:r>
          </a:p>
        </p:txBody>
      </p:sp>
    </p:spTree>
    <p:extLst>
      <p:ext uri="{BB962C8B-B14F-4D97-AF65-F5344CB8AC3E}">
        <p14:creationId xmlns:p14="http://schemas.microsoft.com/office/powerpoint/2010/main" val="23841062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rve">
  <a:themeElements>
    <a:clrScheme name="Custom 7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FFF2C5"/>
      </a:accent1>
      <a:accent2>
        <a:srgbClr val="59B0B9"/>
      </a:accent2>
      <a:accent3>
        <a:srgbClr val="FFE68B"/>
      </a:accent3>
      <a:accent4>
        <a:srgbClr val="B77BB4"/>
      </a:accent4>
      <a:accent5>
        <a:srgbClr val="B7A07D"/>
      </a:accent5>
      <a:accent6>
        <a:srgbClr val="DCD1C0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2698</TotalTime>
  <Words>469</Words>
  <Application>Microsoft Office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Andalus</vt:lpstr>
      <vt:lpstr>Arabic Typesetting</vt:lpstr>
      <vt:lpstr>Arial</vt:lpstr>
      <vt:lpstr>Calibri</vt:lpstr>
      <vt:lpstr>Century Gothic</vt:lpstr>
      <vt:lpstr>Tw Cen MT</vt:lpstr>
      <vt:lpstr>Verdana</vt:lpstr>
      <vt:lpstr>Wingdings 2</vt:lpstr>
      <vt:lpstr>Thatch</vt:lpstr>
      <vt:lpstr>Verve</vt:lpstr>
      <vt:lpstr>DS RESEARCH  “Important Notes” </vt:lpstr>
      <vt:lpstr>NODE GARBAGE COLLECTOR</vt:lpstr>
      <vt:lpstr>Background:-</vt:lpstr>
      <vt:lpstr>Today’s Discussion (GC of DLL&gt;SLL):-</vt:lpstr>
      <vt:lpstr>PowerPoint Presentation</vt:lpstr>
      <vt:lpstr>PowerPoint Presentation</vt:lpstr>
      <vt:lpstr>MULTI ATTRIBUTE TREE ADAPTER</vt:lpstr>
      <vt:lpstr>Background:-</vt:lpstr>
      <vt:lpstr>PowerPoint Presentation</vt:lpstr>
      <vt:lpstr>PowerPoint Presentation</vt:lpstr>
      <vt:lpstr>INDEXED STRUCT</vt:lpstr>
      <vt:lpstr>Background:-</vt:lpstr>
      <vt:lpstr>Proposed Concepts (Two Versions):-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 “Snakes And Ladders”</dc:title>
  <dc:creator>SHAHZAIB AHMED</dc:creator>
  <cp:lastModifiedBy>Shahzaib Khan</cp:lastModifiedBy>
  <cp:revision>966</cp:revision>
  <dcterms:created xsi:type="dcterms:W3CDTF">2020-03-26T16:13:25Z</dcterms:created>
  <dcterms:modified xsi:type="dcterms:W3CDTF">2022-10-18T19:58:57Z</dcterms:modified>
</cp:coreProperties>
</file>