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9" r:id="rId21"/>
    <p:sldId id="301" r:id="rId22"/>
    <p:sldId id="302" r:id="rId23"/>
    <p:sldId id="303" r:id="rId24"/>
    <p:sldId id="304" r:id="rId25"/>
    <p:sldId id="305" r:id="rId26"/>
    <p:sldId id="306" r:id="rId27"/>
    <p:sldId id="307" r:id="rId28"/>
  </p:sldIdLst>
  <p:sldSz cx="9144000" cy="6858000" type="screen4x3"/>
  <p:notesSz cx="9144000" cy="6858000"/>
  <p:embeddedFontLst>
    <p:embeddedFont>
      <p:font typeface="Calibri" panose="020F0502020204030204" pitchFamily="34" charset="0"/>
      <p:regular r:id="rId30"/>
      <p:bold r:id="rId31"/>
      <p:italic r:id="rId32"/>
      <p:boldItalic r:id="rId33"/>
    </p:embeddedFont>
    <p:embeddedFont>
      <p:font typeface="PT Sans" panose="020B0604020202020204" charset="0"/>
      <p:regular r:id="rId34"/>
      <p:bold r:id="rId35"/>
      <p:italic r:id="rId36"/>
      <p:boldItalic r:id="rId37"/>
    </p:embeddedFont>
    <p:embeddedFont>
      <p:font typeface="Caladea" panose="020B0604020202020204" charset="0"/>
      <p:regular r:id="rId38"/>
      <p:bold r:id="rId39"/>
      <p:italic r:id="rId40"/>
      <p:boldItalic r:id="rId41"/>
    </p:embeddedFont>
    <p:embeddedFont>
      <p:font typeface="Helvetica" panose="020B0604020202020204" pitchFamily="34" charset="0"/>
      <p:regular r:id="rId42"/>
      <p:bold r:id="rId43"/>
      <p:italic r:id="rId44"/>
      <p:boldItalic r:id="rId45"/>
    </p:embeddedFont>
    <p:embeddedFont>
      <p:font typeface="Open Sa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gPVxoXyY/Mae7DVIwO6p9ye2pn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69"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3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4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4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4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4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4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Because the stack may contain more than just frames (e.g., function return values or registers saved across calls), it is common to save the caller’s frame pointer as part of the callee’s control information. Each frame points to its caller’s frame on the stack. This pointer is called a dynamic link because it links a frame to its dynamic (runtime) predecessor.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6"/>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600" b="0" i="0">
                <a:solidFill>
                  <a:srgbClr val="464649"/>
                </a:solidFill>
                <a:latin typeface="Caladea"/>
                <a:ea typeface="Caladea"/>
                <a:cs typeface="Caladea"/>
                <a:sym typeface="Calad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6"/>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2200"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4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600" b="0" i="0">
                <a:solidFill>
                  <a:srgbClr val="464649"/>
                </a:solidFill>
                <a:latin typeface="Caladea"/>
                <a:ea typeface="Caladea"/>
                <a:cs typeface="Caladea"/>
                <a:sym typeface="Calad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969749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5"/>
          <p:cNvSpPr/>
          <p:nvPr/>
        </p:nvSpPr>
        <p:spPr>
          <a:xfrm>
            <a:off x="0" y="0"/>
            <a:ext cx="9144000" cy="6858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45"/>
          <p:cNvSpPr/>
          <p:nvPr/>
        </p:nvSpPr>
        <p:spPr>
          <a:xfrm>
            <a:off x="8458200" y="0"/>
            <a:ext cx="685800" cy="6858000"/>
          </a:xfrm>
          <a:custGeom>
            <a:avLst/>
            <a:gdLst/>
            <a:ahLst/>
            <a:cxnLst/>
            <a:rect l="l" t="t" r="r" b="b"/>
            <a:pathLst>
              <a:path w="685800" h="6858000" extrusionOk="0">
                <a:moveTo>
                  <a:pt x="685800" y="6172200"/>
                </a:moveTo>
                <a:lnTo>
                  <a:pt x="0" y="6172200"/>
                </a:lnTo>
                <a:lnTo>
                  <a:pt x="0" y="6858000"/>
                </a:lnTo>
                <a:lnTo>
                  <a:pt x="685800" y="6858000"/>
                </a:lnTo>
                <a:lnTo>
                  <a:pt x="685800" y="6172200"/>
                </a:lnTo>
                <a:close/>
              </a:path>
              <a:path w="685800" h="6858000" extrusionOk="0">
                <a:moveTo>
                  <a:pt x="685800" y="0"/>
                </a:moveTo>
                <a:lnTo>
                  <a:pt x="0" y="0"/>
                </a:lnTo>
                <a:lnTo>
                  <a:pt x="0" y="5486400"/>
                </a:lnTo>
                <a:lnTo>
                  <a:pt x="685800" y="5486400"/>
                </a:lnTo>
                <a:lnTo>
                  <a:pt x="685800" y="0"/>
                </a:lnTo>
                <a:close/>
              </a:path>
            </a:pathLst>
          </a:custGeom>
          <a:solidFill>
            <a:srgbClr val="46464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45"/>
          <p:cNvSpPr/>
          <p:nvPr/>
        </p:nvSpPr>
        <p:spPr>
          <a:xfrm>
            <a:off x="8458200" y="5486399"/>
            <a:ext cx="685800" cy="685800"/>
          </a:xfrm>
          <a:custGeom>
            <a:avLst/>
            <a:gdLst/>
            <a:ahLst/>
            <a:cxnLst/>
            <a:rect l="l" t="t" r="r" b="b"/>
            <a:pathLst>
              <a:path w="685800" h="685800" extrusionOk="0">
                <a:moveTo>
                  <a:pt x="685800" y="0"/>
                </a:moveTo>
                <a:lnTo>
                  <a:pt x="0" y="0"/>
                </a:lnTo>
                <a:lnTo>
                  <a:pt x="0" y="685800"/>
                </a:lnTo>
                <a:lnTo>
                  <a:pt x="685800" y="685800"/>
                </a:lnTo>
                <a:lnTo>
                  <a:pt x="685800" y="0"/>
                </a:lnTo>
                <a:close/>
              </a:path>
            </a:pathLst>
          </a:custGeom>
          <a:solidFill>
            <a:srgbClr val="6E6E7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45"/>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4600" b="0" i="0" u="none" strike="noStrike" cap="none">
                <a:solidFill>
                  <a:srgbClr val="464649"/>
                </a:solidFill>
                <a:latin typeface="Caladea"/>
                <a:ea typeface="Caladea"/>
                <a:cs typeface="Caladea"/>
                <a:sym typeface="Calade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45"/>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4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4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4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body" idx="1"/>
          </p:nvPr>
        </p:nvSpPr>
        <p:spPr>
          <a:xfrm>
            <a:off x="421640" y="1326483"/>
            <a:ext cx="6707505" cy="3716654"/>
          </a:xfrm>
          <a:prstGeom prst="rect">
            <a:avLst/>
          </a:prstGeom>
          <a:noFill/>
          <a:ln>
            <a:noFill/>
          </a:ln>
        </p:spPr>
        <p:txBody>
          <a:bodyPr spcFirstLastPara="1" wrap="square" lIns="0" tIns="1092675" rIns="0" bIns="0" anchor="t" anchorCtr="0">
            <a:noAutofit/>
          </a:bodyPr>
          <a:lstStyle/>
          <a:p>
            <a:pPr marL="355600" marR="5080" lvl="0" indent="0" algn="l" rtl="0">
              <a:lnSpc>
                <a:spcPct val="100000"/>
              </a:lnSpc>
              <a:spcBef>
                <a:spcPts val="0"/>
              </a:spcBef>
              <a:spcAft>
                <a:spcPts val="0"/>
              </a:spcAft>
              <a:buSzPts val="1400"/>
              <a:buNone/>
            </a:pPr>
            <a:r>
              <a:rPr lang="en-US" sz="6600" dirty="0">
                <a:solidFill>
                  <a:srgbClr val="464649"/>
                </a:solidFill>
                <a:latin typeface="Caladea"/>
                <a:ea typeface="Caladea"/>
                <a:cs typeface="Caladea"/>
                <a:sym typeface="Caladea"/>
              </a:rPr>
              <a:t>Data Structures  CS-2001 </a:t>
            </a:r>
            <a:r>
              <a:rPr lang="en-US" sz="6600" dirty="0" smtClean="0">
                <a:solidFill>
                  <a:srgbClr val="464649"/>
                </a:solidFill>
                <a:latin typeface="Caladea"/>
                <a:ea typeface="Caladea"/>
                <a:cs typeface="Caladea"/>
                <a:sym typeface="Caladea"/>
              </a:rPr>
              <a:t>Week#2</a:t>
            </a:r>
            <a:endParaRPr dirty="0"/>
          </a:p>
          <a:p>
            <a:pPr marL="355600" marR="5080" lvl="0" indent="0" algn="l" rtl="0">
              <a:lnSpc>
                <a:spcPct val="100000"/>
              </a:lnSpc>
              <a:spcBef>
                <a:spcPts val="0"/>
              </a:spcBef>
              <a:spcAft>
                <a:spcPts val="0"/>
              </a:spcAft>
              <a:buSzPts val="1400"/>
              <a:buNone/>
            </a:pPr>
            <a:endParaRPr sz="6600" dirty="0">
              <a:latin typeface="Caladea"/>
              <a:ea typeface="Caladea"/>
              <a:cs typeface="Caladea"/>
              <a:sym typeface="Caladea"/>
            </a:endParaRPr>
          </a:p>
        </p:txBody>
      </p:sp>
      <p:sp>
        <p:nvSpPr>
          <p:cNvPr id="47" name="Google Shape;47;p1"/>
          <p:cNvSpPr txBox="1"/>
          <p:nvPr/>
        </p:nvSpPr>
        <p:spPr>
          <a:xfrm>
            <a:off x="751840" y="4528794"/>
            <a:ext cx="2665730" cy="1031875"/>
          </a:xfrm>
          <a:prstGeom prst="rect">
            <a:avLst/>
          </a:prstGeom>
          <a:noFill/>
          <a:ln>
            <a:noFill/>
          </a:ln>
        </p:spPr>
        <p:txBody>
          <a:bodyPr spcFirstLastPara="1" wrap="square" lIns="0" tIns="43175" rIns="0" bIns="0" anchor="t" anchorCtr="0">
            <a:noAutofit/>
          </a:bodyPr>
          <a:lstStyle/>
          <a:p>
            <a:pPr marL="25400" marR="0" lvl="0" indent="0" algn="l" rtl="0">
              <a:lnSpc>
                <a:spcPct val="100000"/>
              </a:lnSpc>
              <a:spcBef>
                <a:spcPts val="0"/>
              </a:spcBef>
              <a:spcAft>
                <a:spcPts val="0"/>
              </a:spcAft>
              <a:buClr>
                <a:srgbClr val="000000"/>
              </a:buClr>
              <a:buSzPts val="2000"/>
              <a:buFont typeface="Arial"/>
              <a:buNone/>
            </a:pPr>
            <a:r>
              <a:rPr lang="en-US" sz="2000" dirty="0" smtClean="0">
                <a:solidFill>
                  <a:srgbClr val="888888"/>
                </a:solidFill>
              </a:rPr>
              <a:t>Lecture </a:t>
            </a:r>
            <a:r>
              <a:rPr lang="en-US" sz="2000" dirty="0" smtClean="0">
                <a:solidFill>
                  <a:srgbClr val="888888"/>
                </a:solidFill>
              </a:rPr>
              <a:t>4, 5 </a:t>
            </a:r>
            <a:r>
              <a:rPr lang="en-US" sz="2000" dirty="0" smtClean="0">
                <a:solidFill>
                  <a:srgbClr val="888888"/>
                </a:solidFill>
              </a:rPr>
              <a:t>and </a:t>
            </a:r>
            <a:r>
              <a:rPr lang="en-US" sz="2000" dirty="0" smtClean="0">
                <a:solidFill>
                  <a:srgbClr val="888888"/>
                </a:solidFill>
              </a:rPr>
              <a:t>6</a:t>
            </a:r>
            <a:endParaRPr sz="2000" b="0" i="0" u="none" strike="noStrike" cap="none" dirty="0">
              <a:solidFill>
                <a:srgbClr val="000000"/>
              </a:solidFill>
              <a:latin typeface="Arial"/>
              <a:ea typeface="Arial"/>
              <a:cs typeface="Arial"/>
              <a:sym typeface="Arial"/>
            </a:endParaRPr>
          </a:p>
          <a:p>
            <a:pPr marL="25400" marR="0" lvl="0" indent="0" algn="l" rtl="0">
              <a:lnSpc>
                <a:spcPct val="100000"/>
              </a:lnSpc>
              <a:spcBef>
                <a:spcPts val="240"/>
              </a:spcBef>
              <a:spcAft>
                <a:spcPts val="0"/>
              </a:spcAft>
              <a:buClr>
                <a:srgbClr val="000000"/>
              </a:buClr>
              <a:buSzPts val="2000"/>
              <a:buFont typeface="Arial"/>
              <a:buNone/>
            </a:pPr>
            <a:r>
              <a:rPr lang="en-US" sz="2000" b="0" i="0" u="none" strike="noStrike" cap="none" smtClean="0">
                <a:solidFill>
                  <a:srgbClr val="888888"/>
                </a:solidFill>
                <a:latin typeface="Arial"/>
                <a:ea typeface="Arial"/>
                <a:cs typeface="Arial"/>
                <a:sym typeface="Arial"/>
              </a:rPr>
              <a:t> </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Tail vs Non Tail Recursion</a:t>
            </a:r>
            <a:endParaRPr/>
          </a:p>
        </p:txBody>
      </p:sp>
      <p:sp>
        <p:nvSpPr>
          <p:cNvPr id="278" name="Google Shape;278;p35"/>
          <p:cNvSpPr txBox="1">
            <a:spLocks noGrp="1"/>
          </p:cNvSpPr>
          <p:nvPr>
            <p:ph type="body" idx="1"/>
          </p:nvPr>
        </p:nvSpPr>
        <p:spPr>
          <a:xfrm>
            <a:off x="292608" y="672391"/>
            <a:ext cx="8461407" cy="8482848"/>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endParaRPr/>
          </a:p>
        </p:txBody>
      </p:sp>
      <p:pic>
        <p:nvPicPr>
          <p:cNvPr id="279" name="Google Shape;279;p35"/>
          <p:cNvPicPr preferRelativeResize="0"/>
          <p:nvPr/>
        </p:nvPicPr>
        <p:blipFill rotWithShape="1">
          <a:blip r:embed="rId3">
            <a:alphaModFix/>
          </a:blip>
          <a:srcRect/>
          <a:stretch/>
        </p:blipFill>
        <p:spPr>
          <a:xfrm>
            <a:off x="421640" y="2393908"/>
            <a:ext cx="3016504" cy="1428115"/>
          </a:xfrm>
          <a:prstGeom prst="rect">
            <a:avLst/>
          </a:prstGeom>
          <a:noFill/>
          <a:ln>
            <a:noFill/>
          </a:ln>
        </p:spPr>
      </p:pic>
      <p:pic>
        <p:nvPicPr>
          <p:cNvPr id="280" name="Google Shape;280;p35"/>
          <p:cNvPicPr preferRelativeResize="0"/>
          <p:nvPr/>
        </p:nvPicPr>
        <p:blipFill rotWithShape="1">
          <a:blip r:embed="rId4">
            <a:alphaModFix/>
          </a:blip>
          <a:srcRect/>
          <a:stretch/>
        </p:blipFill>
        <p:spPr>
          <a:xfrm>
            <a:off x="3743708" y="2393908"/>
            <a:ext cx="4211572" cy="17391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6"/>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i="0">
                <a:solidFill>
                  <a:srgbClr val="444542"/>
                </a:solidFill>
                <a:latin typeface="PT Sans"/>
                <a:ea typeface="PT Sans"/>
                <a:cs typeface="PT Sans"/>
                <a:sym typeface="PT Sans"/>
              </a:rPr>
              <a:t>Direct </a:t>
            </a:r>
            <a:r>
              <a:rPr lang="en-US">
                <a:solidFill>
                  <a:srgbClr val="444542"/>
                </a:solidFill>
                <a:latin typeface="PT Sans"/>
                <a:ea typeface="PT Sans"/>
                <a:cs typeface="PT Sans"/>
                <a:sym typeface="PT Sans"/>
              </a:rPr>
              <a:t>R</a:t>
            </a:r>
            <a:r>
              <a:rPr lang="en-US" i="0">
                <a:solidFill>
                  <a:srgbClr val="444542"/>
                </a:solidFill>
                <a:latin typeface="PT Sans"/>
                <a:ea typeface="PT Sans"/>
                <a:cs typeface="PT Sans"/>
                <a:sym typeface="PT Sans"/>
              </a:rPr>
              <a:t>ecursion vs Indirect </a:t>
            </a:r>
            <a:r>
              <a:rPr lang="en-US">
                <a:solidFill>
                  <a:srgbClr val="444542"/>
                </a:solidFill>
                <a:latin typeface="PT Sans"/>
                <a:ea typeface="PT Sans"/>
                <a:cs typeface="PT Sans"/>
                <a:sym typeface="PT Sans"/>
              </a:rPr>
              <a:t>R</a:t>
            </a:r>
            <a:r>
              <a:rPr lang="en-US" i="0">
                <a:solidFill>
                  <a:srgbClr val="444542"/>
                </a:solidFill>
                <a:latin typeface="PT Sans"/>
                <a:ea typeface="PT Sans"/>
                <a:cs typeface="PT Sans"/>
                <a:sym typeface="PT Sans"/>
              </a:rPr>
              <a:t>ecursion</a:t>
            </a:r>
            <a:endParaRPr i="0">
              <a:solidFill>
                <a:srgbClr val="444542"/>
              </a:solidFill>
              <a:latin typeface="PT Sans"/>
              <a:ea typeface="PT Sans"/>
              <a:cs typeface="PT Sans"/>
              <a:sym typeface="PT Sans"/>
            </a:endParaRPr>
          </a:p>
        </p:txBody>
      </p:sp>
      <p:sp>
        <p:nvSpPr>
          <p:cNvPr id="286" name="Google Shape;286;p36"/>
          <p:cNvSpPr txBox="1">
            <a:spLocks noGrp="1"/>
          </p:cNvSpPr>
          <p:nvPr>
            <p:ph type="body" idx="1"/>
          </p:nvPr>
        </p:nvSpPr>
        <p:spPr>
          <a:xfrm>
            <a:off x="403352" y="1326483"/>
            <a:ext cx="7588504" cy="3716654"/>
          </a:xfrm>
          <a:prstGeom prst="rect">
            <a:avLst/>
          </a:prstGeom>
          <a:noFill/>
          <a:ln>
            <a:noFill/>
          </a:ln>
        </p:spPr>
        <p:txBody>
          <a:bodyPr spcFirstLastPara="1" wrap="square" lIns="0" tIns="0" rIns="0" bIns="0" anchor="t" anchorCtr="0">
            <a:noAutofit/>
          </a:bodyPr>
          <a:lstStyle/>
          <a:p>
            <a:pPr marL="571500" lvl="0" indent="-254000" algn="l" rtl="0">
              <a:lnSpc>
                <a:spcPct val="100000"/>
              </a:lnSpc>
              <a:spcBef>
                <a:spcPts val="0"/>
              </a:spcBef>
              <a:spcAft>
                <a:spcPts val="0"/>
              </a:spcAft>
              <a:buSzPts val="1400"/>
              <a:buFont typeface="Arial"/>
              <a:buNone/>
            </a:pPr>
            <a:endParaRPr/>
          </a:p>
          <a:p>
            <a:pPr marL="571500" lvl="0" indent="-342900" algn="l" rtl="0">
              <a:lnSpc>
                <a:spcPct val="100000"/>
              </a:lnSpc>
              <a:spcBef>
                <a:spcPts val="0"/>
              </a:spcBef>
              <a:spcAft>
                <a:spcPts val="0"/>
              </a:spcAft>
              <a:buSzPts val="1400"/>
              <a:buFont typeface="Arial"/>
              <a:buChar char="•"/>
            </a:pPr>
            <a:r>
              <a:rPr lang="en-US" b="1" i="0">
                <a:solidFill>
                  <a:srgbClr val="222426"/>
                </a:solidFill>
                <a:latin typeface="PT Sans"/>
                <a:ea typeface="PT Sans"/>
                <a:cs typeface="PT Sans"/>
                <a:sym typeface="PT Sans"/>
              </a:rPr>
              <a:t>Direct recursion:</a:t>
            </a:r>
            <a:r>
              <a:rPr lang="en-US" b="0" i="0">
                <a:solidFill>
                  <a:srgbClr val="222426"/>
                </a:solidFill>
                <a:latin typeface="PT Sans"/>
                <a:ea typeface="PT Sans"/>
                <a:cs typeface="PT Sans"/>
                <a:sym typeface="PT Sans"/>
              </a:rPr>
              <a:t> When function calls itself, it is called direct recursion.</a:t>
            </a:r>
            <a:endParaRPr/>
          </a:p>
          <a:p>
            <a:pPr marL="571500" lvl="0" indent="-342900" algn="l" rtl="0">
              <a:lnSpc>
                <a:spcPct val="100000"/>
              </a:lnSpc>
              <a:spcBef>
                <a:spcPts val="0"/>
              </a:spcBef>
              <a:spcAft>
                <a:spcPts val="0"/>
              </a:spcAft>
              <a:buSzPts val="1400"/>
              <a:buFont typeface="Arial"/>
              <a:buChar char="•"/>
            </a:pPr>
            <a:r>
              <a:rPr lang="en-US" b="1" i="0">
                <a:solidFill>
                  <a:srgbClr val="222426"/>
                </a:solidFill>
                <a:latin typeface="PT Sans"/>
                <a:ea typeface="PT Sans"/>
                <a:cs typeface="PT Sans"/>
                <a:sym typeface="PT Sans"/>
              </a:rPr>
              <a:t>Indirect recursion:</a:t>
            </a:r>
            <a:r>
              <a:rPr lang="en-US" b="0" i="0">
                <a:solidFill>
                  <a:srgbClr val="222426"/>
                </a:solidFill>
                <a:latin typeface="PT Sans"/>
                <a:ea typeface="PT Sans"/>
                <a:cs typeface="PT Sans"/>
                <a:sym typeface="PT Sans"/>
              </a:rPr>
              <a:t> When function calls another function and that function calls the calling function, then this is called indirect recursion. For example: function A calls function B and Function B calls function A.</a:t>
            </a:r>
            <a:endParaRPr/>
          </a:p>
        </p:txBody>
      </p:sp>
      <p:pic>
        <p:nvPicPr>
          <p:cNvPr id="287" name="Google Shape;287;p36"/>
          <p:cNvPicPr preferRelativeResize="0"/>
          <p:nvPr/>
        </p:nvPicPr>
        <p:blipFill rotWithShape="1">
          <a:blip r:embed="rId3">
            <a:alphaModFix/>
          </a:blip>
          <a:srcRect/>
          <a:stretch/>
        </p:blipFill>
        <p:spPr>
          <a:xfrm>
            <a:off x="0" y="3730752"/>
            <a:ext cx="4133088" cy="3127248"/>
          </a:xfrm>
          <a:prstGeom prst="rect">
            <a:avLst/>
          </a:prstGeom>
          <a:noFill/>
          <a:ln>
            <a:noFill/>
          </a:ln>
        </p:spPr>
      </p:pic>
      <p:pic>
        <p:nvPicPr>
          <p:cNvPr id="288" name="Google Shape;288;p36"/>
          <p:cNvPicPr preferRelativeResize="0"/>
          <p:nvPr/>
        </p:nvPicPr>
        <p:blipFill rotWithShape="1">
          <a:blip r:embed="rId4">
            <a:alphaModFix/>
          </a:blip>
          <a:srcRect/>
          <a:stretch/>
        </p:blipFill>
        <p:spPr>
          <a:xfrm>
            <a:off x="5175505" y="3781425"/>
            <a:ext cx="3219704" cy="307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Nested Recursion </a:t>
            </a:r>
            <a:endParaRPr/>
          </a:p>
        </p:txBody>
      </p:sp>
      <p:sp>
        <p:nvSpPr>
          <p:cNvPr id="294" name="Google Shape;294;p37"/>
          <p:cNvSpPr txBox="1">
            <a:spLocks noGrp="1"/>
          </p:cNvSpPr>
          <p:nvPr>
            <p:ph type="body" idx="1"/>
          </p:nvPr>
        </p:nvSpPr>
        <p:spPr>
          <a:xfrm>
            <a:off x="421640" y="1326483"/>
            <a:ext cx="7826248"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When a recursive function call is embedded into a recursive function, it is called “Nested Recursion” </a:t>
            </a:r>
            <a:endParaRPr/>
          </a:p>
          <a:p>
            <a:pPr marL="571500" lvl="0" indent="-342900" algn="l" rtl="0">
              <a:lnSpc>
                <a:spcPct val="100000"/>
              </a:lnSpc>
              <a:spcBef>
                <a:spcPts val="0"/>
              </a:spcBef>
              <a:spcAft>
                <a:spcPts val="0"/>
              </a:spcAft>
              <a:buSzPts val="1400"/>
              <a:buFont typeface="Arial"/>
              <a:buChar char="•"/>
            </a:pPr>
            <a:r>
              <a:rPr lang="en-US"/>
              <a:t>Example of nested recursion is Ackerman function:</a:t>
            </a:r>
            <a:endParaRPr/>
          </a:p>
          <a:p>
            <a:pPr marL="685800" lvl="1" indent="0" algn="l" rtl="0">
              <a:lnSpc>
                <a:spcPct val="100000"/>
              </a:lnSpc>
              <a:spcBef>
                <a:spcPts val="0"/>
              </a:spcBef>
              <a:spcAft>
                <a:spcPts val="0"/>
              </a:spcAft>
              <a:buSzPts val="1400"/>
              <a:buNone/>
            </a:pPr>
            <a:r>
              <a:rPr lang="en-US" b="1">
                <a:solidFill>
                  <a:srgbClr val="FF0000"/>
                </a:solidFill>
              </a:rPr>
              <a:t>	A(m,n) = n + 1 		if m == 0 </a:t>
            </a:r>
            <a:endParaRPr/>
          </a:p>
          <a:p>
            <a:pPr marL="685800" lvl="1" indent="0" algn="l" rtl="0">
              <a:lnSpc>
                <a:spcPct val="100000"/>
              </a:lnSpc>
              <a:spcBef>
                <a:spcPts val="0"/>
              </a:spcBef>
              <a:spcAft>
                <a:spcPts val="0"/>
              </a:spcAft>
              <a:buSzPts val="1400"/>
              <a:buNone/>
            </a:pPr>
            <a:r>
              <a:rPr lang="en-US" b="1">
                <a:solidFill>
                  <a:srgbClr val="FF0000"/>
                </a:solidFill>
              </a:rPr>
              <a:t>	A(m,n) = A(m-1, 1) 		if m &gt; 0 &amp;&amp; n == 0 </a:t>
            </a:r>
            <a:endParaRPr/>
          </a:p>
          <a:p>
            <a:pPr marL="685800" lvl="1" indent="0" algn="l" rtl="0">
              <a:lnSpc>
                <a:spcPct val="100000"/>
              </a:lnSpc>
              <a:spcBef>
                <a:spcPts val="0"/>
              </a:spcBef>
              <a:spcAft>
                <a:spcPts val="0"/>
              </a:spcAft>
              <a:buSzPts val="1400"/>
              <a:buNone/>
            </a:pPr>
            <a:r>
              <a:rPr lang="en-US" b="1">
                <a:solidFill>
                  <a:srgbClr val="FF0000"/>
                </a:solidFill>
              </a:rPr>
              <a:t>	A(m,n) = A(m-1, A(m, n-1)) 	if m &gt; 0 &amp;&amp; n &gt; 0</a:t>
            </a:r>
            <a:endParaRPr/>
          </a:p>
          <a:p>
            <a:pPr marL="685800" lvl="1" indent="0" algn="l" rtl="0">
              <a:lnSpc>
                <a:spcPct val="100000"/>
              </a:lnSpc>
              <a:spcBef>
                <a:spcPts val="0"/>
              </a:spcBef>
              <a:spcAft>
                <a:spcPts val="0"/>
              </a:spcAft>
              <a:buSzPts val="1400"/>
              <a:buNone/>
            </a:pPr>
            <a:endParaRPr b="0" i="0">
              <a:solidFill>
                <a:srgbClr val="444444"/>
              </a:solidFill>
              <a:latin typeface="Open Sans"/>
              <a:ea typeface="Open Sans"/>
              <a:cs typeface="Open Sans"/>
              <a:sym typeface="Open Sans"/>
            </a:endParaRPr>
          </a:p>
          <a:p>
            <a:pPr marL="685800" lvl="1" indent="0" algn="l" rtl="0">
              <a:lnSpc>
                <a:spcPct val="100000"/>
              </a:lnSpc>
              <a:spcBef>
                <a:spcPts val="0"/>
              </a:spcBef>
              <a:spcAft>
                <a:spcPts val="0"/>
              </a:spcAft>
              <a:buSzPts val="1400"/>
              <a:buNone/>
            </a:pPr>
            <a:r>
              <a:rPr lang="en-US" b="0" i="0">
                <a:solidFill>
                  <a:srgbClr val="444444"/>
                </a:solidFill>
                <a:latin typeface="Open Sans"/>
                <a:ea typeface="Open Sans"/>
                <a:cs typeface="Open Sans"/>
                <a:sym typeface="Open Sans"/>
              </a:rPr>
              <a:t>It is interesting for computational reasons due to the depth of recursion and due to the nested recursion. </a:t>
            </a:r>
            <a:endParaRPr/>
          </a:p>
          <a:p>
            <a:pPr marL="685800" lvl="1" indent="0" algn="l" rtl="0">
              <a:lnSpc>
                <a:spcPct val="100000"/>
              </a:lnSpc>
              <a:spcBef>
                <a:spcPts val="0"/>
              </a:spcBef>
              <a:spcAft>
                <a:spcPts val="0"/>
              </a:spcAft>
              <a:buSzPts val="1400"/>
              <a:buNone/>
            </a:pPr>
            <a:endParaRPr b="1">
              <a:solidFill>
                <a:srgbClr val="FF0000"/>
              </a:solidFill>
            </a:endParaRPr>
          </a:p>
          <a:p>
            <a:pPr marL="685800" lvl="1" indent="0" algn="l" rtl="0">
              <a:lnSpc>
                <a:spcPct val="100000"/>
              </a:lnSpc>
              <a:spcBef>
                <a:spcPts val="0"/>
              </a:spcBef>
              <a:spcAft>
                <a:spcPts val="0"/>
              </a:spcAft>
              <a:buSzPts val="1400"/>
              <a:buNone/>
            </a:pPr>
            <a:r>
              <a:rPr lang="en-US">
                <a:solidFill>
                  <a:srgbClr val="00B050"/>
                </a:solidFill>
              </a:rPr>
              <a:t>For example, A(4, 2) is an integer of </a:t>
            </a:r>
            <a:r>
              <a:rPr lang="en-US" b="1">
                <a:solidFill>
                  <a:srgbClr val="00B050"/>
                </a:solidFill>
              </a:rPr>
              <a:t>19,729 </a:t>
            </a:r>
            <a:r>
              <a:rPr lang="en-US">
                <a:solidFill>
                  <a:srgbClr val="00B050"/>
                </a:solidFill>
              </a:rPr>
              <a:t>decimal digits</a:t>
            </a:r>
            <a:endParaRPr b="1">
              <a:solidFill>
                <a:srgbClr val="00B050"/>
              </a:solidFill>
            </a:endParaRPr>
          </a:p>
          <a:p>
            <a:pPr marL="685800" lvl="1" indent="0" algn="l" rtl="0">
              <a:lnSpc>
                <a:spcPct val="100000"/>
              </a:lnSpc>
              <a:spcBef>
                <a:spcPts val="0"/>
              </a:spcBef>
              <a:spcAft>
                <a:spcPts val="0"/>
              </a:spcAft>
              <a:buSzPts val="1400"/>
              <a:buNone/>
            </a:pPr>
            <a:endParaRPr b="1">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Excessive Recursion</a:t>
            </a:r>
            <a:endParaRPr/>
          </a:p>
        </p:txBody>
      </p:sp>
      <p:sp>
        <p:nvSpPr>
          <p:cNvPr id="300" name="Google Shape;300;p38"/>
          <p:cNvSpPr txBox="1">
            <a:spLocks noGrp="1"/>
          </p:cNvSpPr>
          <p:nvPr>
            <p:ph type="body" idx="1"/>
          </p:nvPr>
        </p:nvSpPr>
        <p:spPr>
          <a:xfrm>
            <a:off x="421640" y="1326483"/>
            <a:ext cx="7679944"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444444"/>
                </a:solidFill>
                <a:latin typeface="Open Sans"/>
                <a:ea typeface="Open Sans"/>
                <a:cs typeface="Open Sans"/>
                <a:sym typeface="Open Sans"/>
              </a:rPr>
              <a:t>Some recursive methods repeats the computations for some parameters, which results in long computation time even for simple cases.</a:t>
            </a:r>
            <a:endParaRPr/>
          </a:p>
          <a:p>
            <a:pPr marL="228600" lvl="0" indent="0" algn="l" rtl="0">
              <a:lnSpc>
                <a:spcPct val="100000"/>
              </a:lnSpc>
              <a:spcBef>
                <a:spcPts val="0"/>
              </a:spcBef>
              <a:spcAft>
                <a:spcPts val="0"/>
              </a:spcAft>
              <a:buSzPts val="1400"/>
              <a:buNone/>
            </a:pPr>
            <a:endParaRPr b="0" i="0">
              <a:solidFill>
                <a:srgbClr val="444444"/>
              </a:solidFill>
              <a:latin typeface="Open Sans"/>
              <a:ea typeface="Open Sans"/>
              <a:cs typeface="Open Sans"/>
              <a:sym typeface="Open Sans"/>
            </a:endParaRPr>
          </a:p>
          <a:p>
            <a:pPr marL="571500" lvl="0" indent="-342900" algn="l" rtl="0">
              <a:lnSpc>
                <a:spcPct val="100000"/>
              </a:lnSpc>
              <a:spcBef>
                <a:spcPts val="0"/>
              </a:spcBef>
              <a:spcAft>
                <a:spcPts val="0"/>
              </a:spcAft>
              <a:buSzPts val="1400"/>
              <a:buFont typeface="Arial"/>
              <a:buChar char="•"/>
            </a:pPr>
            <a:r>
              <a:rPr lang="en-US" b="0" i="0">
                <a:solidFill>
                  <a:srgbClr val="444444"/>
                </a:solidFill>
                <a:latin typeface="Open Sans"/>
                <a:ea typeface="Open Sans"/>
                <a:cs typeface="Open Sans"/>
                <a:sym typeface="Open Sans"/>
              </a:rPr>
              <a:t>This can be implemented in c++ as follows:</a:t>
            </a:r>
            <a:endParaRPr/>
          </a:p>
          <a:p>
            <a:pPr marL="228600" lvl="0" indent="0" algn="l" rtl="0">
              <a:lnSpc>
                <a:spcPct val="100000"/>
              </a:lnSpc>
              <a:spcBef>
                <a:spcPts val="0"/>
              </a:spcBef>
              <a:spcAft>
                <a:spcPts val="0"/>
              </a:spcAft>
              <a:buSzPts val="1400"/>
              <a:buNone/>
            </a:pPr>
            <a:r>
              <a:rPr lang="en-US">
                <a:solidFill>
                  <a:srgbClr val="444444"/>
                </a:solidFill>
                <a:latin typeface="Open Sans"/>
                <a:ea typeface="Open Sans"/>
                <a:cs typeface="Open Sans"/>
                <a:sym typeface="Open Sans"/>
              </a:rPr>
              <a:t>	</a:t>
            </a:r>
            <a:endParaRPr/>
          </a:p>
        </p:txBody>
      </p:sp>
      <p:pic>
        <p:nvPicPr>
          <p:cNvPr id="301" name="Google Shape;301;p38"/>
          <p:cNvPicPr preferRelativeResize="0"/>
          <p:nvPr/>
        </p:nvPicPr>
        <p:blipFill rotWithShape="1">
          <a:blip r:embed="rId3">
            <a:alphaModFix/>
          </a:blip>
          <a:srcRect/>
          <a:stretch/>
        </p:blipFill>
        <p:spPr>
          <a:xfrm>
            <a:off x="1042416" y="3328416"/>
            <a:ext cx="3895344" cy="14281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Excessive Recursion</a:t>
            </a:r>
            <a:endParaRPr/>
          </a:p>
        </p:txBody>
      </p:sp>
      <p:sp>
        <p:nvSpPr>
          <p:cNvPr id="307" name="Google Shape;307;p39"/>
          <p:cNvSpPr txBox="1">
            <a:spLocks noGrp="1"/>
          </p:cNvSpPr>
          <p:nvPr>
            <p:ph type="body" idx="1"/>
          </p:nvPr>
        </p:nvSpPr>
        <p:spPr>
          <a:xfrm>
            <a:off x="421640" y="1326483"/>
            <a:ext cx="8045704"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444444"/>
                </a:solidFill>
                <a:latin typeface="Open Sans"/>
                <a:ea typeface="Open Sans"/>
                <a:cs typeface="Open Sans"/>
                <a:sym typeface="Open Sans"/>
              </a:rPr>
              <a:t>To show how much this formula is inefficient, let us try to see how Fib(6) is evaluated.</a:t>
            </a:r>
            <a:endParaRPr/>
          </a:p>
          <a:p>
            <a:pPr marL="571500" lvl="0" indent="-254000" algn="l" rtl="0">
              <a:lnSpc>
                <a:spcPct val="100000"/>
              </a:lnSpc>
              <a:spcBef>
                <a:spcPts val="0"/>
              </a:spcBef>
              <a:spcAft>
                <a:spcPts val="0"/>
              </a:spcAft>
              <a:buSzPts val="1400"/>
              <a:buFont typeface="Arial"/>
              <a:buNone/>
            </a:pPr>
            <a:endParaRPr b="0" i="0">
              <a:solidFill>
                <a:srgbClr val="444444"/>
              </a:solidFill>
              <a:latin typeface="Open Sans"/>
              <a:ea typeface="Open Sans"/>
              <a:cs typeface="Open Sans"/>
              <a:sym typeface="Open Sans"/>
            </a:endParaRPr>
          </a:p>
        </p:txBody>
      </p:sp>
      <p:pic>
        <p:nvPicPr>
          <p:cNvPr id="308" name="Google Shape;308;p39"/>
          <p:cNvPicPr preferRelativeResize="0"/>
          <p:nvPr/>
        </p:nvPicPr>
        <p:blipFill rotWithShape="1">
          <a:blip r:embed="rId3">
            <a:alphaModFix/>
          </a:blip>
          <a:srcRect/>
          <a:stretch/>
        </p:blipFill>
        <p:spPr>
          <a:xfrm>
            <a:off x="4444492" y="1756696"/>
            <a:ext cx="3895344" cy="1428114"/>
          </a:xfrm>
          <a:prstGeom prst="rect">
            <a:avLst/>
          </a:prstGeom>
          <a:noFill/>
          <a:ln>
            <a:noFill/>
          </a:ln>
        </p:spPr>
      </p:pic>
      <p:pic>
        <p:nvPicPr>
          <p:cNvPr id="309" name="Google Shape;309;p39"/>
          <p:cNvPicPr preferRelativeResize="0"/>
          <p:nvPr/>
        </p:nvPicPr>
        <p:blipFill rotWithShape="1">
          <a:blip r:embed="rId4">
            <a:alphaModFix/>
          </a:blip>
          <a:srcRect/>
          <a:stretch/>
        </p:blipFill>
        <p:spPr>
          <a:xfrm>
            <a:off x="676656" y="3455828"/>
            <a:ext cx="5907024" cy="29815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13"/>
        <p:cNvGrpSpPr/>
        <p:nvPr/>
      </p:nvGrpSpPr>
      <p:grpSpPr>
        <a:xfrm>
          <a:off x="0" y="0"/>
          <a:ext cx="0" cy="0"/>
          <a:chOff x="0" y="0"/>
          <a:chExt cx="0" cy="0"/>
        </a:xfrm>
      </p:grpSpPr>
      <p:sp>
        <p:nvSpPr>
          <p:cNvPr id="314" name="Google Shape;314;p40"/>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Excessive Recursion: Example</a:t>
            </a:r>
            <a:endParaRPr/>
          </a:p>
        </p:txBody>
      </p:sp>
      <p:sp>
        <p:nvSpPr>
          <p:cNvPr id="315" name="Google Shape;315;p40"/>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444444"/>
                </a:solidFill>
                <a:latin typeface="Open Sans"/>
                <a:ea typeface="Open Sans"/>
                <a:cs typeface="Open Sans"/>
                <a:sym typeface="Open Sans"/>
              </a:rPr>
              <a:t>For calculating fib(6), the method is called 25 times.</a:t>
            </a:r>
            <a:endParaRPr/>
          </a:p>
          <a:p>
            <a:pPr marL="571500" lvl="0" indent="-342900" algn="l" rtl="0">
              <a:lnSpc>
                <a:spcPct val="100000"/>
              </a:lnSpc>
              <a:spcBef>
                <a:spcPts val="0"/>
              </a:spcBef>
              <a:spcAft>
                <a:spcPts val="0"/>
              </a:spcAft>
              <a:buSzPts val="1400"/>
              <a:buFont typeface="Arial"/>
              <a:buChar char="•"/>
            </a:pPr>
            <a:r>
              <a:rPr lang="en-US" b="0" i="0">
                <a:solidFill>
                  <a:srgbClr val="444444"/>
                </a:solidFill>
                <a:latin typeface="Open Sans"/>
                <a:ea typeface="Open Sans"/>
                <a:cs typeface="Open Sans"/>
                <a:sym typeface="Open Sans"/>
              </a:rPr>
              <a:t>The same calculation are repeated again and again because the system forgets what have been already calculated.</a:t>
            </a:r>
            <a:endParaRPr/>
          </a:p>
          <a:p>
            <a:pPr marL="571500" lvl="0" indent="-342900" algn="l" rtl="0">
              <a:lnSpc>
                <a:spcPct val="100000"/>
              </a:lnSpc>
              <a:spcBef>
                <a:spcPts val="0"/>
              </a:spcBef>
              <a:spcAft>
                <a:spcPts val="0"/>
              </a:spcAft>
              <a:buSzPts val="1400"/>
              <a:buFont typeface="Arial"/>
              <a:buChar char="•"/>
            </a:pPr>
            <a:r>
              <a:rPr lang="en-US" b="0" i="0">
                <a:solidFill>
                  <a:srgbClr val="444444"/>
                </a:solidFill>
                <a:latin typeface="Open Sans"/>
                <a:ea typeface="Open Sans"/>
                <a:cs typeface="Open Sans"/>
                <a:sym typeface="Open Sans"/>
              </a:rPr>
              <a:t>The method is called 2*fib(n+1)-1 times to compute fib(n)</a:t>
            </a:r>
            <a:endParaRPr/>
          </a:p>
          <a:p>
            <a:pPr marL="571500" lvl="0" indent="-342900" algn="l" rtl="0">
              <a:lnSpc>
                <a:spcPct val="100000"/>
              </a:lnSpc>
              <a:spcBef>
                <a:spcPts val="0"/>
              </a:spcBef>
              <a:spcAft>
                <a:spcPts val="0"/>
              </a:spcAft>
              <a:buSzPts val="1400"/>
              <a:buFont typeface="Arial"/>
              <a:buChar char="•"/>
            </a:pPr>
            <a:r>
              <a:rPr lang="en-US" b="0" i="0">
                <a:solidFill>
                  <a:srgbClr val="444444"/>
                </a:solidFill>
                <a:latin typeface="Open Sans"/>
                <a:ea typeface="Open Sans"/>
                <a:cs typeface="Open Sans"/>
                <a:sym typeface="Open Sans"/>
              </a:rPr>
              <a:t>3,000,000 calls are needed to calculate the 31st element.</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Comparison:</a:t>
            </a:r>
            <a:endParaRPr/>
          </a:p>
        </p:txBody>
      </p:sp>
      <p:sp>
        <p:nvSpPr>
          <p:cNvPr id="321" name="Google Shape;321;p41"/>
          <p:cNvSpPr txBox="1">
            <a:spLocks noGrp="1"/>
          </p:cNvSpPr>
          <p:nvPr>
            <p:ph type="body" idx="1"/>
          </p:nvPr>
        </p:nvSpPr>
        <p:spPr>
          <a:xfrm>
            <a:off x="421640" y="1326483"/>
            <a:ext cx="783609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Number of addition operations and number of recursive calls to calculate Fibonacci numbers. </a:t>
            </a:r>
            <a:endParaRPr/>
          </a:p>
        </p:txBody>
      </p:sp>
      <p:pic>
        <p:nvPicPr>
          <p:cNvPr id="322" name="Google Shape;322;p41"/>
          <p:cNvPicPr preferRelativeResize="0"/>
          <p:nvPr/>
        </p:nvPicPr>
        <p:blipFill rotWithShape="1">
          <a:blip r:embed="rId3">
            <a:alphaModFix/>
          </a:blip>
          <a:srcRect/>
          <a:stretch/>
        </p:blipFill>
        <p:spPr>
          <a:xfrm>
            <a:off x="1069146" y="2538412"/>
            <a:ext cx="6991642" cy="2993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sp>
        <p:nvSpPr>
          <p:cNvPr id="327" name="Google Shape;327;p42"/>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Memoizable Fibonacci recursive:</a:t>
            </a:r>
            <a:endParaRPr/>
          </a:p>
        </p:txBody>
      </p:sp>
      <p:sp>
        <p:nvSpPr>
          <p:cNvPr id="328" name="Google Shape;328;p42"/>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endParaRPr/>
          </a:p>
        </p:txBody>
      </p:sp>
      <p:pic>
        <p:nvPicPr>
          <p:cNvPr id="329" name="Google Shape;329;p42"/>
          <p:cNvPicPr preferRelativeResize="0"/>
          <p:nvPr/>
        </p:nvPicPr>
        <p:blipFill rotWithShape="1">
          <a:blip r:embed="rId3">
            <a:alphaModFix/>
          </a:blip>
          <a:srcRect/>
          <a:stretch/>
        </p:blipFill>
        <p:spPr>
          <a:xfrm>
            <a:off x="0" y="826950"/>
            <a:ext cx="3870960" cy="5414728"/>
          </a:xfrm>
          <a:prstGeom prst="rect">
            <a:avLst/>
          </a:prstGeom>
          <a:noFill/>
          <a:ln w="88900" cap="sq" cmpd="thickThin">
            <a:solidFill>
              <a:srgbClr val="000000"/>
            </a:solidFill>
            <a:prstDash val="solid"/>
            <a:miter lim="800000"/>
            <a:headEnd type="none" w="sm" len="sm"/>
            <a:tailEnd type="none" w="sm" len="sm"/>
          </a:ln>
        </p:spPr>
      </p:pic>
      <p:pic>
        <p:nvPicPr>
          <p:cNvPr id="330" name="Google Shape;330;p42"/>
          <p:cNvPicPr preferRelativeResize="0"/>
          <p:nvPr/>
        </p:nvPicPr>
        <p:blipFill rotWithShape="1">
          <a:blip r:embed="rId4">
            <a:alphaModFix/>
          </a:blip>
          <a:srcRect/>
          <a:stretch/>
        </p:blipFill>
        <p:spPr>
          <a:xfrm>
            <a:off x="4187823" y="853547"/>
            <a:ext cx="5100109" cy="4666720"/>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34"/>
        <p:cNvGrpSpPr/>
        <p:nvPr/>
      </p:nvGrpSpPr>
      <p:grpSpPr>
        <a:xfrm>
          <a:off x="0" y="0"/>
          <a:ext cx="0" cy="0"/>
          <a:chOff x="0" y="0"/>
          <a:chExt cx="0" cy="0"/>
        </a:xfrm>
      </p:grpSpPr>
      <p:sp>
        <p:nvSpPr>
          <p:cNvPr id="335" name="Google Shape;335;p43"/>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Iterative Method:</a:t>
            </a:r>
            <a:endParaRPr/>
          </a:p>
        </p:txBody>
      </p:sp>
      <p:sp>
        <p:nvSpPr>
          <p:cNvPr id="336" name="Google Shape;336;p43"/>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endParaRPr/>
          </a:p>
        </p:txBody>
      </p:sp>
      <p:pic>
        <p:nvPicPr>
          <p:cNvPr id="337" name="Google Shape;337;p43"/>
          <p:cNvPicPr preferRelativeResize="0"/>
          <p:nvPr/>
        </p:nvPicPr>
        <p:blipFill rotWithShape="1">
          <a:blip r:embed="rId3">
            <a:alphaModFix/>
          </a:blip>
          <a:srcRect/>
          <a:stretch/>
        </p:blipFill>
        <p:spPr>
          <a:xfrm>
            <a:off x="317817" y="1326483"/>
            <a:ext cx="4380792" cy="541472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4"/>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Conclusion</a:t>
            </a:r>
            <a:endParaRPr/>
          </a:p>
        </p:txBody>
      </p:sp>
      <p:sp>
        <p:nvSpPr>
          <p:cNvPr id="343" name="Google Shape;343;p44"/>
          <p:cNvSpPr txBox="1">
            <a:spLocks noGrp="1"/>
          </p:cNvSpPr>
          <p:nvPr>
            <p:ph type="body" idx="1"/>
          </p:nvPr>
        </p:nvSpPr>
        <p:spPr>
          <a:xfrm>
            <a:off x="421640" y="1326483"/>
            <a:ext cx="7689427"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Font typeface="Arial"/>
              <a:buChar char="•"/>
            </a:pPr>
            <a:r>
              <a:rPr lang="en-US"/>
              <a:t>Recursion is a programming tool. Like any other topic in data structures, it should be used with good judgment.</a:t>
            </a:r>
            <a:endParaRPr/>
          </a:p>
          <a:p>
            <a:pPr marL="457200" lvl="0" indent="-228600" algn="l" rtl="0">
              <a:lnSpc>
                <a:spcPct val="100000"/>
              </a:lnSpc>
              <a:spcBef>
                <a:spcPts val="0"/>
              </a:spcBef>
              <a:spcAft>
                <a:spcPts val="0"/>
              </a:spcAft>
              <a:buSzPts val="1400"/>
              <a:buFont typeface="Arial"/>
              <a:buChar char="•"/>
            </a:pPr>
            <a:r>
              <a:rPr lang="en-US"/>
              <a:t>Recursive solutions are simplified one for understanding, short and precise code, readability and maintainability are increases.</a:t>
            </a:r>
            <a:endParaRPr/>
          </a:p>
          <a:p>
            <a:pPr marL="457200" lvl="0" indent="-228600" algn="l" rtl="0">
              <a:lnSpc>
                <a:spcPct val="100000"/>
              </a:lnSpc>
              <a:spcBef>
                <a:spcPts val="0"/>
              </a:spcBef>
              <a:spcAft>
                <a:spcPts val="0"/>
              </a:spcAft>
              <a:buSzPts val="1400"/>
              <a:buFont typeface="Arial"/>
              <a:buChar char="•"/>
            </a:pPr>
            <a:r>
              <a:rPr lang="en-US"/>
              <a:t>Sometimes, slow and hard on resources. Specifically available on only compilers that support recursion.</a:t>
            </a:r>
            <a:endParaRPr/>
          </a:p>
          <a:p>
            <a:pPr marL="457200" lvl="0" indent="-228600" algn="l" rtl="0">
              <a:lnSpc>
                <a:spcPct val="100000"/>
              </a:lnSpc>
              <a:spcBef>
                <a:spcPts val="0"/>
              </a:spcBef>
              <a:spcAft>
                <a:spcPts val="0"/>
              </a:spcAft>
              <a:buSzPts val="1400"/>
              <a:buFont typeface="Arial"/>
              <a:buChar char="•"/>
            </a:pPr>
            <a:r>
              <a:rPr lang="en-US"/>
              <a:t>Sometimes recursion is faster than iterative approach. Running a simple routine implemented recursively and iteratively and comparing the two run times can help to decide if recursion is advisable.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Introduction</a:t>
            </a:r>
            <a:endParaRPr/>
          </a:p>
        </p:txBody>
      </p:sp>
      <p:sp>
        <p:nvSpPr>
          <p:cNvPr id="220" name="Google Shape;220;p27"/>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Why recursion?</a:t>
            </a:r>
            <a:endParaRPr/>
          </a:p>
          <a:p>
            <a:pPr marL="571500" lvl="0" indent="-342900" algn="l" rtl="0">
              <a:lnSpc>
                <a:spcPct val="100000"/>
              </a:lnSpc>
              <a:spcBef>
                <a:spcPts val="0"/>
              </a:spcBef>
              <a:spcAft>
                <a:spcPts val="0"/>
              </a:spcAft>
              <a:buSzPts val="1400"/>
              <a:buFont typeface="Arial"/>
              <a:buChar char="•"/>
            </a:pPr>
            <a:r>
              <a:rPr lang="en-US"/>
              <a:t>Is some function calling itself?</a:t>
            </a:r>
            <a:endParaRPr/>
          </a:p>
          <a:p>
            <a:pPr marL="571500" lvl="0" indent="-342900" algn="l" rtl="0">
              <a:lnSpc>
                <a:spcPct val="100000"/>
              </a:lnSpc>
              <a:spcBef>
                <a:spcPts val="0"/>
              </a:spcBef>
              <a:spcAft>
                <a:spcPts val="0"/>
              </a:spcAft>
              <a:buSzPts val="1400"/>
              <a:buFont typeface="Arial"/>
              <a:buChar char="•"/>
            </a:pPr>
            <a:r>
              <a:rPr lang="en-US"/>
              <a:t>Or function A calling another function B that in turn calls function A.</a:t>
            </a:r>
            <a:endParaRPr/>
          </a:p>
          <a:p>
            <a:pPr marL="457200" lvl="0" indent="-228600" algn="l" rtl="0">
              <a:lnSpc>
                <a:spcPct val="100000"/>
              </a:lnSpc>
              <a:spcBef>
                <a:spcPts val="0"/>
              </a:spcBef>
              <a:spcAft>
                <a:spcPts val="0"/>
              </a:spcAft>
              <a:buSzPts val="1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3981-6A65-4A17-811D-A0F25056F5A5}"/>
              </a:ext>
            </a:extLst>
          </p:cNvPr>
          <p:cNvSpPr>
            <a:spLocks noGrp="1"/>
          </p:cNvSpPr>
          <p:nvPr>
            <p:ph type="title"/>
          </p:nvPr>
        </p:nvSpPr>
        <p:spPr/>
        <p:txBody>
          <a:bodyPr/>
          <a:lstStyle/>
          <a:p>
            <a:r>
              <a:rPr lang="en-US" dirty="0"/>
              <a:t>Exercise:</a:t>
            </a:r>
            <a:endParaRPr lang="en-PK" dirty="0"/>
          </a:p>
        </p:txBody>
      </p:sp>
      <p:sp>
        <p:nvSpPr>
          <p:cNvPr id="3" name="Text Placeholder 2">
            <a:extLst>
              <a:ext uri="{FF2B5EF4-FFF2-40B4-BE49-F238E27FC236}">
                <a16:creationId xmlns:a16="http://schemas.microsoft.com/office/drawing/2014/main" id="{B38D6B10-D1FA-48A6-B8F8-10E55ACDAFF9}"/>
              </a:ext>
            </a:extLst>
          </p:cNvPr>
          <p:cNvSpPr>
            <a:spLocks noGrp="1"/>
          </p:cNvSpPr>
          <p:nvPr>
            <p:ph type="body" idx="1"/>
          </p:nvPr>
        </p:nvSpPr>
        <p:spPr>
          <a:xfrm>
            <a:off x="421640" y="1326483"/>
            <a:ext cx="7266784" cy="5055656"/>
          </a:xfrm>
        </p:spPr>
        <p:txBody>
          <a:bodyPr/>
          <a:lstStyle/>
          <a:p>
            <a:pPr marL="685800" indent="-457200">
              <a:buFont typeface="+mj-lt"/>
              <a:buAutoNum type="arabicPeriod"/>
            </a:pPr>
            <a:r>
              <a:rPr lang="en-US" sz="2000" b="0" i="0" dirty="0">
                <a:effectLst/>
                <a:latin typeface="Helvetica" panose="020B0604020202020204" pitchFamily="34" charset="0"/>
              </a:rPr>
              <a:t>Write a program in CPP to print first 50 natural numbers using recursion.</a:t>
            </a:r>
          </a:p>
          <a:p>
            <a:pPr marL="685800" indent="-457200">
              <a:buFont typeface="+mj-lt"/>
              <a:buAutoNum type="arabicPeriod"/>
            </a:pPr>
            <a:r>
              <a:rPr lang="en-US" sz="2000" b="0" i="0" dirty="0">
                <a:effectLst/>
                <a:latin typeface="Helvetica" panose="020B0604020202020204" pitchFamily="34" charset="0"/>
              </a:rPr>
              <a:t>Write a program in CPP to calculate the sum of numbers from 1 to n using recursion.</a:t>
            </a:r>
          </a:p>
          <a:p>
            <a:pPr marL="685800" indent="-457200">
              <a:buFont typeface="+mj-lt"/>
              <a:buAutoNum type="arabicPeriod"/>
            </a:pPr>
            <a:r>
              <a:rPr lang="en-US" sz="2000" b="0" i="0" dirty="0">
                <a:effectLst/>
                <a:latin typeface="Helvetica" panose="020B0604020202020204" pitchFamily="34" charset="0"/>
              </a:rPr>
              <a:t>Write a program in CPP to print Fibonacci Series using recursion.</a:t>
            </a:r>
          </a:p>
          <a:p>
            <a:pPr marL="685800" indent="-457200">
              <a:buFont typeface="+mj-lt"/>
              <a:buAutoNum type="arabicPeriod"/>
            </a:pPr>
            <a:r>
              <a:rPr lang="en-US" sz="2000" b="0" i="0" dirty="0">
                <a:effectLst/>
                <a:latin typeface="Helvetica" panose="020B0604020202020204" pitchFamily="34" charset="0"/>
              </a:rPr>
              <a:t>Write a program in CPP to count the digits of a given number using recursion.</a:t>
            </a:r>
          </a:p>
          <a:p>
            <a:pPr marL="685800" indent="-457200">
              <a:buFont typeface="+mj-lt"/>
              <a:buAutoNum type="arabicPeriod"/>
            </a:pPr>
            <a:r>
              <a:rPr lang="en-US" sz="2000" b="0" i="0" dirty="0">
                <a:effectLst/>
                <a:latin typeface="Helvetica" panose="020B0604020202020204" pitchFamily="34" charset="0"/>
              </a:rPr>
              <a:t>Write a program in CPP to find the sum of digits of a number using recursion.</a:t>
            </a:r>
          </a:p>
          <a:p>
            <a:pPr marL="685800" indent="-457200">
              <a:buFont typeface="+mj-lt"/>
              <a:buAutoNum type="arabicPeriod"/>
            </a:pPr>
            <a:r>
              <a:rPr lang="en-US" sz="2000" b="0" i="0" dirty="0">
                <a:effectLst/>
                <a:latin typeface="Helvetica" panose="020B0604020202020204" pitchFamily="34" charset="0"/>
              </a:rPr>
              <a:t>Write a program in CPP to get the largest element of an array using recursion.</a:t>
            </a:r>
          </a:p>
          <a:p>
            <a:pPr marL="685800" indent="-457200">
              <a:buFont typeface="+mj-lt"/>
              <a:buAutoNum type="arabicPeriod"/>
            </a:pPr>
            <a:r>
              <a:rPr lang="en-US" sz="2000" b="0" i="0" dirty="0">
                <a:effectLst/>
                <a:latin typeface="Helvetica" panose="020B0604020202020204" pitchFamily="34" charset="0"/>
              </a:rPr>
              <a:t>Write a program in CPP to check a number is a prime number or not using recursion.</a:t>
            </a:r>
          </a:p>
          <a:p>
            <a:pPr marL="685800" indent="-457200">
              <a:buFont typeface="+mj-lt"/>
              <a:buAutoNum type="arabicPeriod"/>
            </a:pPr>
            <a:r>
              <a:rPr lang="en-US" sz="2000" b="0" i="0" dirty="0">
                <a:effectLst/>
                <a:latin typeface="Helvetica" panose="020B0604020202020204" pitchFamily="34" charset="0"/>
              </a:rPr>
              <a:t>Write a program in CPP to Check whether a given String is Palindrome or not. Example</a:t>
            </a:r>
            <a:r>
              <a:rPr lang="en-US" sz="2000" b="0" i="0">
                <a:effectLst/>
                <a:latin typeface="Helvetica" panose="020B0604020202020204" pitchFamily="34" charset="0"/>
              </a:rPr>
              <a:t>: civic</a:t>
            </a:r>
            <a:endParaRPr lang="en-US" sz="2000" b="0" i="0" dirty="0">
              <a:effectLst/>
              <a:latin typeface="Helvetica" panose="020B0604020202020204" pitchFamily="34" charset="0"/>
            </a:endParaRPr>
          </a:p>
          <a:p>
            <a:pPr marL="685800" indent="-457200">
              <a:buFont typeface="+mj-lt"/>
              <a:buAutoNum type="arabicPeriod"/>
            </a:pPr>
            <a:endParaRPr lang="en-PK" dirty="0"/>
          </a:p>
        </p:txBody>
      </p:sp>
    </p:spTree>
    <p:extLst>
      <p:ext uri="{BB962C8B-B14F-4D97-AF65-F5344CB8AC3E}">
        <p14:creationId xmlns:p14="http://schemas.microsoft.com/office/powerpoint/2010/main" val="369456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691C-D510-491E-8BA4-23490C0F8D78}"/>
              </a:ext>
            </a:extLst>
          </p:cNvPr>
          <p:cNvSpPr>
            <a:spLocks noGrp="1"/>
          </p:cNvSpPr>
          <p:nvPr>
            <p:ph type="title"/>
          </p:nvPr>
        </p:nvSpPr>
        <p:spPr/>
        <p:txBody>
          <a:bodyPr/>
          <a:lstStyle/>
          <a:p>
            <a:r>
              <a:rPr lang="en-US" dirty="0"/>
              <a:t>Lecture # 05</a:t>
            </a:r>
            <a:endParaRPr lang="x-none" dirty="0"/>
          </a:p>
        </p:txBody>
      </p:sp>
    </p:spTree>
    <p:extLst>
      <p:ext uri="{BB962C8B-B14F-4D97-AF65-F5344CB8AC3E}">
        <p14:creationId xmlns:p14="http://schemas.microsoft.com/office/powerpoint/2010/main" val="190357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N-Queen Problem</a:t>
            </a:r>
          </a:p>
        </p:txBody>
      </p:sp>
      <p:sp>
        <p:nvSpPr>
          <p:cNvPr id="3" name="Text Placeholder 2"/>
          <p:cNvSpPr>
            <a:spLocks noGrp="1"/>
          </p:cNvSpPr>
          <p:nvPr>
            <p:ph type="body" idx="1"/>
          </p:nvPr>
        </p:nvSpPr>
        <p:spPr>
          <a:xfrm>
            <a:off x="421640" y="1326483"/>
            <a:ext cx="7731760" cy="4989650"/>
          </a:xfrm>
        </p:spPr>
        <p:txBody>
          <a:bodyPr/>
          <a:lstStyle/>
          <a:p>
            <a:pPr>
              <a:buFont typeface="Arial" pitchFamily="34" charset="0"/>
              <a:buChar char="•"/>
            </a:pPr>
            <a:r>
              <a:rPr lang="en-US" dirty="0"/>
              <a:t>We have </a:t>
            </a:r>
            <a:r>
              <a:rPr lang="en-US" b="1" dirty="0"/>
              <a:t>N queens </a:t>
            </a:r>
            <a:r>
              <a:rPr lang="en-US" dirty="0"/>
              <a:t>and </a:t>
            </a:r>
            <a:r>
              <a:rPr lang="en-US" b="1" dirty="0"/>
              <a:t>N x N chess board</a:t>
            </a:r>
            <a:r>
              <a:rPr lang="en-US" dirty="0"/>
              <a:t>. The objective of this problem is such that we need to place all  N queens on N x N chess board in such a manner that </a:t>
            </a:r>
            <a:r>
              <a:rPr lang="en-US" b="1" dirty="0"/>
              <a:t>no two queens </a:t>
            </a:r>
            <a:r>
              <a:rPr lang="en-US" dirty="0"/>
              <a:t>in under attack to each other.</a:t>
            </a:r>
          </a:p>
          <a:p>
            <a:pPr>
              <a:buFont typeface="Arial" pitchFamily="34" charset="0"/>
              <a:buChar char="•"/>
            </a:pPr>
            <a:r>
              <a:rPr lang="en-US" b="1" dirty="0"/>
              <a:t>Legal move </a:t>
            </a:r>
            <a:r>
              <a:rPr lang="en-US" dirty="0"/>
              <a:t>attacking means no 2 queens in same row, </a:t>
            </a:r>
            <a:r>
              <a:rPr lang="en-US" dirty="0" err="1"/>
              <a:t>col</a:t>
            </a:r>
            <a:r>
              <a:rPr lang="en-US" dirty="0"/>
              <a:t>, and diagonal</a:t>
            </a:r>
          </a:p>
          <a:p>
            <a:pPr>
              <a:buFont typeface="Arial" pitchFamily="34" charset="0"/>
              <a:buChar char="•"/>
            </a:pPr>
            <a:r>
              <a:rPr lang="en-US" dirty="0"/>
              <a:t>Two queens will be under attack if one of the following conditions is true:-</a:t>
            </a:r>
          </a:p>
          <a:p>
            <a:pPr lvl="1">
              <a:buFont typeface="Arial" pitchFamily="34" charset="0"/>
              <a:buChar char="•"/>
            </a:pPr>
            <a:r>
              <a:rPr lang="en-US" dirty="0"/>
              <a:t>firstly, if they are in the same row.</a:t>
            </a:r>
          </a:p>
          <a:p>
            <a:pPr lvl="1">
              <a:buFont typeface="Arial" pitchFamily="34" charset="0"/>
              <a:buChar char="•"/>
            </a:pPr>
            <a:r>
              <a:rPr lang="en-US" dirty="0"/>
              <a:t>secondly, if they are in the same column.</a:t>
            </a:r>
          </a:p>
          <a:p>
            <a:pPr lvl="1">
              <a:buFont typeface="Arial" pitchFamily="34" charset="0"/>
              <a:buChar char="•"/>
            </a:pPr>
            <a:r>
              <a:rPr lang="en-US" dirty="0"/>
              <a:t>finally, if they are in the same diagonal.</a:t>
            </a:r>
          </a:p>
          <a:p>
            <a:pPr>
              <a:buFont typeface="Arial" pitchFamily="34" charset="0"/>
              <a:buChar char="•"/>
            </a:pP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73773" y="3861329"/>
            <a:ext cx="1994959" cy="2166939"/>
          </a:xfrm>
          <a:prstGeom prst="rect">
            <a:avLst/>
          </a:prstGeom>
        </p:spPr>
      </p:pic>
    </p:spTree>
    <p:extLst>
      <p:ext uri="{BB962C8B-B14F-4D97-AF65-F5344CB8AC3E}">
        <p14:creationId xmlns:p14="http://schemas.microsoft.com/office/powerpoint/2010/main" val="152614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N-Queen Problem</a:t>
            </a:r>
          </a:p>
        </p:txBody>
      </p:sp>
      <p:sp>
        <p:nvSpPr>
          <p:cNvPr id="3" name="Text Placeholder 2"/>
          <p:cNvSpPr>
            <a:spLocks noGrp="1"/>
          </p:cNvSpPr>
          <p:nvPr>
            <p:ph type="body" idx="1"/>
          </p:nvPr>
        </p:nvSpPr>
        <p:spPr/>
        <p:txBody>
          <a:bodyPr/>
          <a:lstStyle/>
          <a:p>
            <a:pPr>
              <a:buFont typeface="Arial" pitchFamily="34" charset="0"/>
              <a:buChar char="•"/>
            </a:pPr>
            <a:r>
              <a:rPr lang="en-US" dirty="0"/>
              <a:t>Idea of the size of the problem:</a:t>
            </a:r>
          </a:p>
          <a:p>
            <a:pPr lvl="1">
              <a:buFont typeface="Arial" pitchFamily="34" charset="0"/>
              <a:buChar char="•"/>
            </a:pPr>
            <a:r>
              <a:rPr lang="en-US" dirty="0"/>
              <a:t>There are 4,426,165,368 ways to arrange 8 queens on a chessboard of 64 squares.</a:t>
            </a:r>
          </a:p>
          <a:p>
            <a:pPr lvl="1">
              <a:buFont typeface="Arial" pitchFamily="34" charset="0"/>
              <a:buChar char="•"/>
            </a:pPr>
            <a:r>
              <a:rPr lang="en-US" dirty="0"/>
              <a:t>No queen can reside in a row or a column that contains another queen</a:t>
            </a:r>
          </a:p>
          <a:p>
            <a:pPr lvl="1">
              <a:buFont typeface="Arial" pitchFamily="34" charset="0"/>
              <a:buChar char="•"/>
            </a:pPr>
            <a:r>
              <a:rPr lang="en-US" dirty="0"/>
              <a:t>only 40,320 (8!) arrangements of queens to be checked for attacks along diagonals</a:t>
            </a:r>
          </a:p>
        </p:txBody>
      </p:sp>
      <p:pic>
        <p:nvPicPr>
          <p:cNvPr id="2050" name="Picture 2"/>
          <p:cNvPicPr>
            <a:picLocks noChangeAspect="1" noChangeArrowheads="1"/>
          </p:cNvPicPr>
          <p:nvPr/>
        </p:nvPicPr>
        <p:blipFill>
          <a:blip r:embed="rId2"/>
          <a:srcRect/>
          <a:stretch>
            <a:fillRect/>
          </a:stretch>
        </p:blipFill>
        <p:spPr bwMode="auto">
          <a:xfrm>
            <a:off x="719666" y="3343275"/>
            <a:ext cx="7458075" cy="3514725"/>
          </a:xfrm>
          <a:prstGeom prst="rect">
            <a:avLst/>
          </a:prstGeom>
          <a:noFill/>
          <a:ln w="9525">
            <a:noFill/>
            <a:miter lim="800000"/>
            <a:headEnd/>
            <a:tailEnd/>
          </a:ln>
          <a:effectLst/>
        </p:spPr>
      </p:pic>
    </p:spTree>
    <p:extLst>
      <p:ext uri="{BB962C8B-B14F-4D97-AF65-F5344CB8AC3E}">
        <p14:creationId xmlns:p14="http://schemas.microsoft.com/office/powerpoint/2010/main" val="2752753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Tracking</a:t>
            </a:r>
          </a:p>
        </p:txBody>
      </p:sp>
      <p:sp>
        <p:nvSpPr>
          <p:cNvPr id="3" name="Text Placeholder 2"/>
          <p:cNvSpPr>
            <a:spLocks noGrp="1"/>
          </p:cNvSpPr>
          <p:nvPr>
            <p:ph type="body" idx="1"/>
          </p:nvPr>
        </p:nvSpPr>
        <p:spPr/>
        <p:txBody>
          <a:bodyPr/>
          <a:lstStyle/>
          <a:p>
            <a:pPr>
              <a:buFont typeface="Arial" pitchFamily="34" charset="0"/>
              <a:buChar char="•"/>
            </a:pPr>
            <a:r>
              <a:rPr lang="en-US" dirty="0"/>
              <a:t>Backtracking is an algorithmic technique for solving problems recursively by trying to build a solution incrementally, one piece at a time, removing those solutions that fail to satisfy the constraints of the problem at any point of time. </a:t>
            </a:r>
          </a:p>
          <a:p>
            <a:pPr>
              <a:buFont typeface="Arial" pitchFamily="34" charset="0"/>
              <a:buChar char="•"/>
            </a:pPr>
            <a:endParaRPr lang="en-US" dirty="0"/>
          </a:p>
          <a:p>
            <a:endParaRPr lang="en-US" dirty="0"/>
          </a:p>
        </p:txBody>
      </p:sp>
      <p:pic>
        <p:nvPicPr>
          <p:cNvPr id="4" name="Picture 3"/>
          <p:cNvPicPr/>
          <p:nvPr/>
        </p:nvPicPr>
        <p:blipFill>
          <a:blip r:embed="rId2"/>
          <a:stretch>
            <a:fillRect/>
          </a:stretch>
        </p:blipFill>
        <p:spPr>
          <a:xfrm>
            <a:off x="4091517" y="3338511"/>
            <a:ext cx="2400300" cy="1552575"/>
          </a:xfrm>
          <a:prstGeom prst="rect">
            <a:avLst/>
          </a:prstGeom>
        </p:spPr>
      </p:pic>
    </p:spTree>
    <p:extLst>
      <p:ext uri="{BB962C8B-B14F-4D97-AF65-F5344CB8AC3E}">
        <p14:creationId xmlns:p14="http://schemas.microsoft.com/office/powerpoint/2010/main" val="971948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4" y="116789"/>
            <a:ext cx="8184726" cy="1428115"/>
          </a:xfrm>
        </p:spPr>
        <p:txBody>
          <a:bodyPr/>
          <a:lstStyle/>
          <a:p>
            <a:r>
              <a:rPr lang="en-US" dirty="0"/>
              <a:t>Backtracking Algorithm</a:t>
            </a:r>
          </a:p>
        </p:txBody>
      </p:sp>
      <p:sp>
        <p:nvSpPr>
          <p:cNvPr id="3" name="Text Placeholder 2"/>
          <p:cNvSpPr>
            <a:spLocks noGrp="1"/>
          </p:cNvSpPr>
          <p:nvPr>
            <p:ph type="body" idx="1"/>
          </p:nvPr>
        </p:nvSpPr>
        <p:spPr>
          <a:xfrm>
            <a:off x="421640" y="1326483"/>
            <a:ext cx="7579360" cy="3716654"/>
          </a:xfrm>
        </p:spPr>
        <p:txBody>
          <a:bodyPr/>
          <a:lstStyle/>
          <a:p>
            <a:pPr>
              <a:buFont typeface="Arial" pitchFamily="34" charset="0"/>
              <a:buChar char="•"/>
            </a:pPr>
            <a:r>
              <a:rPr lang="en-US" dirty="0"/>
              <a:t>The idea is to place </a:t>
            </a:r>
            <a:r>
              <a:rPr lang="en-US" b="1" dirty="0"/>
              <a:t>queens one by one </a:t>
            </a:r>
            <a:r>
              <a:rPr lang="en-US" dirty="0"/>
              <a:t>in </a:t>
            </a:r>
            <a:r>
              <a:rPr lang="en-US" b="1" dirty="0"/>
              <a:t>different columns</a:t>
            </a:r>
            <a:r>
              <a:rPr lang="en-US" dirty="0"/>
              <a:t>, </a:t>
            </a:r>
            <a:r>
              <a:rPr lang="en-US" b="1" dirty="0"/>
              <a:t>starting from the leftmost column</a:t>
            </a:r>
            <a:r>
              <a:rPr lang="en-US" dirty="0"/>
              <a:t>. When we place a queen in a column, we check for </a:t>
            </a:r>
            <a:r>
              <a:rPr lang="en-US" b="1" dirty="0"/>
              <a:t>clashes</a:t>
            </a:r>
            <a:r>
              <a:rPr lang="en-US" dirty="0"/>
              <a:t> with already </a:t>
            </a:r>
            <a:r>
              <a:rPr lang="en-US" b="1" dirty="0"/>
              <a:t>placed queens</a:t>
            </a:r>
            <a:r>
              <a:rPr lang="en-US" dirty="0"/>
              <a:t>. </a:t>
            </a:r>
          </a:p>
          <a:p>
            <a:pPr>
              <a:buFont typeface="Arial" pitchFamily="34" charset="0"/>
              <a:buChar char="•"/>
            </a:pPr>
            <a:r>
              <a:rPr lang="en-US" dirty="0"/>
              <a:t>In the current column, if we find a row for which there is </a:t>
            </a:r>
            <a:r>
              <a:rPr lang="en-US" b="1" dirty="0"/>
              <a:t>no clash</a:t>
            </a:r>
            <a:r>
              <a:rPr lang="en-US" dirty="0"/>
              <a:t>, we mark this row and column as part of the </a:t>
            </a:r>
            <a:r>
              <a:rPr lang="en-US" b="1" dirty="0"/>
              <a:t>solution</a:t>
            </a:r>
            <a:r>
              <a:rPr lang="en-US" dirty="0"/>
              <a:t>. If we do not find such a row due to clashes then we </a:t>
            </a:r>
            <a:r>
              <a:rPr lang="en-US" b="1" dirty="0"/>
              <a:t>backtrack</a:t>
            </a:r>
            <a:r>
              <a:rPr lang="en-US" dirty="0"/>
              <a:t> and </a:t>
            </a:r>
            <a:r>
              <a:rPr lang="en-US" b="1" dirty="0"/>
              <a:t>return false</a:t>
            </a:r>
            <a:r>
              <a:rPr lang="en-US" dirty="0"/>
              <a:t>.</a:t>
            </a:r>
          </a:p>
        </p:txBody>
      </p:sp>
    </p:spTree>
    <p:extLst>
      <p:ext uri="{BB962C8B-B14F-4D97-AF65-F5344CB8AC3E}">
        <p14:creationId xmlns:p14="http://schemas.microsoft.com/office/powerpoint/2010/main" val="308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Algorithm</a:t>
            </a:r>
          </a:p>
        </p:txBody>
      </p:sp>
      <p:sp>
        <p:nvSpPr>
          <p:cNvPr id="3" name="Text Placeholder 2"/>
          <p:cNvSpPr>
            <a:spLocks noGrp="1"/>
          </p:cNvSpPr>
          <p:nvPr>
            <p:ph type="body" idx="1"/>
          </p:nvPr>
        </p:nvSpPr>
        <p:spPr>
          <a:xfrm>
            <a:off x="421640" y="1326482"/>
            <a:ext cx="7426960" cy="4744117"/>
          </a:xfrm>
        </p:spPr>
        <p:txBody>
          <a:bodyPr/>
          <a:lstStyle/>
          <a:p>
            <a:pPr marL="685800" indent="-457200">
              <a:buFont typeface="+mj-lt"/>
              <a:buAutoNum type="arabicPeriod"/>
            </a:pPr>
            <a:r>
              <a:rPr lang="en-US" dirty="0"/>
              <a:t>Start in the leftmost column </a:t>
            </a:r>
          </a:p>
          <a:p>
            <a:pPr marL="685800" indent="-457200">
              <a:buFont typeface="+mj-lt"/>
              <a:buAutoNum type="arabicPeriod"/>
            </a:pPr>
            <a:r>
              <a:rPr lang="en-US" dirty="0"/>
              <a:t>If all queens are placed </a:t>
            </a:r>
          </a:p>
          <a:p>
            <a:pPr marL="1143000" lvl="1" indent="-457200"/>
            <a:r>
              <a:rPr lang="en-US" dirty="0">
                <a:solidFill>
                  <a:srgbClr val="00B050"/>
                </a:solidFill>
              </a:rPr>
              <a:t>	</a:t>
            </a:r>
            <a:r>
              <a:rPr lang="en-US" dirty="0"/>
              <a:t>return true </a:t>
            </a:r>
          </a:p>
          <a:p>
            <a:pPr marL="685800" indent="-457200">
              <a:buFont typeface="+mj-lt"/>
              <a:buAutoNum type="arabicPeriod"/>
            </a:pPr>
            <a:r>
              <a:rPr lang="en-US" dirty="0"/>
              <a:t>Try all rows in the current column. Do following for every tried row. </a:t>
            </a:r>
          </a:p>
          <a:p>
            <a:pPr marL="1143000" lvl="1" indent="-457200">
              <a:buFont typeface="+mj-lt"/>
              <a:buAutoNum type="alphaLcPeriod"/>
            </a:pPr>
            <a:r>
              <a:rPr lang="en-US" dirty="0"/>
              <a:t>If the queen can be placed safely in this row then mark this [row, column] as part of the solution and recursively check if placing queen here leads to a solution. </a:t>
            </a:r>
          </a:p>
          <a:p>
            <a:pPr marL="1143000" lvl="1" indent="-457200">
              <a:buFont typeface="+mj-lt"/>
              <a:buAutoNum type="alphaLcPeriod"/>
            </a:pPr>
            <a:r>
              <a:rPr lang="en-US" dirty="0"/>
              <a:t>If placing the queen in [row, column] leads to a solution then return true. </a:t>
            </a:r>
          </a:p>
          <a:p>
            <a:pPr marL="1143000" lvl="1" indent="-457200">
              <a:buFont typeface="+mj-lt"/>
              <a:buAutoNum type="alphaLcPeriod"/>
            </a:pPr>
            <a:r>
              <a:rPr lang="en-US" dirty="0"/>
              <a:t>If placing queen doesn't lead to a solution then unmark this [row, column] (Backtrack) and go to step (a) to try other rows. </a:t>
            </a:r>
          </a:p>
          <a:p>
            <a:pPr marL="685800" indent="-457200">
              <a:buFont typeface="+mj-lt"/>
              <a:buAutoNum type="arabicPeriod"/>
            </a:pPr>
            <a:r>
              <a:rPr lang="en-US" dirty="0"/>
              <a:t>If all rows have been tried and nothing worked, return false to trigger backtracking.</a:t>
            </a:r>
          </a:p>
        </p:txBody>
      </p:sp>
    </p:spTree>
    <p:extLst>
      <p:ext uri="{BB962C8B-B14F-4D97-AF65-F5344CB8AC3E}">
        <p14:creationId xmlns:p14="http://schemas.microsoft.com/office/powerpoint/2010/main" val="1256953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a:t>
            </a:r>
          </a:p>
        </p:txBody>
      </p:sp>
      <p:sp>
        <p:nvSpPr>
          <p:cNvPr id="3" name="Text Placeholder 2"/>
          <p:cNvSpPr>
            <a:spLocks noGrp="1"/>
          </p:cNvSpPr>
          <p:nvPr>
            <p:ph type="body" idx="1"/>
          </p:nvPr>
        </p:nvSpPr>
        <p:spPr/>
        <p:txBody>
          <a:bodyPr/>
          <a:lstStyle/>
          <a:p>
            <a:r>
              <a:rPr lang="en-US" dirty="0"/>
              <a:t>Find attached file.</a:t>
            </a:r>
          </a:p>
        </p:txBody>
      </p:sp>
    </p:spTree>
    <p:extLst>
      <p:ext uri="{BB962C8B-B14F-4D97-AF65-F5344CB8AC3E}">
        <p14:creationId xmlns:p14="http://schemas.microsoft.com/office/powerpoint/2010/main" val="22840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Major Requirements for Recursion</a:t>
            </a:r>
            <a:endParaRPr/>
          </a:p>
        </p:txBody>
      </p:sp>
      <p:sp>
        <p:nvSpPr>
          <p:cNvPr id="226" name="Google Shape;226;p28"/>
          <p:cNvSpPr txBox="1">
            <a:spLocks noGrp="1"/>
          </p:cNvSpPr>
          <p:nvPr>
            <p:ph type="body" idx="1"/>
          </p:nvPr>
        </p:nvSpPr>
        <p:spPr>
          <a:xfrm>
            <a:off x="421640" y="1544903"/>
            <a:ext cx="7606792" cy="3498233"/>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dirty="0"/>
              <a:t>A function that call itself before the completion is called recursive function. </a:t>
            </a:r>
            <a:endParaRPr dirty="0"/>
          </a:p>
          <a:p>
            <a:pPr marL="571500" lvl="0" indent="-342900" algn="l" rtl="0">
              <a:lnSpc>
                <a:spcPct val="100000"/>
              </a:lnSpc>
              <a:spcBef>
                <a:spcPts val="0"/>
              </a:spcBef>
              <a:spcAft>
                <a:spcPts val="0"/>
              </a:spcAft>
              <a:buSzPts val="1400"/>
              <a:buFont typeface="Arial"/>
              <a:buChar char="•"/>
            </a:pPr>
            <a:r>
              <a:rPr lang="en-US" sz="2200" dirty="0">
                <a:solidFill>
                  <a:schemeClr val="dk1"/>
                </a:solidFill>
                <a:latin typeface="Arial"/>
                <a:ea typeface="Arial"/>
                <a:cs typeface="Arial"/>
                <a:sym typeface="Arial"/>
              </a:rPr>
              <a:t>A Base Case </a:t>
            </a:r>
            <a:endParaRPr dirty="0"/>
          </a:p>
          <a:p>
            <a:pPr marL="1028700" lvl="1" indent="-342900" algn="l" rtl="0">
              <a:lnSpc>
                <a:spcPct val="100000"/>
              </a:lnSpc>
              <a:spcBef>
                <a:spcPts val="0"/>
              </a:spcBef>
              <a:spcAft>
                <a:spcPts val="0"/>
              </a:spcAft>
              <a:buSzPts val="1400"/>
              <a:buFont typeface="Arial"/>
              <a:buChar char="•"/>
            </a:pPr>
            <a:r>
              <a:rPr lang="en-US" dirty="0"/>
              <a:t>Terminate all recursive calls </a:t>
            </a:r>
            <a:endParaRPr dirty="0"/>
          </a:p>
          <a:p>
            <a:pPr marL="1028700" lvl="1" indent="-342900" algn="l" rtl="0">
              <a:lnSpc>
                <a:spcPct val="100000"/>
              </a:lnSpc>
              <a:spcBef>
                <a:spcPts val="0"/>
              </a:spcBef>
              <a:spcAft>
                <a:spcPts val="0"/>
              </a:spcAft>
              <a:buSzPts val="1400"/>
              <a:buFont typeface="Arial"/>
              <a:buChar char="•"/>
            </a:pPr>
            <a:r>
              <a:rPr lang="en-US" dirty="0"/>
              <a:t>Clearly identifiable </a:t>
            </a:r>
            <a:endParaRPr dirty="0"/>
          </a:p>
          <a:p>
            <a:pPr marL="685800" lvl="1" indent="-447675" algn="l" rtl="0">
              <a:lnSpc>
                <a:spcPct val="100000"/>
              </a:lnSpc>
              <a:spcBef>
                <a:spcPts val="0"/>
              </a:spcBef>
              <a:spcAft>
                <a:spcPts val="0"/>
              </a:spcAft>
              <a:buSzPts val="1400"/>
              <a:buFont typeface="Arial"/>
              <a:buChar char="•"/>
            </a:pPr>
            <a:r>
              <a:rPr lang="en-US" sz="2200" dirty="0">
                <a:solidFill>
                  <a:schemeClr val="dk1"/>
                </a:solidFill>
                <a:latin typeface="Arial"/>
                <a:ea typeface="Arial"/>
                <a:cs typeface="Arial"/>
                <a:sym typeface="Arial"/>
              </a:rPr>
              <a:t>A Recurrence </a:t>
            </a:r>
            <a:endParaRPr dirty="0"/>
          </a:p>
          <a:p>
            <a:pPr marL="1028700" lvl="1" indent="-342900" algn="l" rtl="0">
              <a:lnSpc>
                <a:spcPct val="100000"/>
              </a:lnSpc>
              <a:spcBef>
                <a:spcPts val="0"/>
              </a:spcBef>
              <a:spcAft>
                <a:spcPts val="0"/>
              </a:spcAft>
              <a:buSzPts val="1400"/>
              <a:buFont typeface="Arial"/>
              <a:buChar char="•"/>
            </a:pPr>
            <a:r>
              <a:rPr lang="en-US" dirty="0"/>
              <a:t>Progression on input </a:t>
            </a:r>
            <a:endParaRPr dirty="0"/>
          </a:p>
          <a:p>
            <a:pPr marL="1028700" lvl="1" indent="-342900" algn="l" rtl="0">
              <a:lnSpc>
                <a:spcPct val="100000"/>
              </a:lnSpc>
              <a:spcBef>
                <a:spcPts val="0"/>
              </a:spcBef>
              <a:spcAft>
                <a:spcPts val="0"/>
              </a:spcAft>
              <a:buSzPts val="1400"/>
              <a:buFont typeface="Arial"/>
              <a:buChar char="•"/>
            </a:pPr>
            <a:r>
              <a:rPr lang="en-US" dirty="0"/>
              <a:t>Progression to base case </a:t>
            </a:r>
            <a:endParaRPr dirty="0"/>
          </a:p>
        </p:txBody>
      </p:sp>
      <p:pic>
        <p:nvPicPr>
          <p:cNvPr id="227" name="Google Shape;227;p28" descr="Image for post"/>
          <p:cNvPicPr preferRelativeResize="0"/>
          <p:nvPr/>
        </p:nvPicPr>
        <p:blipFill rotWithShape="1">
          <a:blip r:embed="rId3">
            <a:alphaModFix/>
          </a:blip>
          <a:srcRect/>
          <a:stretch/>
        </p:blipFill>
        <p:spPr>
          <a:xfrm>
            <a:off x="3067050" y="4038600"/>
            <a:ext cx="6076950" cy="281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Working of recursion</a:t>
            </a:r>
            <a:endParaRPr/>
          </a:p>
        </p:txBody>
      </p:sp>
      <p:sp>
        <p:nvSpPr>
          <p:cNvPr id="233" name="Google Shape;233;p29"/>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endParaRPr/>
          </a:p>
          <a:p>
            <a:pPr marL="571500" lvl="0" indent="-342900" algn="l" rtl="0">
              <a:lnSpc>
                <a:spcPct val="100000"/>
              </a:lnSpc>
              <a:spcBef>
                <a:spcPts val="0"/>
              </a:spcBef>
              <a:spcAft>
                <a:spcPts val="0"/>
              </a:spcAft>
              <a:buSzPts val="1400"/>
              <a:buFont typeface="Arial"/>
              <a:buChar char="•"/>
            </a:pPr>
            <a:r>
              <a:rPr lang="en-US"/>
              <a:t>Stack frame – </a:t>
            </a:r>
            <a:r>
              <a:rPr lang="en-US" b="1"/>
              <a:t>our activation record</a:t>
            </a:r>
            <a:endParaRPr/>
          </a:p>
          <a:p>
            <a:pPr marL="571500" lvl="0" indent="-342900" algn="l" rtl="0">
              <a:lnSpc>
                <a:spcPct val="100000"/>
              </a:lnSpc>
              <a:spcBef>
                <a:spcPts val="0"/>
              </a:spcBef>
              <a:spcAft>
                <a:spcPts val="0"/>
              </a:spcAft>
              <a:buSzPts val="1400"/>
              <a:buFont typeface="Arial"/>
              <a:buChar char="•"/>
            </a:pPr>
            <a:r>
              <a:rPr lang="en-US"/>
              <a:t>keeps the information about local variables, formal parameters, return address and all information passed to the caller function.</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Stack Frame View</a:t>
            </a:r>
            <a:endParaRPr/>
          </a:p>
        </p:txBody>
      </p:sp>
      <p:sp>
        <p:nvSpPr>
          <p:cNvPr id="239" name="Google Shape;239;p30"/>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Contents of the run-time stack when main() calls function f1(), f1() </a:t>
            </a:r>
            <a:endParaRPr/>
          </a:p>
          <a:p>
            <a:pPr marL="228600" lvl="0" indent="0" algn="l" rtl="0">
              <a:lnSpc>
                <a:spcPct val="100000"/>
              </a:lnSpc>
              <a:spcBef>
                <a:spcPts val="0"/>
              </a:spcBef>
              <a:spcAft>
                <a:spcPts val="0"/>
              </a:spcAft>
              <a:buSzPts val="1400"/>
              <a:buNone/>
            </a:pPr>
            <a:r>
              <a:rPr lang="en-US"/>
              <a:t>    calls f2(), and </a:t>
            </a:r>
            <a:endParaRPr/>
          </a:p>
          <a:p>
            <a:pPr marL="228600" lvl="0" indent="0" algn="l" rtl="0">
              <a:lnSpc>
                <a:spcPct val="100000"/>
              </a:lnSpc>
              <a:spcBef>
                <a:spcPts val="0"/>
              </a:spcBef>
              <a:spcAft>
                <a:spcPts val="0"/>
              </a:spcAft>
              <a:buSzPts val="1400"/>
              <a:buNone/>
            </a:pPr>
            <a:r>
              <a:rPr lang="en-US"/>
              <a:t>    f2() calls f3().</a:t>
            </a:r>
            <a:endParaRPr/>
          </a:p>
        </p:txBody>
      </p:sp>
      <p:pic>
        <p:nvPicPr>
          <p:cNvPr id="240" name="Google Shape;240;p30"/>
          <p:cNvPicPr preferRelativeResize="0"/>
          <p:nvPr/>
        </p:nvPicPr>
        <p:blipFill rotWithShape="1">
          <a:blip r:embed="rId3">
            <a:alphaModFix/>
          </a:blip>
          <a:srcRect/>
          <a:stretch/>
        </p:blipFill>
        <p:spPr>
          <a:xfrm>
            <a:off x="3291840" y="1828800"/>
            <a:ext cx="5789676" cy="5029200"/>
          </a:xfrm>
          <a:prstGeom prst="rect">
            <a:avLst/>
          </a:prstGeom>
          <a:noFill/>
          <a:ln>
            <a:noFill/>
          </a:ln>
        </p:spPr>
      </p:pic>
      <p:pic>
        <p:nvPicPr>
          <p:cNvPr id="241" name="Google Shape;241;p30"/>
          <p:cNvPicPr preferRelativeResize="0"/>
          <p:nvPr/>
        </p:nvPicPr>
        <p:blipFill rotWithShape="1">
          <a:blip r:embed="rId4">
            <a:alphaModFix/>
          </a:blip>
          <a:srcRect/>
          <a:stretch/>
        </p:blipFill>
        <p:spPr>
          <a:xfrm>
            <a:off x="31941" y="3236976"/>
            <a:ext cx="2199195" cy="35566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Recursive Function </a:t>
            </a:r>
            <a:endParaRPr/>
          </a:p>
        </p:txBody>
      </p:sp>
      <p:sp>
        <p:nvSpPr>
          <p:cNvPr id="247" name="Google Shape;247;p31"/>
          <p:cNvSpPr txBox="1">
            <a:spLocks noGrp="1"/>
          </p:cNvSpPr>
          <p:nvPr>
            <p:ph type="body" idx="1"/>
          </p:nvPr>
        </p:nvSpPr>
        <p:spPr>
          <a:xfrm>
            <a:off x="421640" y="1326483"/>
            <a:ext cx="7789672"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A power function is defined in term of recursive definition and non recursive.</a:t>
            </a:r>
            <a:endParaRPr/>
          </a:p>
        </p:txBody>
      </p:sp>
      <p:pic>
        <p:nvPicPr>
          <p:cNvPr id="248" name="Google Shape;248;p31"/>
          <p:cNvPicPr preferRelativeResize="0"/>
          <p:nvPr/>
        </p:nvPicPr>
        <p:blipFill rotWithShape="1">
          <a:blip r:embed="rId3">
            <a:alphaModFix/>
          </a:blip>
          <a:srcRect/>
          <a:stretch/>
        </p:blipFill>
        <p:spPr>
          <a:xfrm>
            <a:off x="4316476" y="3242977"/>
            <a:ext cx="4041140" cy="3058726"/>
          </a:xfrm>
          <a:prstGeom prst="rect">
            <a:avLst/>
          </a:prstGeom>
          <a:noFill/>
          <a:ln>
            <a:noFill/>
          </a:ln>
        </p:spPr>
      </p:pic>
      <p:pic>
        <p:nvPicPr>
          <p:cNvPr id="249" name="Google Shape;249;p31"/>
          <p:cNvPicPr preferRelativeResize="0"/>
          <p:nvPr/>
        </p:nvPicPr>
        <p:blipFill rotWithShape="1">
          <a:blip r:embed="rId4">
            <a:alphaModFix/>
          </a:blip>
          <a:srcRect/>
          <a:stretch/>
        </p:blipFill>
        <p:spPr>
          <a:xfrm>
            <a:off x="421639" y="2126564"/>
            <a:ext cx="3727957" cy="3058726"/>
          </a:xfrm>
          <a:prstGeom prst="rect">
            <a:avLst/>
          </a:prstGeom>
          <a:noFill/>
          <a:ln>
            <a:noFill/>
          </a:ln>
        </p:spPr>
      </p:pic>
      <p:pic>
        <p:nvPicPr>
          <p:cNvPr id="250" name="Google Shape;250;p31"/>
          <p:cNvPicPr preferRelativeResize="0"/>
          <p:nvPr/>
        </p:nvPicPr>
        <p:blipFill rotWithShape="1">
          <a:blip r:embed="rId5">
            <a:alphaModFix/>
          </a:blip>
          <a:srcRect/>
          <a:stretch/>
        </p:blipFill>
        <p:spPr>
          <a:xfrm>
            <a:off x="4423158" y="1876395"/>
            <a:ext cx="2807968" cy="1035091"/>
          </a:xfrm>
          <a:prstGeom prst="rect">
            <a:avLst/>
          </a:prstGeom>
          <a:noFill/>
          <a:ln>
            <a:noFill/>
          </a:ln>
        </p:spPr>
      </p:pic>
      <p:pic>
        <p:nvPicPr>
          <p:cNvPr id="251" name="Google Shape;251;p31"/>
          <p:cNvPicPr preferRelativeResize="0"/>
          <p:nvPr/>
        </p:nvPicPr>
        <p:blipFill rotWithShape="1">
          <a:blip r:embed="rId6">
            <a:alphaModFix/>
          </a:blip>
          <a:srcRect/>
          <a:stretch/>
        </p:blipFill>
        <p:spPr>
          <a:xfrm>
            <a:off x="27938" y="5455249"/>
            <a:ext cx="4288538" cy="14281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Stack frame in-depth view</a:t>
            </a:r>
            <a:endParaRPr/>
          </a:p>
        </p:txBody>
      </p:sp>
      <p:sp>
        <p:nvSpPr>
          <p:cNvPr id="257" name="Google Shape;257;p32"/>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endParaRPr/>
          </a:p>
        </p:txBody>
      </p:sp>
      <p:pic>
        <p:nvPicPr>
          <p:cNvPr id="258" name="Google Shape;258;p32"/>
          <p:cNvPicPr preferRelativeResize="0"/>
          <p:nvPr/>
        </p:nvPicPr>
        <p:blipFill rotWithShape="1">
          <a:blip r:embed="rId3">
            <a:alphaModFix/>
          </a:blip>
          <a:srcRect/>
          <a:stretch/>
        </p:blipFill>
        <p:spPr>
          <a:xfrm>
            <a:off x="421640" y="1326483"/>
            <a:ext cx="6707505" cy="49263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Classification of Recursion </a:t>
            </a:r>
            <a:endParaRPr/>
          </a:p>
        </p:txBody>
      </p:sp>
      <p:sp>
        <p:nvSpPr>
          <p:cNvPr id="264" name="Google Shape;264;p33"/>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endParaRPr/>
          </a:p>
          <a:p>
            <a:pPr marL="571500" lvl="0" indent="-342900" algn="l" rtl="0">
              <a:lnSpc>
                <a:spcPct val="100000"/>
              </a:lnSpc>
              <a:spcBef>
                <a:spcPts val="0"/>
              </a:spcBef>
              <a:spcAft>
                <a:spcPts val="0"/>
              </a:spcAft>
              <a:buSzPts val="1400"/>
              <a:buFont typeface="Arial"/>
              <a:buChar char="•"/>
            </a:pPr>
            <a:r>
              <a:rPr lang="en-US"/>
              <a:t>Tail vs. Non-Tail </a:t>
            </a:r>
            <a:endParaRPr/>
          </a:p>
          <a:p>
            <a:pPr marL="571500" lvl="0" indent="-342900" algn="l" rtl="0">
              <a:lnSpc>
                <a:spcPct val="100000"/>
              </a:lnSpc>
              <a:spcBef>
                <a:spcPts val="0"/>
              </a:spcBef>
              <a:spcAft>
                <a:spcPts val="0"/>
              </a:spcAft>
              <a:buSzPts val="1400"/>
              <a:buFont typeface="Arial"/>
              <a:buChar char="•"/>
            </a:pPr>
            <a:r>
              <a:rPr lang="en-US"/>
              <a:t>Direct vs. Indirect  </a:t>
            </a:r>
            <a:endParaRPr/>
          </a:p>
          <a:p>
            <a:pPr marL="571500" lvl="0" indent="-342900" algn="l" rtl="0">
              <a:lnSpc>
                <a:spcPct val="100000"/>
              </a:lnSpc>
              <a:spcBef>
                <a:spcPts val="0"/>
              </a:spcBef>
              <a:spcAft>
                <a:spcPts val="0"/>
              </a:spcAft>
              <a:buSzPts val="1400"/>
              <a:buFont typeface="Arial"/>
              <a:buChar char="•"/>
            </a:pPr>
            <a:r>
              <a:rPr lang="en-US"/>
              <a:t>Simple vs. Excessive </a:t>
            </a:r>
            <a:endParaRPr/>
          </a:p>
          <a:p>
            <a:pPr marL="571500" lvl="0" indent="-342900" algn="l" rtl="0">
              <a:lnSpc>
                <a:spcPct val="100000"/>
              </a:lnSpc>
              <a:spcBef>
                <a:spcPts val="0"/>
              </a:spcBef>
              <a:spcAft>
                <a:spcPts val="0"/>
              </a:spcAft>
              <a:buSzPts val="1400"/>
              <a:buFont typeface="Arial"/>
              <a:buChar char="•"/>
            </a:pPr>
            <a:r>
              <a:rPr lang="en-US"/>
              <a:t>Nested Recursion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Tail Recursion</a:t>
            </a:r>
            <a:endParaRPr/>
          </a:p>
        </p:txBody>
      </p:sp>
      <p:sp>
        <p:nvSpPr>
          <p:cNvPr id="270" name="Google Shape;270;p34"/>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Tail Recursion is characterized by the use of only one recursive call at the very end of a function implementation. </a:t>
            </a:r>
            <a:endParaRPr/>
          </a:p>
          <a:p>
            <a:pPr marL="571500" lvl="0" indent="-342900" algn="l" rtl="0">
              <a:lnSpc>
                <a:spcPct val="100000"/>
              </a:lnSpc>
              <a:spcBef>
                <a:spcPts val="0"/>
              </a:spcBef>
              <a:spcAft>
                <a:spcPts val="0"/>
              </a:spcAft>
              <a:buSzPts val="1400"/>
              <a:buFont typeface="Arial"/>
              <a:buChar char="•"/>
            </a:pPr>
            <a:r>
              <a:rPr lang="en-US"/>
              <a:t>This means when a recursive call is invoked there is no work left for the previous call.</a:t>
            </a:r>
            <a:endParaRPr/>
          </a:p>
          <a:p>
            <a:pPr marL="571500" lvl="0" indent="-342900" algn="l" rtl="0">
              <a:lnSpc>
                <a:spcPct val="100000"/>
              </a:lnSpc>
              <a:spcBef>
                <a:spcPts val="0"/>
              </a:spcBef>
              <a:spcAft>
                <a:spcPts val="0"/>
              </a:spcAft>
              <a:buSzPts val="1400"/>
              <a:buFont typeface="Arial"/>
              <a:buChar char="•"/>
            </a:pPr>
            <a:r>
              <a:rPr lang="en-US"/>
              <a:t>Moreover, there is no pending recursive calls, either direct or indirect.</a:t>
            </a:r>
            <a:endParaRPr/>
          </a:p>
          <a:p>
            <a:pPr marL="571500" lvl="0" indent="-254000" algn="l" rtl="0">
              <a:lnSpc>
                <a:spcPct val="100000"/>
              </a:lnSpc>
              <a:spcBef>
                <a:spcPts val="0"/>
              </a:spcBef>
              <a:spcAft>
                <a:spcPts val="0"/>
              </a:spcAft>
              <a:buSzPts val="1400"/>
              <a:buFont typeface="Arial"/>
              <a:buNone/>
            </a:pPr>
            <a:endParaRPr/>
          </a:p>
        </p:txBody>
      </p:sp>
      <p:pic>
        <p:nvPicPr>
          <p:cNvPr id="271" name="Google Shape;271;p34"/>
          <p:cNvPicPr preferRelativeResize="0"/>
          <p:nvPr/>
        </p:nvPicPr>
        <p:blipFill rotWithShape="1">
          <a:blip r:embed="rId3">
            <a:alphaModFix/>
          </a:blip>
          <a:srcRect/>
          <a:stretch/>
        </p:blipFill>
        <p:spPr>
          <a:xfrm>
            <a:off x="1143317" y="3977640"/>
            <a:ext cx="2459419" cy="1428114"/>
          </a:xfrm>
          <a:prstGeom prst="rect">
            <a:avLst/>
          </a:prstGeom>
          <a:noFill/>
          <a:ln>
            <a:noFill/>
          </a:ln>
        </p:spPr>
      </p:pic>
      <p:pic>
        <p:nvPicPr>
          <p:cNvPr id="272" name="Google Shape;272;p34"/>
          <p:cNvPicPr preferRelativeResize="0"/>
          <p:nvPr/>
        </p:nvPicPr>
        <p:blipFill rotWithShape="1">
          <a:blip r:embed="rId4">
            <a:alphaModFix/>
          </a:blip>
          <a:srcRect/>
          <a:stretch/>
        </p:blipFill>
        <p:spPr>
          <a:xfrm>
            <a:off x="4514849" y="3977640"/>
            <a:ext cx="2459419" cy="142811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915</Words>
  <Application>Microsoft Office PowerPoint</Application>
  <PresentationFormat>On-screen Show (4:3)</PresentationFormat>
  <Paragraphs>111</Paragraphs>
  <Slides>27</Slides>
  <Notes>19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PT Sans</vt:lpstr>
      <vt:lpstr>Caladea</vt:lpstr>
      <vt:lpstr>Helvetica</vt:lpstr>
      <vt:lpstr>Arial</vt:lpstr>
      <vt:lpstr>Open Sans</vt:lpstr>
      <vt:lpstr>Office Theme</vt:lpstr>
      <vt:lpstr>PowerPoint Presentation</vt:lpstr>
      <vt:lpstr>Introduction</vt:lpstr>
      <vt:lpstr>Major Requirements for Recursion</vt:lpstr>
      <vt:lpstr>Working of recursion</vt:lpstr>
      <vt:lpstr>Stack Frame View</vt:lpstr>
      <vt:lpstr>Recursive Function </vt:lpstr>
      <vt:lpstr>Stack frame in-depth view</vt:lpstr>
      <vt:lpstr>Classification of Recursion </vt:lpstr>
      <vt:lpstr>Tail Recursion</vt:lpstr>
      <vt:lpstr>Tail vs Non Tail Recursion</vt:lpstr>
      <vt:lpstr>Direct Recursion vs Indirect Recursion</vt:lpstr>
      <vt:lpstr>Nested Recursion </vt:lpstr>
      <vt:lpstr>Excessive Recursion</vt:lpstr>
      <vt:lpstr>Excessive Recursion</vt:lpstr>
      <vt:lpstr>Excessive Recursion: Example</vt:lpstr>
      <vt:lpstr>Comparison:</vt:lpstr>
      <vt:lpstr>Memoizable Fibonacci recursive:</vt:lpstr>
      <vt:lpstr>Iterative Method:</vt:lpstr>
      <vt:lpstr>Conclusion</vt:lpstr>
      <vt:lpstr>Exercise:</vt:lpstr>
      <vt:lpstr>Lecture # 05</vt:lpstr>
      <vt:lpstr>N-Queen Problem</vt:lpstr>
      <vt:lpstr>N-Queen Problem</vt:lpstr>
      <vt:lpstr>Back Tracking</vt:lpstr>
      <vt:lpstr>Backtracking Algorithm</vt:lpstr>
      <vt:lpstr>Backtracking Algorithm</vt:lpstr>
      <vt:lpstr>C++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Sadia</dc:creator>
  <cp:lastModifiedBy>HP</cp:lastModifiedBy>
  <cp:revision>9</cp:revision>
  <dcterms:modified xsi:type="dcterms:W3CDTF">2022-09-06T15:18:58Z</dcterms:modified>
</cp:coreProperties>
</file>