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3" r:id="rId1"/>
  </p:sldMasterIdLst>
  <p:notesMasterIdLst>
    <p:notesMasterId r:id="rId12"/>
  </p:notesMasterIdLst>
  <p:sldIdLst>
    <p:sldId id="256" r:id="rId2"/>
    <p:sldId id="282" r:id="rId3"/>
    <p:sldId id="258" r:id="rId4"/>
    <p:sldId id="259" r:id="rId5"/>
    <p:sldId id="260" r:id="rId6"/>
    <p:sldId id="269" r:id="rId7"/>
    <p:sldId id="284" r:id="rId8"/>
    <p:sldId id="270" r:id="rId9"/>
    <p:sldId id="263" r:id="rId10"/>
    <p:sldId id="265" r:id="rId11"/>
  </p:sldIdLst>
  <p:sldSz cx="9144000" cy="6858000" type="screen4x3"/>
  <p:notesSz cx="9144000" cy="6858000"/>
  <p:embeddedFontLst>
    <p:embeddedFont>
      <p:font typeface="Caladea" panose="020B0604020202020204" charset="0"/>
      <p:regular r:id="rId13"/>
      <p:bold r:id="rId14"/>
      <p:italic r:id="rId15"/>
      <p:boldItalic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07226-90CC-4FF0-8AD5-A7DBAE6AF6AE}">
  <a:tblStyle styleId="{90607226-90CC-4FF0-8AD5-A7DBAE6AF6A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78479" autoAdjust="0"/>
  </p:normalViewPr>
  <p:slideViewPr>
    <p:cSldViewPr snapToGrid="0">
      <p:cViewPr varScale="1">
        <p:scale>
          <a:sx n="73" d="100"/>
          <a:sy n="73" d="100"/>
        </p:scale>
        <p:origin x="1320" y="8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Why Linked List?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/>
            </a:r>
            <a:br>
              <a:rPr lang="en-US" b="0" i="0" dirty="0">
                <a:solidFill>
                  <a:srgbClr val="40424E"/>
                </a:solidFill>
                <a:effectLst/>
                <a:latin typeface="urw-din"/>
              </a:rPr>
            </a:b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Arrays can be used to store linear data of similar types, but arrays have the following limitations.</a:t>
            </a:r>
            <a:br>
              <a:rPr lang="en-US" b="0" i="0" dirty="0">
                <a:solidFill>
                  <a:srgbClr val="40424E"/>
                </a:solidFill>
                <a:effectLst/>
                <a:latin typeface="urw-din"/>
              </a:rPr>
            </a:br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1)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 The size of the arrays is fixed: So we must know the upper limit on the number of elements in advance. Also, generally, the allocated memory is equal to the upper limit irrespective of the usage.</a:t>
            </a:r>
            <a:br>
              <a:rPr lang="en-US" b="0" i="0" dirty="0">
                <a:solidFill>
                  <a:srgbClr val="40424E"/>
                </a:solidFill>
                <a:effectLst/>
                <a:latin typeface="urw-din"/>
              </a:rPr>
            </a:br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2)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 Inserting a new element in an array of elements is expensive because the room has to be created for the new elements and to create room existing elements have to be shifted.</a:t>
            </a:r>
          </a:p>
          <a:p>
            <a:pPr algn="l" fontAlgn="base"/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For example, in a system, if we maintain a sorted list of IDs in an array id[].</a:t>
            </a:r>
          </a:p>
          <a:p>
            <a:pPr algn="l" fontAlgn="base"/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id[] = [1000, 1010, 1050, 2000, 2040].</a:t>
            </a:r>
          </a:p>
          <a:p>
            <a:pPr algn="l" fontAlgn="base"/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And if we want to insert a new ID 1005, then to maintain the sorted order, we have to move all the elements after 1000 (excluding 1000).</a:t>
            </a:r>
            <a:br>
              <a:rPr lang="en-US" b="0" i="0" dirty="0">
                <a:solidFill>
                  <a:srgbClr val="40424E"/>
                </a:solidFill>
                <a:effectLst/>
                <a:latin typeface="urw-din"/>
              </a:rPr>
            </a:b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Deletion is also expensive with arrays until unless some special techniques are used. For example, to delete 1010 in id[], everything after 1010 has to be moved.</a:t>
            </a:r>
          </a:p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A3693C-E02C-479A-ACBF-76A0301E3E2B}" type="slidenum">
              <a:rPr lang="x-none" smtClean="0"/>
              <a:pPr/>
              <a:t>5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2784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title"/>
          </p:nvPr>
        </p:nvSpPr>
        <p:spPr>
          <a:xfrm>
            <a:off x="535940" y="116789"/>
            <a:ext cx="8072119" cy="1428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>
                <a:solidFill>
                  <a:srgbClr val="464649"/>
                </a:solidFill>
                <a:latin typeface="Caladea"/>
                <a:ea typeface="Caladea"/>
                <a:cs typeface="Caladea"/>
                <a:sym typeface="Calad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421640" y="1326483"/>
            <a:ext cx="6707505" cy="3716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" name="Google Shape;7;p1"/>
          <p:cNvSpPr/>
          <p:nvPr/>
        </p:nvSpPr>
        <p:spPr>
          <a:xfrm>
            <a:off x="8458200" y="0"/>
            <a:ext cx="685800" cy="6858000"/>
          </a:xfrm>
          <a:custGeom>
            <a:avLst/>
            <a:gdLst/>
            <a:ahLst/>
            <a:cxnLst/>
            <a:rect l="l" t="t" r="r" b="b"/>
            <a:pathLst>
              <a:path w="685800" h="6858000" extrusionOk="0">
                <a:moveTo>
                  <a:pt x="685800" y="6172200"/>
                </a:moveTo>
                <a:lnTo>
                  <a:pt x="0" y="6172200"/>
                </a:lnTo>
                <a:lnTo>
                  <a:pt x="0" y="6858000"/>
                </a:lnTo>
                <a:lnTo>
                  <a:pt x="685800" y="6858000"/>
                </a:lnTo>
                <a:lnTo>
                  <a:pt x="685800" y="6172200"/>
                </a:lnTo>
                <a:close/>
              </a:path>
              <a:path w="685800" h="6858000" extrusionOk="0">
                <a:moveTo>
                  <a:pt x="685800" y="0"/>
                </a:moveTo>
                <a:lnTo>
                  <a:pt x="0" y="0"/>
                </a:lnTo>
                <a:lnTo>
                  <a:pt x="0" y="5486400"/>
                </a:lnTo>
                <a:lnTo>
                  <a:pt x="685800" y="5486400"/>
                </a:lnTo>
                <a:lnTo>
                  <a:pt x="685800" y="0"/>
                </a:lnTo>
                <a:close/>
              </a:path>
            </a:pathLst>
          </a:custGeom>
          <a:solidFill>
            <a:srgbClr val="46464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" name="Google Shape;8;p1"/>
          <p:cNvSpPr/>
          <p:nvPr/>
        </p:nvSpPr>
        <p:spPr>
          <a:xfrm>
            <a:off x="8458200" y="5486399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 extrusionOk="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6E6E7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" name="Google Shape;9;p1"/>
          <p:cNvSpPr txBox="1">
            <a:spLocks noGrp="1"/>
          </p:cNvSpPr>
          <p:nvPr>
            <p:ph type="title"/>
          </p:nvPr>
        </p:nvSpPr>
        <p:spPr>
          <a:xfrm>
            <a:off x="535940" y="116789"/>
            <a:ext cx="8072119" cy="1428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rgbClr val="464649"/>
                </a:solidFill>
                <a:latin typeface="Caladea"/>
                <a:ea typeface="Caladea"/>
                <a:cs typeface="Caladea"/>
                <a:sym typeface="Calad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body" idx="1"/>
          </p:nvPr>
        </p:nvSpPr>
        <p:spPr>
          <a:xfrm>
            <a:off x="421640" y="1326483"/>
            <a:ext cx="6707505" cy="3716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marL="0" marR="0" lvl="1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marL="0" marR="0" lvl="2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marL="0" marR="0" lvl="3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marL="0" marR="0" lvl="4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marL="0" marR="0" lvl="5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marL="0" marR="0" lvl="6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marL="0" marR="0" lvl="7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marL="0" marR="0" lvl="8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1092675" rIns="0" bIns="0" anchor="t" anchorCtr="0">
            <a:noAutofit/>
          </a:bodyPr>
          <a:lstStyle/>
          <a:p>
            <a:pPr marL="3556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>
                <a:solidFill>
                  <a:srgbClr val="464649"/>
                </a:solidFill>
                <a:latin typeface="Caladea"/>
                <a:ea typeface="Caladea"/>
                <a:cs typeface="Caladea"/>
                <a:sym typeface="Caladea"/>
              </a:rPr>
              <a:t>Data Structures  CS-2001 </a:t>
            </a:r>
            <a:r>
              <a:rPr lang="en-US" sz="6600" dirty="0" smtClean="0">
                <a:solidFill>
                  <a:srgbClr val="464649"/>
                </a:solidFill>
                <a:latin typeface="Caladea"/>
                <a:ea typeface="Caladea"/>
                <a:cs typeface="Caladea"/>
                <a:sym typeface="Caladea"/>
              </a:rPr>
              <a:t>Week#3</a:t>
            </a:r>
            <a:endParaRPr lang="en-US" sz="6600" dirty="0">
              <a:solidFill>
                <a:srgbClr val="464649"/>
              </a:solidFill>
              <a:latin typeface="Caladea"/>
              <a:ea typeface="Caladea"/>
              <a:cs typeface="Caladea"/>
              <a:sym typeface="Caladea"/>
            </a:endParaRPr>
          </a:p>
          <a:p>
            <a:pPr marL="3556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600" dirty="0">
              <a:latin typeface="Caladea"/>
              <a:ea typeface="Caladea"/>
              <a:cs typeface="Caladea"/>
              <a:sym typeface="Caladea"/>
            </a:endParaRPr>
          </a:p>
        </p:txBody>
      </p:sp>
      <p:sp>
        <p:nvSpPr>
          <p:cNvPr id="47" name="Google Shape;47;p7"/>
          <p:cNvSpPr txBox="1"/>
          <p:nvPr/>
        </p:nvSpPr>
        <p:spPr>
          <a:xfrm>
            <a:off x="751840" y="4528794"/>
            <a:ext cx="2665730" cy="103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3175" rIns="0" bIns="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Lecture </a:t>
            </a:r>
            <a:r>
              <a:rPr lang="en-US" sz="2000" dirty="0" smtClean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lang="en-US" sz="2000" dirty="0" smtClean="0">
                <a:solidFill>
                  <a:srgbClr val="888888"/>
                </a:solidFill>
              </a:rPr>
              <a:t>,8 </a:t>
            </a:r>
            <a:r>
              <a:rPr lang="en-US" sz="2000" dirty="0">
                <a:solidFill>
                  <a:srgbClr val="888888"/>
                </a:solidFill>
              </a:rPr>
              <a:t>and </a:t>
            </a:r>
            <a:r>
              <a:rPr lang="en-US" sz="2000" dirty="0" smtClean="0">
                <a:solidFill>
                  <a:srgbClr val="888888"/>
                </a:solidFill>
              </a:rPr>
              <a:t>9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F1D2C-E005-42B9-9BE3-2A2BB4D1A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solidFill>
                  <a:srgbClr val="40424E"/>
                </a:solidFill>
                <a:effectLst/>
              </a:rPr>
              <a:t>Representation Of Linked List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BBDE4-39B2-46FE-88F5-D0CD4A446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0424E"/>
                </a:solidFill>
                <a:effectLst/>
                <a:latin typeface="+mj-lt"/>
              </a:rPr>
              <a:t>In C, we can represent a node using structures. Below is an example of a linked list node with integer data.</a:t>
            </a:r>
          </a:p>
          <a:p>
            <a:endParaRPr lang="en-US" dirty="0">
              <a:solidFill>
                <a:srgbClr val="40424E"/>
              </a:solidFill>
              <a:latin typeface="+mj-lt"/>
            </a:endParaRPr>
          </a:p>
          <a:p>
            <a:endParaRPr lang="en-US" b="0" i="0" dirty="0">
              <a:solidFill>
                <a:srgbClr val="40424E"/>
              </a:solidFill>
              <a:effectLst/>
              <a:latin typeface="+mj-lt"/>
            </a:endParaRPr>
          </a:p>
          <a:p>
            <a:r>
              <a:rPr lang="en-US" b="0" i="0" dirty="0">
                <a:solidFill>
                  <a:srgbClr val="40424E"/>
                </a:solidFill>
                <a:effectLst/>
                <a:latin typeface="+mj-lt"/>
              </a:rPr>
              <a:t>In Java or C# or C++, LinkedList can be represented as a class and a Node as a separate class. The LinkedList class contains a reference of Node class type.</a:t>
            </a:r>
            <a:endParaRPr lang="x-none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B27E60-2AC1-4C37-A2A5-8E052EEC3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1" y="2611438"/>
            <a:ext cx="1866899" cy="105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91AE87-340C-41F6-83F3-BBA558EA4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4362450"/>
            <a:ext cx="1866899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681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representation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51152" y="2575457"/>
            <a:ext cx="4586288" cy="707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5F090-B3B1-41C8-81D1-75E4509FF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85AD2-8F41-41F9-B3E7-A051DC7E9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B3835"/>
                </a:solidFill>
                <a:effectLst/>
                <a:latin typeface="+mj-lt"/>
              </a:rPr>
              <a:t>	A data structure is a logical representation of data and operation that can be performed on the data. </a:t>
            </a:r>
            <a:endParaRPr lang="en-US" dirty="0">
              <a:solidFill>
                <a:srgbClr val="3B3835"/>
              </a:solidFill>
              <a:latin typeface="+mj-lt"/>
            </a:endParaRPr>
          </a:p>
          <a:p>
            <a:pPr marL="728663" lvl="1" indent="-385763">
              <a:buFont typeface="+mj-lt"/>
              <a:buAutoNum type="arabicPeriod"/>
            </a:pPr>
            <a:r>
              <a:rPr lang="en-US" dirty="0">
                <a:solidFill>
                  <a:srgbClr val="3B3835"/>
                </a:solidFill>
                <a:latin typeface="+mj-lt"/>
              </a:rPr>
              <a:t>L</a:t>
            </a:r>
            <a:r>
              <a:rPr lang="en-US" b="0" i="0" dirty="0">
                <a:solidFill>
                  <a:srgbClr val="3B3835"/>
                </a:solidFill>
                <a:effectLst/>
                <a:latin typeface="+mj-lt"/>
              </a:rPr>
              <a:t>inear data structure 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b="0" i="0" dirty="0">
                <a:solidFill>
                  <a:srgbClr val="3B3835"/>
                </a:solidFill>
                <a:effectLst/>
                <a:latin typeface="+mj-lt"/>
              </a:rPr>
              <a:t>Non linear data structure </a:t>
            </a:r>
          </a:p>
          <a:p>
            <a:pPr marL="215504" lvl="1" indent="-215504"/>
            <a:endParaRPr lang="en-US" sz="2100" dirty="0">
              <a:solidFill>
                <a:srgbClr val="3B3835"/>
              </a:solidFill>
              <a:latin typeface="+mj-lt"/>
            </a:endParaRPr>
          </a:p>
          <a:p>
            <a:pPr marL="215504" lvl="1" indent="-215504"/>
            <a:endParaRPr lang="en-US" sz="2100" dirty="0">
              <a:solidFill>
                <a:srgbClr val="3B3835"/>
              </a:solidFill>
              <a:latin typeface="+mj-lt"/>
            </a:endParaRPr>
          </a:p>
          <a:p>
            <a:pPr marL="215504" lvl="1" indent="-215504"/>
            <a:r>
              <a:rPr lang="en-US" sz="2100" dirty="0">
                <a:solidFill>
                  <a:srgbClr val="3B3835"/>
                </a:solidFill>
                <a:latin typeface="+mj-lt"/>
              </a:rPr>
              <a:t>	Linear data structure is an order of data elements. They are </a:t>
            </a:r>
            <a:r>
              <a:rPr lang="en-US" sz="2100" b="1" dirty="0">
                <a:solidFill>
                  <a:srgbClr val="3B3835"/>
                </a:solidFill>
                <a:latin typeface="+mj-lt"/>
              </a:rPr>
              <a:t>arrays, stacks, queues, </a:t>
            </a:r>
            <a:r>
              <a:rPr lang="en-US" sz="2100" dirty="0">
                <a:solidFill>
                  <a:srgbClr val="3B3835"/>
                </a:solidFill>
                <a:latin typeface="+mj-lt"/>
              </a:rPr>
              <a:t>and </a:t>
            </a:r>
            <a:r>
              <a:rPr lang="en-US" sz="2100" b="1" dirty="0">
                <a:solidFill>
                  <a:srgbClr val="3B3835"/>
                </a:solidFill>
                <a:latin typeface="+mj-lt"/>
              </a:rPr>
              <a:t>linked lists</a:t>
            </a:r>
            <a:r>
              <a:rPr lang="en-US" sz="2100" dirty="0">
                <a:solidFill>
                  <a:srgbClr val="3B3835"/>
                </a:solidFill>
                <a:latin typeface="+mj-lt"/>
              </a:rPr>
              <a:t>.</a:t>
            </a:r>
            <a:endParaRPr lang="x-none" sz="2100" dirty="0">
              <a:solidFill>
                <a:srgbClr val="3B383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25890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DD267-F1A3-49C9-9347-E86646F7B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B3835"/>
                </a:solidFill>
                <a:effectLst/>
              </a:rPr>
              <a:t>Linked list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3FE82-797C-4D44-8D3D-ABF8B3DD6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3B3835"/>
                </a:solidFill>
                <a:latin typeface="+mj-lt"/>
              </a:rPr>
              <a:t>	L</a:t>
            </a:r>
            <a:r>
              <a:rPr lang="en-US" b="0" i="0" dirty="0">
                <a:solidFill>
                  <a:srgbClr val="3B3835"/>
                </a:solidFill>
                <a:effectLst/>
                <a:latin typeface="+mj-lt"/>
              </a:rPr>
              <a:t>inked list is a linear data structure. It contains nodes. Each node contains two parts, </a:t>
            </a:r>
          </a:p>
          <a:p>
            <a:r>
              <a:rPr lang="en-US" b="0" i="0" dirty="0">
                <a:solidFill>
                  <a:srgbClr val="3B3835"/>
                </a:solidFill>
                <a:effectLst/>
                <a:latin typeface="+mj-lt"/>
              </a:rPr>
              <a:t>	</a:t>
            </a:r>
          </a:p>
          <a:p>
            <a:r>
              <a:rPr lang="en-US" dirty="0">
                <a:solidFill>
                  <a:srgbClr val="3B3835"/>
                </a:solidFill>
                <a:latin typeface="+mj-lt"/>
              </a:rPr>
              <a:t>	</a:t>
            </a:r>
            <a:r>
              <a:rPr lang="en-US" b="0" i="0" dirty="0">
                <a:solidFill>
                  <a:srgbClr val="3B3835"/>
                </a:solidFill>
                <a:effectLst/>
                <a:latin typeface="+mj-lt"/>
              </a:rPr>
              <a:t>i.e. </a:t>
            </a:r>
            <a:r>
              <a:rPr lang="en-US" b="1" i="0" dirty="0">
                <a:solidFill>
                  <a:srgbClr val="3B3835"/>
                </a:solidFill>
                <a:effectLst/>
                <a:latin typeface="+mj-lt"/>
              </a:rPr>
              <a:t>DATA</a:t>
            </a:r>
            <a:r>
              <a:rPr lang="en-US" b="0" i="0" dirty="0">
                <a:solidFill>
                  <a:srgbClr val="3B3835"/>
                </a:solidFill>
                <a:effectLst/>
                <a:latin typeface="+mj-lt"/>
              </a:rPr>
              <a:t> part and </a:t>
            </a:r>
            <a:r>
              <a:rPr lang="en-US" b="1" i="0" dirty="0">
                <a:solidFill>
                  <a:srgbClr val="3B3835"/>
                </a:solidFill>
                <a:effectLst/>
                <a:latin typeface="+mj-lt"/>
              </a:rPr>
              <a:t>LINK</a:t>
            </a:r>
            <a:r>
              <a:rPr lang="en-US" b="0" i="0" dirty="0">
                <a:solidFill>
                  <a:srgbClr val="3B3835"/>
                </a:solidFill>
                <a:effectLst/>
                <a:latin typeface="+mj-lt"/>
              </a:rPr>
              <a:t> part. </a:t>
            </a:r>
          </a:p>
          <a:p>
            <a:r>
              <a:rPr lang="en-US" dirty="0">
                <a:solidFill>
                  <a:srgbClr val="3B3835"/>
                </a:solidFill>
                <a:latin typeface="+mj-lt"/>
              </a:rPr>
              <a:t>	</a:t>
            </a:r>
          </a:p>
          <a:p>
            <a:r>
              <a:rPr lang="en-US" b="0" i="0" dirty="0">
                <a:solidFill>
                  <a:srgbClr val="3B3835"/>
                </a:solidFill>
                <a:effectLst/>
                <a:latin typeface="+mj-lt"/>
              </a:rPr>
              <a:t>	The </a:t>
            </a:r>
            <a:r>
              <a:rPr lang="en-US" b="1" i="0" dirty="0">
                <a:solidFill>
                  <a:srgbClr val="3B3835"/>
                </a:solidFill>
                <a:effectLst/>
                <a:latin typeface="+mj-lt"/>
              </a:rPr>
              <a:t>data </a:t>
            </a:r>
            <a:r>
              <a:rPr lang="en-US" b="0" i="0" dirty="0">
                <a:solidFill>
                  <a:srgbClr val="3B3835"/>
                </a:solidFill>
                <a:effectLst/>
                <a:latin typeface="+mj-lt"/>
              </a:rPr>
              <a:t>contains </a:t>
            </a:r>
            <a:r>
              <a:rPr lang="en-US" b="1" i="0" dirty="0">
                <a:solidFill>
                  <a:srgbClr val="3B3835"/>
                </a:solidFill>
                <a:effectLst/>
                <a:latin typeface="+mj-lt"/>
              </a:rPr>
              <a:t>elements</a:t>
            </a:r>
            <a:r>
              <a:rPr lang="en-US" b="0" i="0" dirty="0">
                <a:solidFill>
                  <a:srgbClr val="3B3835"/>
                </a:solidFill>
                <a:effectLst/>
                <a:latin typeface="+mj-lt"/>
              </a:rPr>
              <a:t> and </a:t>
            </a:r>
            <a:r>
              <a:rPr lang="en-US" b="1" i="0" dirty="0">
                <a:solidFill>
                  <a:srgbClr val="3B3835"/>
                </a:solidFill>
                <a:effectLst/>
                <a:latin typeface="+mj-lt"/>
              </a:rPr>
              <a:t>Link</a:t>
            </a:r>
            <a:r>
              <a:rPr lang="en-US" b="0" i="0" dirty="0">
                <a:solidFill>
                  <a:srgbClr val="3B3835"/>
                </a:solidFill>
                <a:effectLst/>
                <a:latin typeface="+mj-lt"/>
              </a:rPr>
              <a:t> contains </a:t>
            </a:r>
            <a:r>
              <a:rPr lang="en-US" b="1" i="0" dirty="0">
                <a:solidFill>
                  <a:srgbClr val="3B3835"/>
                </a:solidFill>
                <a:effectLst/>
                <a:latin typeface="+mj-lt"/>
              </a:rPr>
              <a:t>address of another node</a:t>
            </a:r>
            <a:r>
              <a:rPr lang="en-US" b="0" i="0" dirty="0">
                <a:solidFill>
                  <a:srgbClr val="3B3835"/>
                </a:solidFill>
                <a:effectLst/>
                <a:latin typeface="+mj-lt"/>
              </a:rPr>
              <a:t>.</a:t>
            </a:r>
          </a:p>
          <a:p>
            <a:pPr marL="342900" lvl="1" indent="0"/>
            <a:endParaRPr lang="x-none" dirty="0"/>
          </a:p>
        </p:txBody>
      </p:sp>
      <p:pic>
        <p:nvPicPr>
          <p:cNvPr id="1026" name="Picture 2" descr="Image result for linked list node">
            <a:extLst>
              <a:ext uri="{FF2B5EF4-FFF2-40B4-BE49-F238E27FC236}">
                <a16:creationId xmlns:a16="http://schemas.microsoft.com/office/drawing/2014/main" id="{4D2927CB-10D3-48A0-A690-56D33FA5D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5911" y="3734201"/>
            <a:ext cx="2921794" cy="878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4563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F32B9-B3BA-4535-ADE3-AA735B3D1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B3835"/>
                </a:solidFill>
                <a:effectLst/>
              </a:rPr>
              <a:t>Limitations Of Arrays 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63B00-7120-4164-A78D-00C1E1A7F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640" y="1326482"/>
            <a:ext cx="6707505" cy="4764601"/>
          </a:xfrm>
        </p:spPr>
        <p:txBody>
          <a:bodyPr/>
          <a:lstStyle/>
          <a:p>
            <a:r>
              <a:rPr lang="en-US" b="0" i="0" dirty="0">
                <a:solidFill>
                  <a:srgbClr val="3B3835"/>
                </a:solidFill>
                <a:effectLst/>
                <a:latin typeface="+mj-lt"/>
              </a:rPr>
              <a:t>	Arrays are simple to understand and elements of an array are easily accessible </a:t>
            </a:r>
          </a:p>
          <a:p>
            <a:r>
              <a:rPr lang="en-US" b="0" i="0" dirty="0">
                <a:solidFill>
                  <a:srgbClr val="3B3835"/>
                </a:solidFill>
                <a:effectLst/>
                <a:latin typeface="+mj-lt"/>
              </a:rPr>
              <a:t>	</a:t>
            </a:r>
          </a:p>
          <a:p>
            <a:r>
              <a:rPr lang="en-US" dirty="0">
                <a:solidFill>
                  <a:srgbClr val="3B3835"/>
                </a:solidFill>
                <a:latin typeface="+mj-lt"/>
              </a:rPr>
              <a:t>	</a:t>
            </a:r>
            <a:r>
              <a:rPr lang="en-US" b="0" i="0" dirty="0">
                <a:solidFill>
                  <a:srgbClr val="3B3835"/>
                </a:solidFill>
                <a:effectLst/>
                <a:latin typeface="+mj-lt"/>
              </a:rPr>
              <a:t>But arrays have some limitations. 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B3835"/>
                </a:solidFill>
                <a:effectLst/>
                <a:latin typeface="+mj-lt"/>
              </a:rPr>
              <a:t>Arrays have a fixed dimension. </a:t>
            </a:r>
            <a:endParaRPr lang="en-US" dirty="0">
              <a:solidFill>
                <a:srgbClr val="3B3835"/>
              </a:solidFill>
              <a:latin typeface="+mj-lt"/>
            </a:endParaRP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B3835"/>
                </a:solidFill>
                <a:effectLst/>
                <a:latin typeface="+mj-lt"/>
              </a:rPr>
              <a:t>Once the size of an array is decided it can not be increased or decreased during execution.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B3835"/>
                </a:solidFill>
                <a:effectLst/>
                <a:latin typeface="+mj-lt"/>
              </a:rPr>
              <a:t>Array elements are always stored in contiguous memory locations.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B3835"/>
                </a:solidFill>
                <a:effectLst/>
                <a:latin typeface="+mj-lt"/>
              </a:rPr>
              <a:t>Operations like insertion or deletion of the array are pretty tedious. </a:t>
            </a:r>
            <a:endParaRPr lang="en-US" dirty="0">
              <a:solidFill>
                <a:srgbClr val="3B3835"/>
              </a:solidFill>
              <a:latin typeface="+mj-lt"/>
            </a:endParaRPr>
          </a:p>
          <a:p>
            <a:pPr marL="210741" lvl="1" indent="-210741"/>
            <a:endParaRPr lang="en-US" sz="2100" dirty="0">
              <a:solidFill>
                <a:srgbClr val="3B3835"/>
              </a:solidFill>
              <a:latin typeface="+mj-lt"/>
            </a:endParaRPr>
          </a:p>
          <a:p>
            <a:pPr marL="210741" lvl="1" indent="-210741"/>
            <a:endParaRPr lang="en-US" sz="2100" dirty="0">
              <a:solidFill>
                <a:srgbClr val="3B3835"/>
              </a:solidFill>
              <a:latin typeface="+mj-lt"/>
            </a:endParaRPr>
          </a:p>
          <a:p>
            <a:pPr marL="210741" lvl="1" indent="-210741"/>
            <a:r>
              <a:rPr lang="en-US" sz="2100" dirty="0">
                <a:solidFill>
                  <a:srgbClr val="3B3835"/>
                </a:solidFill>
                <a:latin typeface="+mj-lt"/>
              </a:rPr>
              <a:t>To over come this limitations we use linked list.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580132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03096-79A5-4382-AAD3-D37CDC798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B3835"/>
                </a:solidFill>
                <a:effectLst/>
              </a:rPr>
              <a:t>Types Of Linked Lists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E191E-767F-4753-9768-788860A9B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5763" indent="-385763">
              <a:buFont typeface="+mj-lt"/>
              <a:buAutoNum type="arabicPeriod"/>
            </a:pPr>
            <a:r>
              <a:rPr lang="en-US" b="0" i="0" dirty="0">
                <a:solidFill>
                  <a:srgbClr val="3B3835"/>
                </a:solidFill>
                <a:effectLst/>
                <a:latin typeface="+mj-lt"/>
              </a:rPr>
              <a:t>Single linked list </a:t>
            </a:r>
          </a:p>
          <a:p>
            <a:pPr marL="385763" indent="-385763">
              <a:buFont typeface="+mj-lt"/>
              <a:buAutoNum type="arabicPeriod"/>
            </a:pPr>
            <a:r>
              <a:rPr lang="en-US" b="0" i="0" dirty="0">
                <a:solidFill>
                  <a:srgbClr val="3B3835"/>
                </a:solidFill>
                <a:effectLst/>
                <a:latin typeface="+mj-lt"/>
              </a:rPr>
              <a:t>Double linked list </a:t>
            </a:r>
          </a:p>
          <a:p>
            <a:pPr marL="385763" indent="-385763">
              <a:buFont typeface="+mj-lt"/>
              <a:buAutoNum type="arabicPeriod"/>
            </a:pPr>
            <a:r>
              <a:rPr lang="en-US" b="0" i="0" dirty="0">
                <a:solidFill>
                  <a:srgbClr val="3B3835"/>
                </a:solidFill>
                <a:effectLst/>
                <a:latin typeface="+mj-lt"/>
              </a:rPr>
              <a:t>Circular linked list </a:t>
            </a:r>
          </a:p>
          <a:p>
            <a:pPr marL="385763" indent="-385763">
              <a:buFont typeface="+mj-lt"/>
              <a:buAutoNum type="arabicPeriod"/>
            </a:pPr>
            <a:r>
              <a:rPr lang="en-US" b="0" i="0" dirty="0">
                <a:solidFill>
                  <a:srgbClr val="3B3835"/>
                </a:solidFill>
                <a:effectLst/>
                <a:latin typeface="+mj-lt"/>
              </a:rPr>
              <a:t>Circular double linked list</a:t>
            </a:r>
            <a:endParaRPr lang="x-none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7239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03096-79A5-4382-AAD3-D37CDC798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B3835"/>
                </a:solidFill>
                <a:effectLst/>
              </a:rPr>
              <a:t>Types Of Linked Lists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E191E-767F-4753-9768-788860A9B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5763" indent="-385763"/>
            <a:endParaRPr lang="x-none" dirty="0">
              <a:latin typeface="+mj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6582" y="2164675"/>
            <a:ext cx="5717619" cy="2528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90859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47011-D7F2-470D-ABA8-8E7CE9A08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B3835"/>
                </a:solidFill>
                <a:effectLst/>
              </a:rPr>
              <a:t>Single linked list 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79CD5-3347-4FD5-9AE7-39BAFF86C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B3835"/>
                </a:solidFill>
                <a:effectLst/>
                <a:latin typeface="+mj-lt"/>
              </a:rPr>
              <a:t>	A single linked list is one in which all nodes are linked together in some sequential manner.</a:t>
            </a:r>
          </a:p>
          <a:p>
            <a:pPr algn="just"/>
            <a:r>
              <a:rPr lang="en-US" b="1" dirty="0">
                <a:solidFill>
                  <a:srgbClr val="3B3835"/>
                </a:solidFill>
                <a:latin typeface="+mj-lt"/>
              </a:rPr>
              <a:t>	</a:t>
            </a:r>
          </a:p>
          <a:p>
            <a:pPr algn="just"/>
            <a:r>
              <a:rPr lang="en-US" b="1" dirty="0">
                <a:solidFill>
                  <a:srgbClr val="3B3835"/>
                </a:solidFill>
                <a:latin typeface="+mj-lt"/>
              </a:rPr>
              <a:t>	Operations on Single Linked List</a:t>
            </a:r>
          </a:p>
          <a:p>
            <a:pPr marL="0" indent="0" algn="just"/>
            <a:r>
              <a:rPr lang="en-US" sz="1800" dirty="0">
                <a:solidFill>
                  <a:srgbClr val="3B3835"/>
                </a:solidFill>
                <a:latin typeface="+mj-lt"/>
              </a:rPr>
              <a:t>	The following operations are performed on a Single 	Linked List</a:t>
            </a:r>
          </a:p>
          <a:p>
            <a:pPr lvl="2" algn="just"/>
            <a:r>
              <a:rPr lang="en-US" dirty="0">
                <a:solidFill>
                  <a:srgbClr val="3B3835"/>
                </a:solidFill>
                <a:latin typeface="+mj-lt"/>
              </a:rPr>
              <a:t>Insertion</a:t>
            </a:r>
          </a:p>
          <a:p>
            <a:pPr lvl="2" algn="just"/>
            <a:r>
              <a:rPr lang="en-US" dirty="0">
                <a:solidFill>
                  <a:srgbClr val="3B3835"/>
                </a:solidFill>
                <a:latin typeface="+mj-lt"/>
              </a:rPr>
              <a:t>Deletion	</a:t>
            </a:r>
          </a:p>
          <a:p>
            <a:pPr lvl="2" algn="just"/>
            <a:r>
              <a:rPr lang="en-US" dirty="0">
                <a:solidFill>
                  <a:srgbClr val="3B3835"/>
                </a:solidFill>
                <a:latin typeface="+mj-lt"/>
              </a:rPr>
              <a:t>Display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31492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7F0CA-D5D6-4153-B439-DC9762A33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solidFill>
                  <a:srgbClr val="40424E"/>
                </a:solidFill>
                <a:effectLst/>
              </a:rPr>
              <a:t>Representation Of Linked List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B9A25-8E4D-4C8B-9783-4DF9A246D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0424E"/>
                </a:solidFill>
                <a:effectLst/>
                <a:latin typeface="+mj-lt"/>
              </a:rPr>
              <a:t>A linked list is represented by a pointer to the first node of the linked list. </a:t>
            </a:r>
          </a:p>
          <a:p>
            <a:r>
              <a:rPr lang="en-US" b="0" i="0" dirty="0">
                <a:solidFill>
                  <a:srgbClr val="40424E"/>
                </a:solidFill>
                <a:effectLst/>
                <a:latin typeface="+mj-lt"/>
              </a:rPr>
              <a:t>The first node is called the head. If the linked list is empty, then the value of the head is NULL.</a:t>
            </a:r>
          </a:p>
          <a:p>
            <a:r>
              <a:rPr lang="en-US" b="0" i="0" dirty="0">
                <a:solidFill>
                  <a:srgbClr val="40424E"/>
                </a:solidFill>
                <a:effectLst/>
                <a:latin typeface="+mj-lt"/>
              </a:rPr>
              <a:t>Each node in a list consists of at least two parts: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b="0" i="0" dirty="0">
                <a:solidFill>
                  <a:srgbClr val="40424E"/>
                </a:solidFill>
                <a:effectLst/>
                <a:latin typeface="+mj-lt"/>
              </a:rPr>
              <a:t>Data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b="0" i="0" dirty="0">
                <a:solidFill>
                  <a:srgbClr val="40424E"/>
                </a:solidFill>
                <a:effectLst/>
                <a:latin typeface="+mj-lt"/>
              </a:rPr>
              <a:t>Pointer (Or Reference) to the next node</a:t>
            </a:r>
          </a:p>
          <a:p>
            <a:pPr marL="728663" lvl="1" indent="-385763">
              <a:buFont typeface="+mj-lt"/>
              <a:buAutoNum type="arabicPeriod"/>
            </a:pPr>
            <a:endParaRPr lang="en-US" dirty="0">
              <a:solidFill>
                <a:srgbClr val="40424E"/>
              </a:solidFill>
              <a:latin typeface="urw-din"/>
            </a:endParaRPr>
          </a:p>
          <a:p>
            <a:pPr marL="728663" lvl="1" indent="-385763">
              <a:buFont typeface="+mj-lt"/>
              <a:buAutoNum type="arabicPeriod"/>
            </a:pPr>
            <a:endParaRPr lang="en-US" b="0" i="0" dirty="0">
              <a:solidFill>
                <a:srgbClr val="40424E"/>
              </a:solidFill>
              <a:effectLst/>
              <a:latin typeface="urw-din"/>
            </a:endParaRPr>
          </a:p>
          <a:p>
            <a:pPr marL="728663" lvl="1" indent="-385763">
              <a:buFont typeface="+mj-lt"/>
              <a:buAutoNum type="arabicPeriod"/>
            </a:pPr>
            <a:endParaRPr lang="en-US" dirty="0">
              <a:solidFill>
                <a:srgbClr val="40424E"/>
              </a:solidFill>
              <a:latin typeface="urw-din"/>
            </a:endParaRPr>
          </a:p>
          <a:p>
            <a:pPr marL="728663" lvl="1" indent="-385763">
              <a:buFont typeface="+mj-lt"/>
              <a:buAutoNum type="arabicPeriod"/>
            </a:pPr>
            <a:endParaRPr lang="en-US" b="0" i="0" dirty="0">
              <a:solidFill>
                <a:srgbClr val="40424E"/>
              </a:solidFill>
              <a:effectLst/>
              <a:latin typeface="urw-din"/>
            </a:endParaRPr>
          </a:p>
        </p:txBody>
      </p:sp>
      <p:pic>
        <p:nvPicPr>
          <p:cNvPr id="2054" name="Picture 6" descr="linkedlist">
            <a:extLst>
              <a:ext uri="{FF2B5EF4-FFF2-40B4-BE49-F238E27FC236}">
                <a16:creationId xmlns:a16="http://schemas.microsoft.com/office/drawing/2014/main" id="{EE0649C9-C7F3-435B-A175-BDBC63E99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282679"/>
            <a:ext cx="4267200" cy="1207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5776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8418</TotalTime>
  <Words>175</Words>
  <Application>Microsoft Office PowerPoint</Application>
  <PresentationFormat>On-screen Show (4:3)</PresentationFormat>
  <Paragraphs>59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urw-din</vt:lpstr>
      <vt:lpstr>Caladea</vt:lpstr>
      <vt:lpstr>Calibri</vt:lpstr>
      <vt:lpstr>Arial</vt:lpstr>
      <vt:lpstr>Office Theme</vt:lpstr>
      <vt:lpstr>PowerPoint Presentation</vt:lpstr>
      <vt:lpstr>Memory representation</vt:lpstr>
      <vt:lpstr>Introduction:</vt:lpstr>
      <vt:lpstr>Linked list</vt:lpstr>
      <vt:lpstr>Limitations Of Arrays </vt:lpstr>
      <vt:lpstr>Types Of Linked Lists</vt:lpstr>
      <vt:lpstr>Types Of Linked Lists</vt:lpstr>
      <vt:lpstr>Single linked list </vt:lpstr>
      <vt:lpstr>Representation Of Linked List</vt:lpstr>
      <vt:lpstr>Representation Of Linked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Farah Sadia</dc:creator>
  <cp:lastModifiedBy>HP</cp:lastModifiedBy>
  <cp:revision>199</cp:revision>
  <dcterms:modified xsi:type="dcterms:W3CDTF">2022-09-06T15:58:12Z</dcterms:modified>
</cp:coreProperties>
</file>