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image/vnd.ms-photo" Extension="wdp"/>
  <Default ContentType="application/xml" Extension="xml"/>
  <Default ContentType="image/png" Extension="png"/>
  <Default ContentType="application/vnd.openxmlformats-package.relationships+xml" Extension="rels"/>
  <Default ContentType="image/x-emf" Extension="emf"/>
  <Override ContentType="application/vnd.openxmlformats-officedocument.presentationml.comments+xml" PartName="/ppt/comments/comment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1.xml"/>
  <Override ContentType="application/vnd.openxmlformats-officedocument.themeOverride+xml" PartName="/ppt/theme/themeOverride1.xml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commentAuthors+xml" PartName="/ppt/commentAuthors1.xml"/>
  <Override ContentType="application/vnd.openxmlformats-officedocument.presentationml.presProps+xml" PartName="/ppt/presProps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12192000" cy="6858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1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1" id="1" initials="" lastIdx="2" name="Shadow King"/>
</p:cmAuthorLst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commentAuthors" Target="commentAuthors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[Pivot Table of Empolyment Analysis.xlsx]Sheet2!PivotTable1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Turnover Analysis</a:t>
            </a:r>
            <a:endParaRPr lang="en-US" baseline="0" dirty="0"/>
          </a:p>
        </c:rich>
      </c:tx>
      <c:layout>
        <c:manualLayout>
          <c:xMode val="edge"/>
          <c:yMode val="edge"/>
          <c:x val="0.29978335211954937"/>
          <c:y val="3.24803130727079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4.9751747262665999E-2"/>
          <c:y val="0.17880391033984341"/>
          <c:w val="0.50884140851482229"/>
          <c:h val="0.67511630786648036"/>
        </c:manualLayout>
      </c:layout>
      <c:pieChart>
        <c:varyColors val="1"/>
        <c:ser>
          <c:idx val="0"/>
          <c:order val="0"/>
          <c:tx>
            <c:strRef>
              <c:f>Sheet2!$B$4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73-4EA2-85A6-983A5EE167C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73-4EA2-85A6-983A5EE167C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73-4EA2-85A6-983A5EE167C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73-4EA2-85A6-983A5EE167C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173-4EA2-85A6-983A5EE167C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173-4EA2-85A6-983A5EE167C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173-4EA2-85A6-983A5EE167C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173-4EA2-85A6-983A5EE167C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173-4EA2-85A6-983A5EE167C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Sheet2!$A$5:$A$17</c:f>
              <c:multiLvlStrCache>
                <c:ptCount val="9"/>
                <c:lvl>
                  <c:pt idx="0">
                    <c:v>Contract</c:v>
                  </c:pt>
                  <c:pt idx="1">
                    <c:v>Full-Time</c:v>
                  </c:pt>
                  <c:pt idx="2">
                    <c:v>Part-Time</c:v>
                  </c:pt>
                  <c:pt idx="3">
                    <c:v>Contract</c:v>
                  </c:pt>
                  <c:pt idx="4">
                    <c:v>Full-Time</c:v>
                  </c:pt>
                  <c:pt idx="5">
                    <c:v>Part-Time</c:v>
                  </c:pt>
                  <c:pt idx="6">
                    <c:v>Contract</c:v>
                  </c:pt>
                  <c:pt idx="7">
                    <c:v>Full-Time</c:v>
                  </c:pt>
                  <c:pt idx="8">
                    <c:v>Part-Time</c:v>
                  </c:pt>
                </c:lvl>
                <c:lvl>
                  <c:pt idx="0">
                    <c:v>Area Sales Manager</c:v>
                  </c:pt>
                  <c:pt idx="3">
                    <c:v>Production Technician I</c:v>
                  </c:pt>
                  <c:pt idx="6">
                    <c:v>Production Technician II</c:v>
                  </c:pt>
                </c:lvl>
              </c:multiLvlStrCache>
            </c:multiLvlStrRef>
          </c:cat>
          <c:val>
            <c:numRef>
              <c:f>Sheet2!$B$5:$B$17</c:f>
              <c:numCache>
                <c:formatCode>General</c:formatCode>
                <c:ptCount val="9"/>
                <c:pt idx="0">
                  <c:v>10472</c:v>
                </c:pt>
                <c:pt idx="1">
                  <c:v>15862</c:v>
                </c:pt>
                <c:pt idx="2">
                  <c:v>7553</c:v>
                </c:pt>
                <c:pt idx="3">
                  <c:v>14544</c:v>
                </c:pt>
                <c:pt idx="4">
                  <c:v>11359</c:v>
                </c:pt>
                <c:pt idx="5">
                  <c:v>15027</c:v>
                </c:pt>
                <c:pt idx="6">
                  <c:v>4370</c:v>
                </c:pt>
                <c:pt idx="7">
                  <c:v>7905</c:v>
                </c:pt>
                <c:pt idx="8">
                  <c:v>6661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173-4EA2-85A6-983A5EE167C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834490304015421"/>
          <c:y val="0.16465962912341728"/>
          <c:w val="0.36921444381315049"/>
          <c:h val="0.689871193393623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3T19:29:26.69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9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8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9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402353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89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25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4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27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38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7275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25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10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00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/>
          <p:nvPr/>
        </p:nvSpPr>
        <p:spPr>
          <a:xfrm>
            <a:off x="1263241" y="3080904"/>
            <a:ext cx="9824969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THARUN KUMAR.R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312211530</a:t>
            </a:r>
            <a:endParaRPr lang="en-IN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ACCOUNTING AND FINANCE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THIRUTHANGAL NADAR COLLEGE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6E7E83-7751-BD12-2365-AA73C6728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466" y="1455940"/>
            <a:ext cx="8751903" cy="665824"/>
          </a:xfrm>
        </p:spPr>
        <p:txBody>
          <a:bodyPr/>
          <a:lstStyle/>
          <a:p>
            <a:r>
              <a:rPr lang="en-IN" b="1" i="1" u="sng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440774" y="557382"/>
            <a:ext cx="330390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200" b="1" i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3200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200" b="1" i="1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IN" sz="3200" b="1" i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b="1" i="1" u="sn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200"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IN" sz="32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61C45-FE23-D40C-D7FF-3F7C595F8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0683" y="1917576"/>
            <a:ext cx="6290634" cy="4261282"/>
          </a:xfrm>
        </p:spPr>
        <p:txBody>
          <a:bodyPr>
            <a:normAutofit fontScale="70000" lnSpcReduction="2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GB" b="1" u="sng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relevant employee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titles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Metrics to </a:t>
            </a:r>
            <a:r>
              <a:rPr lang="en-GB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Rate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Department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Position.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Preparation</a:t>
            </a:r>
            <a:r>
              <a:rPr lang="en-GB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cleanliness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C8BB0-2A46-6B1C-E6BB-F3B5EE813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094" y="1953087"/>
            <a:ext cx="7386221" cy="4057096"/>
          </a:xfrm>
        </p:spPr>
        <p:txBody>
          <a:bodyPr>
            <a:normAutofit fontScale="77500" lnSpcReduction="20000"/>
          </a:bodyPr>
          <a:lstStyle/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4.Pivot Table Setup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tables that summarize the data for each of the key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filters to drill down into specific departments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Roles, or time periods.</a:t>
            </a:r>
            <a:endParaRPr lang="en-GB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Analysis &amp; Insights: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trends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periods of turnover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 turnover with other factors.</a:t>
            </a: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Visualizations: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charts and graphs based on pivot table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dashboards to allow easy access and understanding of the turnover patterns.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80B60-72AB-EE62-58B0-81B1983B4C3B}"/>
              </a:ext>
            </a:extLst>
          </p:cNvPr>
          <p:cNvSpPr txBox="1"/>
          <p:nvPr/>
        </p:nvSpPr>
        <p:spPr>
          <a:xfrm>
            <a:off x="1310935" y="452762"/>
            <a:ext cx="4980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200" b="1" i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3200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200" b="1" i="1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IN" sz="3200" b="1" i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b="1" i="1" u="sn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200"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(CONT.)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9111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87594" y="131726"/>
            <a:ext cx="960327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i="1" u="sng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i="1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i="1" u="sng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C4855B-69A7-2990-2D28-B4895067A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12" y="938626"/>
            <a:ext cx="9297798" cy="57823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b="1" dirty="0"/>
              <a:t>PIVOT TABLE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178193A-3B54-8DFD-07D0-B0B0101DF8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16626"/>
              </p:ext>
            </p:extLst>
          </p:nvPr>
        </p:nvGraphicFramePr>
        <p:xfrm>
          <a:off x="3345256" y="1969077"/>
          <a:ext cx="5078307" cy="4053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352698" imgH="2676457" progId="Excel.Sheet.12">
                  <p:embed/>
                </p:oleObj>
              </mc:Choice>
              <mc:Fallback>
                <p:oleObj name="Worksheet" r:id="rId2" imgW="3352698" imgH="26764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45256" y="1969077"/>
                        <a:ext cx="5078307" cy="4053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4509-230D-C44C-E7B7-BFCC1DE7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23" y="176718"/>
            <a:ext cx="9603275" cy="1049235"/>
          </a:xfrm>
        </p:spPr>
        <p:txBody>
          <a:bodyPr>
            <a:normAutofit/>
          </a:bodyPr>
          <a:lstStyle/>
          <a:p>
            <a:r>
              <a:rPr lang="en-GB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B62B21-4FC4-E2CF-9C21-865BB4EEDE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831376"/>
              </p:ext>
            </p:extLst>
          </p:nvPr>
        </p:nvGraphicFramePr>
        <p:xfrm>
          <a:off x="3057236" y="1856508"/>
          <a:ext cx="6225309" cy="4692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C228AB-EC06-5CF9-ABAE-9708B99DC485}"/>
              </a:ext>
            </a:extLst>
          </p:cNvPr>
          <p:cNvSpPr txBox="1"/>
          <p:nvPr/>
        </p:nvSpPr>
        <p:spPr>
          <a:xfrm>
            <a:off x="3883889" y="995120"/>
            <a:ext cx="554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Bahnschrift" panose="020B0502040204020203" pitchFamily="34" charset="0"/>
              </a:rPr>
              <a:t>Employee Turnover Analysis</a:t>
            </a:r>
            <a:endParaRPr lang="en-IN" sz="2400" i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7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897" y="263075"/>
            <a:ext cx="9603275" cy="1049235"/>
          </a:xfrm>
        </p:spPr>
        <p:txBody>
          <a:bodyPr/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C2970-44E6-1184-76E7-5E5235F0E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772" y="1063735"/>
            <a:ext cx="8791117" cy="517064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r>
              <a:rPr lang="en-GB" sz="2400" b="1" dirty="0"/>
              <a:t>:</a:t>
            </a:r>
          </a:p>
          <a:p>
            <a:pPr marL="0" indent="0">
              <a:buNone/>
            </a:pPr>
            <a:endParaRPr lang="en-GB" sz="2400" b="1" u="sng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provide a powerful and flexible tool for analysing employee turnover.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transforming raw data into meaningful insights, they allow organizations to easily identify trends, problem areas, and potential causes of employee exits.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customized views, HR teams can monitor turnover rates by department, role, tenure, and demographics, enabling more targeted retention strategies.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not only helps reduce the costs and disruptions associated with turnover but also supports proactive workforce planning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critical challenges in human resource management: employee retention.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58D8-0A62-F431-67AD-70D4A5A1F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7881" y="1961965"/>
            <a:ext cx="6232123" cy="790113"/>
          </a:xfrm>
        </p:spPr>
        <p:txBody>
          <a:bodyPr>
            <a:normAutofit/>
          </a:bodyPr>
          <a:lstStyle/>
          <a:p>
            <a:r>
              <a:rPr lang="en-IN" sz="4400" spc="5" dirty="0"/>
              <a:t>PROJECT</a:t>
            </a:r>
            <a:r>
              <a:rPr lang="en-IN" sz="4400" spc="-85" dirty="0"/>
              <a:t> </a:t>
            </a:r>
            <a:r>
              <a:rPr lang="en-IN" sz="4400" spc="25" dirty="0"/>
              <a:t>TITLE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EE199-9D66-1904-A001-6C4C440F3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9821" y="3835154"/>
            <a:ext cx="9075132" cy="1331649"/>
          </a:xfrm>
        </p:spPr>
        <p:txBody>
          <a:bodyPr>
            <a:normAutofit/>
          </a:bodyPr>
          <a:lstStyle/>
          <a:p>
            <a:r>
              <a:rPr lang="en-GB" sz="2200" dirty="0">
                <a:cs typeface="Times New Roman" panose="02020603050405020304" pitchFamily="18" charset="0"/>
              </a:rPr>
              <a:t>Using Pivot Tables for Employee Turnover Analysis</a:t>
            </a:r>
            <a:endParaRPr lang="en-IN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0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1992-99A1-6E36-C510-01643A6E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626965"/>
            <a:ext cx="9603275" cy="1049235"/>
          </a:xfrm>
        </p:spPr>
        <p:txBody>
          <a:bodyPr/>
          <a:lstStyle/>
          <a:p>
            <a:r>
              <a:rPr lang="en-IN" b="1" i="1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i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326A2-38F2-CE9F-84C0-E8BE0DA1A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2321" y="1970254"/>
            <a:ext cx="6529446" cy="396781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11AC2-6D3F-31EA-8265-385840E13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60" b="97769" l="7238" r="89956">
                        <a14:foregroundMark x1="27474" y1="17647" x2="27474" y2="17647"/>
                        <a14:foregroundMark x1="18907" y1="5477" x2="18907" y2="5477"/>
                        <a14:foregroundMark x1="16691" y1="4462" x2="16691" y2="4462"/>
                        <a14:foregroundMark x1="20532" y1="6085" x2="20532" y2="6085"/>
                        <a14:foregroundMark x1="9158" y1="23327" x2="9158" y2="23327"/>
                        <a14:foregroundMark x1="7238" y1="28600" x2="7238" y2="28600"/>
                        <a14:foregroundMark x1="10044" y1="28600" x2="10044" y2="28600"/>
                        <a14:foregroundMark x1="11817" y1="31034" x2="14771" y2="41379"/>
                        <a14:foregroundMark x1="15657" y1="23327" x2="22747" y2="41988"/>
                        <a14:foregroundMark x1="23781" y1="27383" x2="24225" y2="30020"/>
                        <a14:foregroundMark x1="19350" y1="40771" x2="15805" y2="41379"/>
                        <a14:foregroundMark x1="16987" y1="45233" x2="17430" y2="51927"/>
                        <a14:foregroundMark x1="17430" y1="59635" x2="16691" y2="66329"/>
                        <a14:foregroundMark x1="28508" y1="48682" x2="31315" y2="61460"/>
                        <a14:foregroundMark x1="27326" y1="48682" x2="29394" y2="47262"/>
                        <a14:foregroundMark x1="33235" y1="53347" x2="34417" y2="55578"/>
                        <a14:foregroundMark x1="25406" y1="61460" x2="20384" y2="59838"/>
                        <a14:foregroundMark x1="29838" y1="57809" x2="24225" y2="57809"/>
                        <a14:foregroundMark x1="30871" y1="64706" x2="32792" y2="76471"/>
                        <a14:foregroundMark x1="33973" y1="65517" x2="34564" y2="72008"/>
                        <a14:foregroundMark x1="35303" y1="84178" x2="35598" y2="91278"/>
                        <a14:foregroundMark x1="35894" y1="94523" x2="35894" y2="92698"/>
                        <a14:foregroundMark x1="28065" y1="95132" x2="19350" y2="93306"/>
                        <a14:foregroundMark x1="21057" y1="77079" x2="21418" y2="81542"/>
                        <a14:foregroundMark x1="20236" y1="66937" x2="21057" y2="77079"/>
                        <a14:foregroundMark x1="11078" y1="93103" x2="10947" y2="95170"/>
                        <a14:foregroundMark x1="27326" y1="91481" x2="28508" y2="92698"/>
                        <a14:foregroundMark x1="27031" y1="88844" x2="30133" y2="93509"/>
                        <a14:backgroundMark x1="16544" y1="97363" x2="22157" y2="97363"/>
                        <a14:backgroundMark x1="11078" y1="98377" x2="9010" y2="98377"/>
                        <a14:backgroundMark x1="11965" y1="97363" x2="9158" y2="97363"/>
                        <a14:backgroundMark x1="28508" y1="83164" x2="28508" y2="83164"/>
                        <a14:backgroundMark x1="39143" y1="68560" x2="39143" y2="68560"/>
                        <a14:backgroundMark x1="21418" y1="47262" x2="21418" y2="47262"/>
                        <a14:backgroundMark x1="27031" y1="72008" x2="27031" y2="80933"/>
                        <a14:backgroundMark x1="28804" y1="83570" x2="26440" y2="71400"/>
                        <a14:backgroundMark x1="26883" y1="63692" x2="26883" y2="63692"/>
                        <a14:backgroundMark x1="23781" y1="56389" x2="23781" y2="56389"/>
                        <a14:backgroundMark x1="22747" y1="45842" x2="22747" y2="45842"/>
                        <a14:backgroundMark x1="18907" y1="77079" x2="18907" y2="77079"/>
                        <a14:backgroundMark x1="29247" y1="83570" x2="29247" y2="83570"/>
                        <a14:backgroundMark x1="26883" y1="41988" x2="26883" y2="41988"/>
                        <a14:backgroundMark x1="24077" y1="57201" x2="24077" y2="57201"/>
                        <a14:backgroundMark x1="24520" y1="56998" x2="24520" y2="569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418597">
            <a:off x="889629" y="2451369"/>
            <a:ext cx="4127350" cy="300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7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 rot="21211985">
            <a:off x="321675" y="2330023"/>
            <a:ext cx="2461855" cy="28374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52600" y="625483"/>
            <a:ext cx="1068133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b="1" i="1" u="sng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i="1" u="sng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i="1" u="sng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F3642F-BBC9-BEE7-75CD-1B3A1EE7E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8522" y="2029515"/>
            <a:ext cx="8735413" cy="3805961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turnover is a critical issue for organizations, as high turnover rates can lead to increased costs, decreased morale, and loss of organizational knowledge.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better understand and manage employee turnover, it is essential to analyse various factors such as department, tenure, age, job role, and reasons for leaving.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will allow for the dynamic organization and summarization of large datasets, enabling the organization to gain actionable insights into the factors contributing to employee turnover.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69449" y="2129128"/>
            <a:ext cx="3533775" cy="3810000"/>
            <a:chOff x="8569449" y="259964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69449" y="2599645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5219" y="643196"/>
            <a:ext cx="526351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145219" y="1979720"/>
            <a:ext cx="7513006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  <a:cs typeface="Times New Roman" panose="02020603050405020304" pitchFamily="18" charset="0"/>
              </a:rPr>
              <a:t>The goal of this project is to analyze employee turnover data using pivot tables.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To identify trends, patterns, and potential causes of turnover within an organization.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b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By leveraging pivot tables, this project aims to provide a clearer understanding of turnover rates across different departments, positions, and demographic factors.</a:t>
            </a:r>
            <a:endParaRPr lang="en-US" b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endParaRPr lang="en-IN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1662" y="578471"/>
            <a:ext cx="1068133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i="1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i="1" u="sng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i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i="1" u="sn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b="1" i="1" u="sng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i="1" u="sng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3EBC36-CF93-80CD-3A9C-DA9BFD4CF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0701" y="2009017"/>
            <a:ext cx="8363256" cy="400109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Team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Managers/Directors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Heads/Team Leaders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Leadership/Executives: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Analysts/Data Analysts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&amp; Benefits Teams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Teams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24" b="89911" l="10000" r="90000">
                        <a14:foregroundMark x1="28000" y1="12771" x2="28000" y2="12771"/>
                        <a14:foregroundMark x1="28923" y1="7024" x2="28923" y2="7024"/>
                        <a14:foregroundMark x1="51077" y1="31034" x2="51077" y2="31034"/>
                        <a14:foregroundMark x1="69231" y1="11622" x2="69231" y2="11622"/>
                        <a14:foregroundMark x1="44462" y1="38697" x2="44462" y2="38697"/>
                        <a14:foregroundMark x1="44769" y1="38697" x2="44769" y2="38697"/>
                        <a14:foregroundMark x1="46154" y1="38442" x2="46154" y2="38442"/>
                        <a14:foregroundMark x1="50769" y1="31034" x2="50769" y2="31034"/>
                        <a14:foregroundMark x1="54308" y1="33716" x2="54308" y2="33716"/>
                        <a14:foregroundMark x1="53077" y1="31801" x2="53077" y2="31801"/>
                        <a14:foregroundMark x1="51692" y1="31034" x2="50769" y2="31545"/>
                        <a14:backgroundMark x1="75692" y1="22605" x2="89538" y2="29119"/>
                        <a14:backgroundMark x1="78462" y1="19540" x2="81077" y2="25798"/>
                        <a14:backgroundMark x1="79385" y1="20434" x2="81385" y2="31801"/>
                        <a14:backgroundMark x1="81385" y1="35121" x2="82615" y2="35632"/>
                        <a14:backgroundMark x1="81692" y1="31290" x2="81385" y2="35121"/>
                        <a14:backgroundMark x1="76462" y1="34100" x2="78769" y2="34355"/>
                        <a14:backgroundMark x1="92615" y1="26948" x2="90000" y2="269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134" y="2090300"/>
            <a:ext cx="2900564" cy="386661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913C57-196B-CDB9-3B04-D58F9E1B2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0" y="2229008"/>
            <a:ext cx="8006854" cy="347933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 missing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visualiztion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2C965-D358-903E-68AB-06EFACE25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1371" y="1951408"/>
            <a:ext cx="6289257" cy="419972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ID NO
First Name	
Last Name
Start Date	
Employee Status</a:t>
            </a:r>
          </a:p>
          <a:p>
            <a:r>
              <a:rPr lang="en-GB" dirty="0"/>
              <a:t>Employee Type</a:t>
            </a:r>
          </a:p>
          <a:p>
            <a:r>
              <a:rPr lang="en-GB" dirty="0"/>
              <a:t>Pay Zone</a:t>
            </a:r>
          </a:p>
          <a:p>
            <a:r>
              <a:rPr lang="en-GB" dirty="0"/>
              <a:t>Employee Classification Type</a:t>
            </a:r>
          </a:p>
          <a:p>
            <a:r>
              <a:rPr lang="en-GB" dirty="0"/>
              <a:t>Current Employee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06" b="99399" l="4429" r="92286">
                        <a14:foregroundMark x1="35429" y1="28257" x2="35429" y2="28257"/>
                        <a14:foregroundMark x1="32429" y1="24850" x2="32429" y2="24850"/>
                        <a14:foregroundMark x1="35429" y1="27956" x2="35429" y2="27956"/>
                        <a14:foregroundMark x1="32857" y1="27956" x2="32857" y2="27956"/>
                        <a14:foregroundMark x1="34714" y1="28257" x2="34714" y2="28257"/>
                        <a14:foregroundMark x1="34286" y1="23848" x2="32857" y2="26152"/>
                        <a14:foregroundMark x1="32857" y1="22244" x2="33143" y2="22244"/>
                        <a14:foregroundMark x1="33143" y1="21944" x2="27429" y2="26954"/>
                        <a14:foregroundMark x1="34286" y1="22244" x2="27857" y2="27154"/>
                        <a14:foregroundMark x1="43000" y1="20441" x2="50857" y2="30261"/>
                        <a14:foregroundMark x1="46571" y1="21443" x2="48714" y2="28958"/>
                        <a14:foregroundMark x1="47571" y1="21443" x2="57000" y2="24850"/>
                        <a14:foregroundMark x1="45857" y1="20741" x2="53429" y2="25651"/>
                        <a14:foregroundMark x1="49429" y1="33968" x2="38286" y2="37876"/>
                        <a14:foregroundMark x1="44429" y1="35271" x2="45429" y2="39379"/>
                        <a14:foregroundMark x1="9429" y1="44088" x2="9429" y2="44088"/>
                        <a14:foregroundMark x1="4714" y1="49299" x2="4714" y2="49299"/>
                        <a14:foregroundMark x1="35714" y1="95491" x2="35714" y2="95491"/>
                        <a14:foregroundMark x1="24286" y1="97796" x2="24286" y2="97796"/>
                        <a14:foregroundMark x1="25714" y1="98597" x2="25714" y2="98597"/>
                        <a14:foregroundMark x1="25714" y1="97495" x2="25714" y2="97495"/>
                        <a14:foregroundMark x1="25714" y1="96493" x2="22714" y2="97295"/>
                        <a14:foregroundMark x1="27857" y1="99399" x2="24571" y2="99399"/>
                        <a14:foregroundMark x1="29286" y1="99098" x2="33571" y2="97796"/>
                        <a14:foregroundMark x1="67000" y1="98798" x2="54143" y2="92886"/>
                        <a14:foregroundMark x1="66000" y1="93888" x2="68429" y2="95491"/>
                        <a14:foregroundMark x1="53714" y1="91583" x2="53714" y2="90281"/>
                        <a14:foregroundMark x1="36429" y1="90782" x2="36857" y2="92385"/>
                        <a14:foregroundMark x1="70286" y1="97495" x2="64571" y2="97495"/>
                        <a14:foregroundMark x1="64571" y1="98096" x2="59429" y2="98297"/>
                        <a14:foregroundMark x1="89000" y1="96493" x2="80286" y2="80361"/>
                        <a14:foregroundMark x1="85714" y1="84569" x2="90000" y2="89479"/>
                        <a14:foregroundMark x1="89286" y1="87174" x2="92286" y2="91583"/>
                        <a14:foregroundMark x1="89000" y1="83768" x2="92286" y2="89279"/>
                        <a14:foregroundMark x1="84714" y1="96293" x2="82571" y2="94990"/>
                        <a14:foregroundMark x1="42571" y1="9519" x2="39714" y2="9519"/>
                        <a14:foregroundMark x1="76000" y1="9319" x2="73857" y2="5912"/>
                        <a14:foregroundMark x1="73571" y1="2806" x2="73571" y2="28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892" y="220421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9630" y="618666"/>
            <a:ext cx="9592739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US"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b="1" i="1" u="sng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b="1" i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C4C0C7-4C45-FE92-C3A8-3D8BFDC46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179" y="2454306"/>
            <a:ext cx="6107838" cy="2179838"/>
          </a:xfrm>
        </p:spPr>
        <p:txBody>
          <a:bodyPr>
            <a:normAutofit/>
          </a:bodyPr>
          <a:lstStyle/>
          <a:p>
            <a:r>
              <a:rPr lang="en-GB" sz="2800" dirty="0"/>
              <a:t>Performance level=IFS(Z8&gt;=5,”VERY HIGH”,Z8&gt;=4,”HIGH”,Z8&gt;=3,”MED”, TRUE, “LO</a:t>
            </a:r>
            <a:r>
              <a:rPr lang="en-GB" dirty="0"/>
              <a:t>W”)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29066" y="8227507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