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itcoin.org/de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.bergfuerst.com/" TargetMode="External"/><Relationship Id="rId2" Type="http://schemas.openxmlformats.org/officeDocument/2006/relationships/hyperlink" Target="https://www.zinsbaustein.de/" TargetMode="External"/><Relationship Id="rId3" Type="http://schemas.openxmlformats.org/officeDocument/2006/relationships/hyperlink" Target="https://exporo.de/" TargetMode="External"/><Relationship Id="rId4" Type="http://schemas.openxmlformats.org/officeDocument/2006/relationships/hyperlink" Target="https://www.lendico.de/" TargetMode="External"/><Relationship Id="rId5" Type="http://schemas.openxmlformats.org/officeDocument/2006/relationships/hyperlink" Target="https://www.homerocket.com/" TargetMode="External"/><Relationship Id="rId6" Type="http://schemas.openxmlformats.org/officeDocument/2006/relationships/hyperlink" Target="https://www.conda.at/" TargetMode="External"/><Relationship Id="rId7" Type="http://schemas.openxmlformats.org/officeDocument/2006/relationships/hyperlink" Target="https://www.dagobertinvest.at/" TargetMode="External"/><Relationship Id="rId8" Type="http://schemas.openxmlformats.org/officeDocument/2006/relationships/hyperlink" Target="http://www.hypotheko.ch/" TargetMode="External"/><Relationship Id="rId9" Type="http://schemas.openxmlformats.org/officeDocument/2006/relationships/hyperlink" Target="https://moneypark.ch/" TargetMode="External"/><Relationship Id="rId10" Type="http://schemas.openxmlformats.org/officeDocument/2006/relationships/hyperlink" Target="https://www.homegrown.co.uk/" TargetMode="External"/><Relationship Id="rId1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crowdfunding.de/plattformen/" TargetMode="External"/><Relationship Id="rId2" Type="http://schemas.openxmlformats.org/officeDocument/2006/relationships/hyperlink" Target="http://www.dieimmobilie.de/exporo-logistikzentrum-hamburg-in-25-stunden-im-schwarm-finanziert-1471504530/" TargetMode="External"/><Relationship Id="rId3" Type="http://schemas.openxmlformats.org/officeDocument/2006/relationships/hyperlink" Target="http://www.dieimmobilie.de/studie-von-ifundedde--1471945272/" TargetMode="External"/><Relationship Id="rId4" Type="http://schemas.openxmlformats.org/officeDocument/2006/relationships/hyperlink" Target="http://www.faz.net/aktuell/finanzen/anleihen-zinsen/crowd-investment-spagat-zwischen-hohen-renditen-und-totalverlust-14560630.html" TargetMode="External"/><Relationship Id="rId5" Type="http://schemas.openxmlformats.org/officeDocument/2006/relationships/hyperlink" Target="http://www.wallstreet-online.de/nachricht/9032712-bafin-regulierungswahn-blasen-hellseher-bafin" TargetMode="External"/><Relationship Id="rId6" Type="http://schemas.openxmlformats.org/officeDocument/2006/relationships/hyperlink" Target="http://www.faz.net/aktuell/finanzen/geldanlage-trotz-niedrigzinsen/investieren-im-internet-die-crowd-ist-scharf-auf-immobilien-14937507.html" TargetMode="External"/><Relationship Id="rId7" Type="http://schemas.openxmlformats.org/officeDocument/2006/relationships/hyperlink" Target="https://www.konsument.at/geld-recht/crowdfunding-fuer-immobilien" TargetMode="External"/><Relationship Id="rId8" Type="http://schemas.openxmlformats.org/officeDocument/2006/relationships/hyperlink" Target="https://www.immobilien-magazin.at/kategorie/crowdfunding/" TargetMode="External"/><Relationship Id="rId9" Type="http://schemas.openxmlformats.org/officeDocument/2006/relationships/hyperlink" Target="http://diepresse.com/home/meingeld/immobilien/4856508/Schwarmfinanzierung_Immobilien-fuer-die-Crowd" TargetMode="External"/><Relationship Id="rId10" Type="http://schemas.openxmlformats.org/officeDocument/2006/relationships/hyperlink" Target="http://www.20min.ch/native/stories/story/Lassen-Sie-sich-Ihr-Haus-von-den-anderen-bezahlen-25870769" TargetMode="External"/><Relationship Id="rId11" Type="http://schemas.openxmlformats.org/officeDocument/2006/relationships/hyperlink" Target="http://www.finews.ch/news/finanzplatz/26542-fusion-sal-matteis-silicon-valley-indigita-signatys-foxstone-smex-corezoid-younify-stripyourbanker-neuroprofiler" TargetMode="External"/><Relationship Id="rId12" Type="http://schemas.openxmlformats.org/officeDocument/2006/relationships/hyperlink" Target="https://www.nzz.ch/wirtschaft/wirtschaftspolitik/kredit-ledig-sucht--wie-digitale-kreditplatformen-funktionieren-ld.108161" TargetMode="External"/><Relationship Id="rId13" Type="http://schemas.openxmlformats.org/officeDocument/2006/relationships/hyperlink" Target="https://www.nzz.ch/meinung/kommentare/rahmenbedingungen-fuer-startups-die-1-franken-gesellschaft-ld.106022" TargetMode="External"/><Relationship Id="rId14" Type="http://schemas.openxmlformats.org/officeDocument/2006/relationships/hyperlink" Target="https://www.bafin.de/SharedDocs/Veroeffentlichungen/DE/Fachartikel/2014/fa_bj_1406_crowdfunding.html" TargetMode="External"/><Relationship Id="rId15" Type="http://schemas.openxmlformats.org/officeDocument/2006/relationships/hyperlink" Target="http://www.gruender-welt.com/crowdfunding-nach-dem-neuen-kleinanlegerschutzgesetz/" TargetMode="External"/><Relationship Id="rId16" Type="http://schemas.openxmlformats.org/officeDocument/2006/relationships/hyperlink" Target="http://www.everbill.com/crowdfunding-in-oesterreich/" TargetMode="External"/><Relationship Id="rId17" Type="http://schemas.openxmlformats.org/officeDocument/2006/relationships/hyperlink" Target="https://www.help.gv.at/Portal.Node/hlpd/public/module?gentics.am=Content&amp;p.contentid=10007.163630" TargetMode="External"/><Relationship Id="rId18" Type="http://schemas.openxmlformats.org/officeDocument/2006/relationships/hyperlink" Target="https://www.ris.bka.gv.at/GeltendeFassung.wxe?Abfrage=Bundesnormen&amp;Gesetzesnummer=20009241" TargetMode="External"/><Relationship Id="rId19" Type="http://schemas.openxmlformats.org/officeDocument/2006/relationships/hyperlink" Target="https://www.finma.ch/de/bewilligung/fintech/" TargetMode="External"/><Relationship Id="rId20" Type="http://schemas.openxmlformats.org/officeDocument/2006/relationships/hyperlink" Target="https://finma.ch/de/finma-public/faktenblaetter/#Hidden%20Filter=%7B3A570A4C-0D04-4628-83CE-7AED5968E9F8%7D&amp;Order=4" TargetMode="External"/><Relationship Id="rId2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dieimmobilie.de/studie-von-ifundedde--1471945272/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://www.crowdfunding.de/marktdaten/" TargetMode="External"/><Relationship Id="rId4" Type="http://schemas.openxmlformats.org/officeDocument/2006/relationships/hyperlink" Target="https://de.statista.com/statistik/daten/studie/258199/umfrage/weltweit-durch-crowdfunding-eingesammeltes-kapital/" TargetMode="External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5640" y="188280"/>
            <a:ext cx="101480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Aufwand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6E005CC6-C6E9-4616-94FD-6FB00775B69B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45640" y="929160"/>
            <a:ext cx="101480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Entwicklung Internet Plattform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Büroorganisation und Vertrieb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Entwurf Dokumente nach Recht und Gesetz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Info Material (für Versand per Post)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Werbung in Zeitung / Internet 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Büroadresse Berlin, Zürich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45640" y="3202920"/>
            <a:ext cx="1014804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2% der Founding Summe 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Provision für Vermittlung Rückversicherung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Provision für Immobilien Gutachten durch Immoscout / Comparis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Gebühren für Rechtsberatung bei Anfrage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Weitere Gebühren für Abwicklung von Darlehensnehmer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845640" y="2589480"/>
            <a:ext cx="101480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Einnahmen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45640" y="188280"/>
            <a:ext cx="101480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Bit Coin / BlockChain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B622D50D-D0EB-4D32-A62D-EE45A687B16D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45640" y="929160"/>
            <a:ext cx="10148040" cy="29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BitCoins für Investition ?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0" lang="de-CH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1"/>
              </a:rPr>
              <a:t>https://bitcoin.org/de/</a:t>
            </a: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Irgendwo möchte ein Bitcoin Besitzer auch Werte erwerben. Wir geben die Möglichkeit.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CH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Prozess: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Der Investor macht eine Einlage von 1000 BC diese werden zum Zeitpunkt der Hypothekenfreigabe verkauft.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Wir berechnen den aktuellen € Wert und lassen und diesen in Geld auszahlen oder der Empfänger akzeptiert BC.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Dieses schreiben diese dem Investor Konto gut.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Blockchain für Dokumenten Management  verwenden ?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Grafik 3" descr=""/>
          <p:cNvPicPr/>
          <p:nvPr/>
        </p:nvPicPr>
        <p:blipFill>
          <a:blip r:embed="rId2"/>
          <a:stretch/>
        </p:blipFill>
        <p:spPr>
          <a:xfrm>
            <a:off x="1068840" y="3989520"/>
            <a:ext cx="9810000" cy="21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11160"/>
            <a:ext cx="11441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Konkurrenz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092136FB-2CEF-42F4-9D3D-0B80DDD2014E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5840" y="865080"/>
            <a:ext cx="10094760" cy="39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5" name="Table 4"/>
          <p:cNvGraphicFramePr/>
          <p:nvPr/>
        </p:nvGraphicFramePr>
        <p:xfrm>
          <a:off x="504360" y="921960"/>
          <a:ext cx="11446200" cy="2721960"/>
        </p:xfrm>
        <a:graphic>
          <a:graphicData uri="http://schemas.openxmlformats.org/drawingml/2006/table">
            <a:tbl>
              <a:tblPr/>
              <a:tblGrid>
                <a:gridCol w="3000960"/>
                <a:gridCol w="2387520"/>
                <a:gridCol w="2997360"/>
                <a:gridCol w="306072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Deutschland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Österreich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Schweiz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UK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374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"/>
                        </a:rPr>
                        <a:t>https://de.bergfuerst.com/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2"/>
                        </a:rPr>
                        <a:t>https://www.zinsbaustein.de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3"/>
                        </a:rPr>
                        <a:t>https://exporo.de/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4"/>
                        </a:rPr>
                        <a:t>https://www.lendico.de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5"/>
                        </a:rPr>
                        <a:t>https://www.homerocket.com/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6"/>
                        </a:rPr>
                        <a:t>https://www.conda.at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7"/>
                        </a:rPr>
                        <a:t>https://www.dagobertinvest.at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8"/>
                        </a:rPr>
                        <a:t>http://www.hypotheko.ch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9"/>
                        </a:rPr>
                        <a:t>https://moneypark.ch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https://www.swisspeers.ch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0"/>
                        </a:rPr>
                        <a:t>https://www.homegrown.co.uk/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https://www.moneything.com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5"/>
          <p:cNvSpPr/>
          <p:nvPr/>
        </p:nvSpPr>
        <p:spPr>
          <a:xfrm>
            <a:off x="2216160" y="3973680"/>
            <a:ext cx="851040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Alle Plattformen bis auf Hypotheko.ch bieten alle nur Rendite Objekte an.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11160"/>
            <a:ext cx="11441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Presse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3C9ACF86-7C77-4041-B28B-2F980768EC1E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5840" y="865080"/>
            <a:ext cx="10094760" cy="39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Table 4"/>
          <p:cNvGraphicFramePr/>
          <p:nvPr/>
        </p:nvGraphicFramePr>
        <p:xfrm>
          <a:off x="504720" y="621720"/>
          <a:ext cx="11345040" cy="3193920"/>
        </p:xfrm>
        <a:graphic>
          <a:graphicData uri="http://schemas.openxmlformats.org/drawingml/2006/table">
            <a:tbl>
              <a:tblPr/>
              <a:tblGrid>
                <a:gridCol w="3807000"/>
                <a:gridCol w="3052440"/>
                <a:gridCol w="4485960"/>
              </a:tblGrid>
              <a:tr h="584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Deutschland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Österreich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Schweiz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60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"/>
                        </a:rPr>
                        <a:t>http://www.crowdfunding.de/plattformen/</a:t>
                      </a:r>
                      <a:r>
                        <a:rPr b="0" lang="de-CH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 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2"/>
                        </a:rPr>
                        <a:t>http://www.dieimmobilie.de/exporo-logistikzentrum-hamburg-in-25-stunden-im-schwarm-finanziert-1471504530/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3"/>
                        </a:rPr>
                        <a:t>http://www.dieimmobilie.de/studie-von-ifundedde--1471945272/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4"/>
                        </a:rPr>
                        <a:t>http://www.faz.net/aktuell/finanzen/anleihen-zinsen/crowd-investment-spagat-zwischen-hohen-renditen-und-totalverlust-14560630.html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5"/>
                        </a:rPr>
                        <a:t>http://www.wallstreet-online.de/nachricht/9032712-bafin-regulierungswahn-blasen-hellseher-bafin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6"/>
                        </a:rPr>
                        <a:t>http://www.faz.net/aktuell/finanzen/geldanlage-trotz-niedrigzinsen/investieren-im-internet-die-crowd-ist-scharf-auf-immobilien-14937507.html</a:t>
                      </a: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7"/>
                        </a:rPr>
                        <a:t>https://www.konsument.at/geld-recht/crowdfunding-fuer-immobilien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8"/>
                        </a:rPr>
                        <a:t>https://www.immobilien-magazin.at/kategorie/crowdfunding/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9"/>
                        </a:rPr>
                        <a:t>http://diepresse.com/home/meingeld/immobilien/4856508/Schwarmfinanzierung_Immobilien-fuer-die-Crowd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0"/>
                        </a:rPr>
                        <a:t>http://www.20min.ch/native/stories/story/Lassen-Sie-sich-Ihr-Haus-von-den-anderen-bezahlen-25870769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1"/>
                        </a:rPr>
                        <a:t>http://www.finews.ch/news/finanzplatz/26542-fusion-sal-matteis-silicon-valley-indigita-signatys-foxstone-smex-corezoid-younify-stripyourbanker-neuroprofiler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2"/>
                        </a:rPr>
                        <a:t>https://www.nzz.ch/wirtschaft/wirtschaftspolitik/kredit-ledig-sucht--wie-digitale-kreditplatformen-funktionieren-ld.108161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3"/>
                        </a:rPr>
                        <a:t>https://www.nzz.ch/meinung/kommentare/rahmenbedingungen-fuer-startups-die-1-franken-gesellschaft-ld.106022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 5"/>
          <p:cNvGraphicFramePr/>
          <p:nvPr/>
        </p:nvGraphicFramePr>
        <p:xfrm>
          <a:off x="514080" y="4613400"/>
          <a:ext cx="11247120" cy="1632600"/>
        </p:xfrm>
        <a:graphic>
          <a:graphicData uri="http://schemas.openxmlformats.org/drawingml/2006/table">
            <a:tbl>
              <a:tblPr/>
              <a:tblGrid>
                <a:gridCol w="2945880"/>
                <a:gridCol w="3539160"/>
                <a:gridCol w="476244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Deutschland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Österreich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Schweiz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1285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4"/>
                        </a:rPr>
                        <a:t>https://www.bafin.de/SharedDocs/Veroeffentlichungen/DE/Fachartikel/2014/fa_bj_1406_crowdfunding.html</a:t>
                      </a:r>
                      <a:r>
                        <a:rPr b="0" lang="de-CH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5"/>
                        </a:rPr>
                        <a:t>http://www.gruender-welt.com/crowdfunding-nach-dem-neuen-kleinanlegerschutzgesetz/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6"/>
                        </a:rPr>
                        <a:t>http://www.everbill.com/crowdfunding-in-oesterreich/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7"/>
                        </a:rPr>
                        <a:t>https://www.help.gv.at/Portal.Node/hlpd/public/module?gentics.am=Content&amp;p.contentid=10007.163630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8"/>
                        </a:rPr>
                        <a:t>https://www.ris.bka.gv.at/GeltendeFassung.wxe?Abfrage=Bundesnormen&amp;Gesetzesnummer=20009241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9"/>
                        </a:rPr>
                        <a:t>https://www.finma.ch/de/bewilligung/fintech/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0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20"/>
                        </a:rPr>
                        <a:t>https://finma.ch/de/finma-public/faktenblaetter/#Hidden%20Filter=%7B3A570A4C-0D04-4628-83CE-7AED5968E9F8%7D&amp;Order=4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2" name="CustomShape 6"/>
          <p:cNvSpPr/>
          <p:nvPr/>
        </p:nvSpPr>
        <p:spPr>
          <a:xfrm>
            <a:off x="3748680" y="3895920"/>
            <a:ext cx="395388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Lokales Recht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1160"/>
            <a:ext cx="121892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Geschaftsidee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77D08C7C-C593-4EE3-AA04-2350D6E046AA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080" y="1152000"/>
            <a:ext cx="1127484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Wir betreiben eine Crowdfunding Plattform auf welcher Darlehensnehmer Kredite zu unterschiedlichen Zinssätzen und Laufzeiten beantragen können. Das Angebot soll sowohl Hypotheken, Rendite Objekte als auch Unzternehmen , KMU und Infrastruktur Finanzierungen für Gemeinden und Inistitutionen abdecken.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Privatpersonen, Anleger und Investoren haben die Möglichkeit mit minimalen Risiko in  Teilbeträge zu investieren um ihr Portfolio zu erweitern und das Risiko auf mehre Projekte zu verteilen.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 Weiteren bieten das Vertragsmanagement sowie die Verwaltung und Abrechnungen der Projekte Darlehen/Investitionen über eine zweite Firma (Treuhand)  an. Èber eine Versicherungspartner möchten wir eine Kreditausfall und Rückversicherung soweit als möglich Darlehensnehmern und Investoren anbieten.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Ziel ist auf in der Schweiz, Deutschland und Österreich tätig zu werden und die Plattform in den Sprachen DE, EN, FR, IT, TR zu betreiben um diese Kundengruppen direkt anzusprechen.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 wie weit sich aus diesen Tätigkeiten Folgegeschäfte ergeben kann im Moment nicht abschliessend beurteilt werden.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1160"/>
            <a:ext cx="121892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Das Team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0114973C-0B09-480E-9D80-ED192C124BCE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535680" y="671760"/>
          <a:ext cx="11277000" cy="2827080"/>
        </p:xfrm>
        <a:graphic>
          <a:graphicData uri="http://schemas.openxmlformats.org/drawingml/2006/table">
            <a:tbl>
              <a:tblPr/>
              <a:tblGrid>
                <a:gridCol w="5638680"/>
                <a:gridCol w="5638680"/>
              </a:tblGrid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Gert Dorn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Stanislaus Tuchacheck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2745000"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Senior 58 Jahre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Idee und Entwicklung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Erfahrung als Unternehmer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30 Jahre IT Entwicklung, Projektmanagement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Personalführung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Accounting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Vertragsmanagement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Momentan Credit- Suisse Life &amp; Pension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Immobilien Besitz und Verwaltung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Eigenkapitaleinlage 100.000 €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Junior 27 Jahre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Studium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  <p:sp>
        <p:nvSpPr>
          <p:cNvPr id="115" name="CustomShape 4"/>
          <p:cNvSpPr/>
          <p:nvPr/>
        </p:nvSpPr>
        <p:spPr>
          <a:xfrm>
            <a:off x="471960" y="4032000"/>
            <a:ext cx="11274840" cy="20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Mit weiteren Interessent welche das Team als Gründer unterstützen sollen sind wir im Gespräch.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1160"/>
            <a:ext cx="121892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Situation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4AAAD35C-8DEA-4396-A529-53C54FFEA9AF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535680" y="671760"/>
          <a:ext cx="11277000" cy="2649600"/>
        </p:xfrm>
        <a:graphic>
          <a:graphicData uri="http://schemas.openxmlformats.org/drawingml/2006/table">
            <a:tbl>
              <a:tblPr/>
              <a:tblGrid>
                <a:gridCol w="5638680"/>
                <a:gridCol w="5638680"/>
              </a:tblGrid>
              <a:tr h="35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Investoren (Hypo-Invest)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Darlehensnehmer (Hypo-Privat)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2291400"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Null oder Negative Zinsen auf der Bank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Anlage in Immobilien gesucht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Kauf Immobilien Preise zu hoch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Kein Produkt für Bit Coin vermögen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Kapitalanlage gesucht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Aktien zu schlecht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Möchte feste sichere Rendite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sucht langfristige Sicherheit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Bank gibt keine neue Hypothek nach Ablauf der alten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zu alt (über 50 oder Rentner)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Freiberufler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Anschlussfinanzierung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Immobilie in anderem Land als Einkommen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Infrastruktur Projekte von Gemeinden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Andere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4"/>
          <p:cNvSpPr/>
          <p:nvPr/>
        </p:nvSpPr>
        <p:spPr>
          <a:xfrm>
            <a:off x="471960" y="3419640"/>
            <a:ext cx="11274840" cy="29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Beispiel Haus hat aktuell Wert von 1.3 Mio. Rest Hypothek 300 K CHF ab 2019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Eigentümer bekommt von der Bank 2019 keine Hypothek da geschieden , über 50 , allein Verdiener , geringes Einkommen.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Internetportal zu 90% fretig entwickelt.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Next Steps :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Anbindung Interkom für direkte Kommunikation mit Webseiten Besucher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Übersetzung in weitere Sprachen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Erstellen Marketing Konzept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7560" y="144000"/>
            <a:ext cx="1097028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Marktanalyse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504000" y="921600"/>
          <a:ext cx="11208600" cy="2816280"/>
        </p:xfrm>
        <a:graphic>
          <a:graphicData uri="http://schemas.openxmlformats.org/drawingml/2006/table">
            <a:tbl>
              <a:tblPr/>
              <a:tblGrid>
                <a:gridCol w="1120896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Internationale Crowdfunding Marktzahlen 2015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4685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Deutschland - Bis heute wurden deutschlandweit Immobilienprojekte im Gesamtvolumen von 424 Millionen Euro im Schwarm finanziert . </a:t>
                      </a:r>
                      <a:r>
                        <a:rPr b="0" lang="de-CH" sz="16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  <a:hlinkClick r:id="rId1"/>
                        </a:rPr>
                        <a:t>http://www.dieimmobilie.de/studie-von-ifundedde--1471945272/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Achtung: Die Zahlen beinhalten nicht ausschließlich Crowdfunding (bitte die Definitionen beachten)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China – „Online Alternative Finance“: 101,7 Mrd. USD (+319%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USA – „Online Alternative Finance“: 36,2 Mrd. USD (+213%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UK – „Alternative Finance Industry“: 3,2 Mrd. GBP (+84%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Frankreich – „Crowdfunding gesamt“: 297 Mio. Euro (+95%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Österreich – „Teilbereich Crowdinvesting“: 8 Mio. Euro (+335%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Schweiz – „Crowdfunding gesamt“: 27,3 Mio. CHF (+73 % vs. 2014)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3"/>
          <p:cNvGraphicFramePr/>
          <p:nvPr/>
        </p:nvGraphicFramePr>
        <p:xfrm rot="10800000">
          <a:off x="45672480" y="13926960"/>
          <a:ext cx="11303640" cy="2570400"/>
        </p:xfrm>
        <a:graphic>
          <a:graphicData uri="http://schemas.openxmlformats.org/drawingml/2006/table">
            <a:tbl>
              <a:tblPr/>
              <a:tblGrid>
                <a:gridCol w="11304000"/>
              </a:tblGrid>
              <a:tr h="357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Crowdfunding Bekanntheit 2015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2213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 einer crowdfunding.de Umfrage wurden 1.000 Menschen (Deutschland online-repräsentativ ab 18 Jahren) gefragt, ob sie schon von Crowdfunding gehört haben und ob sie sich schon mal finanziell an einem Projekt beteiligt haben.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Die Umfrage hat ergeben, dass…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über die Hälfte (51,8%) schon von Crowdfunding gehört hat.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24,5% wissen wobei es sich bei Crowdfunding handelt.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…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sich 7,3 % schon mal finanziell an einem Crowdfunding Projekt beteiligt haben.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1160"/>
            <a:ext cx="121892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Crowdfounding Deutschland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13B2F94E-FC64-41CD-948B-73B32CA5E835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71960" y="3419640"/>
            <a:ext cx="112748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440000" y="648000"/>
            <a:ext cx="5397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rafik 116" descr=""/>
          <p:cNvPicPr/>
          <p:nvPr/>
        </p:nvPicPr>
        <p:blipFill>
          <a:blip r:embed="rId1"/>
          <a:stretch/>
        </p:blipFill>
        <p:spPr>
          <a:xfrm>
            <a:off x="1463040" y="936000"/>
            <a:ext cx="4078800" cy="2774160"/>
          </a:xfrm>
          <a:prstGeom prst="rect">
            <a:avLst/>
          </a:prstGeom>
          <a:ln>
            <a:noFill/>
          </a:ln>
        </p:spPr>
      </p:pic>
      <p:pic>
        <p:nvPicPr>
          <p:cNvPr id="128" name="Grafik 117" descr=""/>
          <p:cNvPicPr/>
          <p:nvPr/>
        </p:nvPicPr>
        <p:blipFill>
          <a:blip r:embed="rId2"/>
          <a:stretch/>
        </p:blipFill>
        <p:spPr>
          <a:xfrm>
            <a:off x="7127280" y="875880"/>
            <a:ext cx="3562560" cy="282996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576000" y="5850000"/>
            <a:ext cx="1101384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http://www.crowdfunding.de/marktdaten/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https://de.statista.com/statistik/daten/studie/258199/umfrage/weltweit-durch-crowdfunding-eingesammeltes-kapital/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rafik 119" descr=""/>
          <p:cNvPicPr/>
          <p:nvPr/>
        </p:nvPicPr>
        <p:blipFill>
          <a:blip r:embed="rId5"/>
          <a:stretch/>
        </p:blipFill>
        <p:spPr>
          <a:xfrm>
            <a:off x="3220560" y="3744000"/>
            <a:ext cx="5057280" cy="202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1160"/>
            <a:ext cx="121892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Zielgruppen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1C0A3BBB-C977-46AE-A853-3ED95845BFA5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3"/>
          <p:cNvGraphicFramePr/>
          <p:nvPr/>
        </p:nvGraphicFramePr>
        <p:xfrm>
          <a:off x="606960" y="671760"/>
          <a:ext cx="11128680" cy="2836440"/>
        </p:xfrm>
        <a:graphic>
          <a:graphicData uri="http://schemas.openxmlformats.org/drawingml/2006/table">
            <a:tbl>
              <a:tblPr/>
              <a:tblGrid>
                <a:gridCol w="5564520"/>
                <a:gridCol w="55645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Investoren (Hypo-Invest)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Darlehensnehmer (Hypo-Privat)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2479680"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Stiftungen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Trusts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Pensionskassen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Versicherungen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Privatanleger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andere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Jedermann welcher geeignetes Objekt als Sicherheit anbieten kann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Tragbarkeit Berechnung bei 3%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Freiberufler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Anschlussfinanzierung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Immobilie in anderem Land als Einkommen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Infrastruktur Projekte von Gemeinden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Ethnische Gruppen welche normal keine Hypothek bekommen (Türkische Familien)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  <p:sp>
        <p:nvSpPr>
          <p:cNvPr id="134" name="CustomShape 4"/>
          <p:cNvSpPr/>
          <p:nvPr/>
        </p:nvSpPr>
        <p:spPr>
          <a:xfrm>
            <a:off x="471960" y="3419640"/>
            <a:ext cx="112748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5" name="Table 5"/>
          <p:cNvGraphicFramePr/>
          <p:nvPr/>
        </p:nvGraphicFramePr>
        <p:xfrm>
          <a:off x="606960" y="3942000"/>
          <a:ext cx="11128680" cy="2040480"/>
        </p:xfrm>
        <a:graphic>
          <a:graphicData uri="http://schemas.openxmlformats.org/drawingml/2006/table">
            <a:tbl>
              <a:tblPr/>
              <a:tblGrid>
                <a:gridCol w="5564520"/>
                <a:gridCol w="55645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Konkurrenz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Alleinstellungs Merkmale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Banken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Im Bereich  Hypotheken Crowdfounding keine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Bei Rendite Objekten gibt es mehrere Mitbewerber (siehe Seite Konkurrenz)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tc>
                  <a:txBody>
                    <a:bodyPr/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Anlage in Bit Coins möglich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Tätig CH, DE, AT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Anleger kann Objekte in anderen Ländern finanzieren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Anleger investieren mit Bit Coin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2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  <a:ea typeface="DejaVu Sans"/>
                        </a:rPr>
                        <a:t>Mehrsprachig (DE, EN, FR, ES, IT, TK)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28480" y="160200"/>
            <a:ext cx="91411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Ablauf einer Finanzierung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270360" y="882720"/>
            <a:ext cx="11526480" cy="53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7360" y="115920"/>
            <a:ext cx="11441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Unsere Leistung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6558120"/>
            <a:ext cx="1144188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Gert Dorn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18.03.17</a:t>
            </a:r>
            <a:r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fld id="{33DFD95F-3E3E-4497-A0AA-E8A625BDD394}" type="slidenum">
              <a:rPr b="1" lang="de-CH" sz="95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5840" y="865080"/>
            <a:ext cx="10094760" cy="28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Vermittlung Hypothek von Privat an Privat (max. 70% der Wertes)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Founding für Rendite Objekte und Infrastruktur Projekte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Vermittlung von Hypothek Rückversicherung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Bereitstellen der Dokumente / Verträge / Internet Plattform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Vertragliche Abwicklung des Geschäfts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Grundschuld Eintrag Grundbuch / Schuldübertragung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Überwachen der Zahlungen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Erstellen Jahresabrechnung (Investor und Darlehensnemer)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Abwicklung – Verwertung der Sicherheiten bei Zahlungsausfall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Mahnverfahren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5840" y="4821480"/>
            <a:ext cx="1009476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Investition von eigenem Kapital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treuhänderische Verwaltung der Gelder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Keine Konsumenten Kredite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87360" y="4140720"/>
            <a:ext cx="11441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tun wir nicht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</TotalTime>
  <Application>LibreOffice/5.1.6.2$Linux_X86_64 LibreOffice_project/10m0$Build-2</Application>
  <Words>1089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2016-06-05T11:47:37Z</dcterms:created>
  <dc:creator>ich</dc:creator>
  <dc:description/>
  <dc:language>de-DE</dc:language>
  <cp:lastModifiedBy/>
  <cp:lastPrinted>2016-06-12T16:34:10Z</cp:lastPrinted>
  <dcterms:modified xsi:type="dcterms:W3CDTF">2017-03-23T09:22:40Z</dcterms:modified>
  <cp:revision>92</cp:revision>
  <dc:subject/>
  <dc:title>Hypo-Privat-Invest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_AdHocReviewCycleID">
    <vt:i4>616344284</vt:i4>
  </property>
  <property fmtid="{D5CDD505-2E9C-101B-9397-08002B2CF9AE}" pid="13" name="_AuthorEmail">
    <vt:lpwstr>gert.dorn@credit-suisse.com</vt:lpwstr>
  </property>
  <property fmtid="{D5CDD505-2E9C-101B-9397-08002B2CF9AE}" pid="14" name="_AuthorEmailDisplayName">
    <vt:lpwstr>Dorn, Gert (WTIC 22)</vt:lpwstr>
  </property>
  <property fmtid="{D5CDD505-2E9C-101B-9397-08002B2CF9AE}" pid="15" name="_EmailSubject">
    <vt:lpwstr>Hypo</vt:lpwstr>
  </property>
  <property fmtid="{D5CDD505-2E9C-101B-9397-08002B2CF9AE}" pid="16" name="_IQPDocumentId">
    <vt:lpwstr>06a95070-7b8a-47d4-91df-5ece266111da</vt:lpwstr>
  </property>
  <property fmtid="{D5CDD505-2E9C-101B-9397-08002B2CF9AE}" pid="17" name="_NewReviewCycle">
    <vt:lpwstr/>
  </property>
</Properties>
</file>