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</a:t>
            </a:r>
            <a:r>
              <a:rPr b="0"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Titeltextes </a:t>
            </a:r>
            <a:r>
              <a:rPr b="0"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durch </a:t>
            </a:r>
            <a:r>
              <a:rPr b="0"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Klicken </a:t>
            </a:r>
            <a:r>
              <a:rPr b="0"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bearbeiten</a:t>
            </a:r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C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C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C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www.crowdfunding.de/plattformen/" TargetMode="External"/><Relationship Id="rId2" Type="http://schemas.openxmlformats.org/officeDocument/2006/relationships/hyperlink" Target="http://www.dieimmobilie.de/exporo-logistikzentrum-hamburg-in-25-stunden-im-schwarm-finanziert-1471504530/" TargetMode="External"/><Relationship Id="rId3" Type="http://schemas.openxmlformats.org/officeDocument/2006/relationships/hyperlink" Target="http://www.dieimmobilie.de/studie-von-ifundedde--1471945272/" TargetMode="External"/><Relationship Id="rId4" Type="http://schemas.openxmlformats.org/officeDocument/2006/relationships/hyperlink" Target="http://www.faz.net/aktuell/finanzen/anleihen-zinsen/crowd-investment-spagat-zwischen-hohen-renditen-und-totalverlust-14560630.html" TargetMode="External"/><Relationship Id="rId5" Type="http://schemas.openxmlformats.org/officeDocument/2006/relationships/hyperlink" Target="http://www.wallstreet-online.de/nachricht/9032712-bafin-regulierungswahn-blasen-hellseher-bafin" TargetMode="External"/><Relationship Id="rId6" Type="http://schemas.openxmlformats.org/officeDocument/2006/relationships/hyperlink" Target="http://www.faz.net/aktuell/finanzen/geldanlage-trotz-niedrigzinsen/investieren-im-internet-die-crowd-ist-scharf-auf-immobilien-14937507.html" TargetMode="External"/><Relationship Id="rId7" Type="http://schemas.openxmlformats.org/officeDocument/2006/relationships/hyperlink" Target="https://www.konsument.at/geld-recht/crowdfunding-fuer-immobilien" TargetMode="External"/><Relationship Id="rId8" Type="http://schemas.openxmlformats.org/officeDocument/2006/relationships/hyperlink" Target="https://www.immobilien-magazin.at/kategorie/crowdfunding/" TargetMode="External"/><Relationship Id="rId9" Type="http://schemas.openxmlformats.org/officeDocument/2006/relationships/hyperlink" Target="http://diepresse.com/home/meingeld/immobilien/4856508/Schwarmfinanzierung_Immobilien-fuer-die-Crowd" TargetMode="External"/><Relationship Id="rId10" Type="http://schemas.openxmlformats.org/officeDocument/2006/relationships/hyperlink" Target="http://www.20min.ch/native/stories/story/Lassen-Sie-sich-Ihr-Haus-von-den-anderen-bezahlen-25870769" TargetMode="External"/><Relationship Id="rId11" Type="http://schemas.openxmlformats.org/officeDocument/2006/relationships/hyperlink" Target="http://www.finews.ch/news/finanzplatz/26542-fusion-sal-matteis-silicon-valley-indigita-signatys-foxstone-smex-corezoid-younify-stripyourbanker-neuroprofiler" TargetMode="External"/><Relationship Id="rId12" Type="http://schemas.openxmlformats.org/officeDocument/2006/relationships/hyperlink" Target="https://www.nzz.ch/wirtschaft/wirtschaftspolitik/kredit-ledig-sucht--wie-digitale-kreditplatformen-funktionieren-ld.108161" TargetMode="External"/><Relationship Id="rId13" Type="http://schemas.openxmlformats.org/officeDocument/2006/relationships/hyperlink" Target="https://www.nzz.ch/meinung/kommentare/rahmenbedingungen-fuer-startups-die-1-franken-gesellschaft-ld.106022" TargetMode="External"/><Relationship Id="rId14" Type="http://schemas.openxmlformats.org/officeDocument/2006/relationships/hyperlink" Target="https://www.bafin.de/SharedDocs/Veroeffentlichungen/DE/Fachartikel/2014/fa_bj_1406_crowdfunding.html" TargetMode="External"/><Relationship Id="rId15" Type="http://schemas.openxmlformats.org/officeDocument/2006/relationships/hyperlink" Target="http://www.gruender-welt.com/crowdfunding-nach-dem-neuen-kleinanlegerschutzgesetz/" TargetMode="External"/><Relationship Id="rId16" Type="http://schemas.openxmlformats.org/officeDocument/2006/relationships/hyperlink" Target="http://www.everbill.com/crowdfunding-in-oesterreich/" TargetMode="External"/><Relationship Id="rId17" Type="http://schemas.openxmlformats.org/officeDocument/2006/relationships/hyperlink" Target="https://www.help.gv.at/Portal.Node/hlpd/public/module?gentics.am=Content&amp;p.contentid=10007.163630" TargetMode="External"/><Relationship Id="rId18" Type="http://schemas.openxmlformats.org/officeDocument/2006/relationships/hyperlink" Target="https://www.ris.bka.gv.at/GeltendeFassung.wxe?Abfrage=Bundesnormen&amp;Gesetzesnummer=20009241" TargetMode="External"/><Relationship Id="rId19" Type="http://schemas.openxmlformats.org/officeDocument/2006/relationships/hyperlink" Target="https://www.finma.ch/de/bewilligung/fintech/" TargetMode="External"/><Relationship Id="rId20" Type="http://schemas.openxmlformats.org/officeDocument/2006/relationships/hyperlink" Target="https://finma.ch/de/finma-public/faktenblaetter/#Hidden%20Filter=%7B3A570A4C-0D04-4628-83CE-7AED5968E9F8%7D&amp;Order=4" TargetMode="External"/><Relationship Id="rId2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ww.dieimmobilie.de/studie-von-ifundedde--1471945272/" TargetMode="External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hyperlink" Target="http://www.crowdfunding.de/marktdaten/" TargetMode="External"/><Relationship Id="rId4" Type="http://schemas.openxmlformats.org/officeDocument/2006/relationships/hyperlink" Target="https://de.statista.com/statistik/daten/studie/258199/umfrage/weltweit-durch-crowdfunding-eingesammeltes-kapital/" TargetMode="External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bitcoin.org/de/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04920" y="11160"/>
            <a:ext cx="1144152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CH" sz="32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Presse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04920" y="6558120"/>
            <a:ext cx="1144152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Gert Dorn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18.03.17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fld id="{296DCAB7-7A25-4D8E-ACB8-B12D63CD0940}" type="slidenum"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&lt;Foliennummer&gt;</a:t>
            </a:fld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825840" y="865080"/>
            <a:ext cx="10094400" cy="39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8" name="Table 4"/>
          <p:cNvGraphicFramePr/>
          <p:nvPr/>
        </p:nvGraphicFramePr>
        <p:xfrm>
          <a:off x="504720" y="621720"/>
          <a:ext cx="11345040" cy="3193560"/>
        </p:xfrm>
        <a:graphic>
          <a:graphicData uri="http://schemas.openxmlformats.org/drawingml/2006/table">
            <a:tbl>
              <a:tblPr/>
              <a:tblGrid>
                <a:gridCol w="3807000"/>
                <a:gridCol w="3052440"/>
                <a:gridCol w="4485960"/>
              </a:tblGrid>
              <a:tr h="5842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Deutschland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Österreich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Schweiz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6ccff"/>
                    </a:solidFill>
                  </a:tcPr>
                </a:tc>
              </a:tr>
              <a:tr h="260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"/>
                        </a:rPr>
                        <a:t>http://www.crowdfunding.de/plattformen/</a:t>
                      </a:r>
                      <a:r>
                        <a:rPr b="0" lang="de-CH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 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2"/>
                        </a:rPr>
                        <a:t>http://www.dieimmobilie.de/exporo-logistikzentrum-hamburg-in-25-stunden-im-schwarm-finanziert-1471504530/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3"/>
                        </a:rPr>
                        <a:t>http://www.dieimmobilie.de/studie-von-ifundedde--1471945272/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4"/>
                        </a:rPr>
                        <a:t>http://www.faz.net/aktuell/finanzen/anleihen-zinsen/crowd-investment-spagat-zwischen-hohen-renditen-und-totalverlust-14560630.html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5"/>
                        </a:rPr>
                        <a:t>http://www.wallstreet-online.de/nachricht/9032712-bafin-regulierungswahn-blasen-hellseher-bafin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6"/>
                        </a:rPr>
                        <a:t>http://www.faz.net/aktuell/finanzen/geldanlage-trotz-niedrigzinsen/investieren-im-internet-die-crowd-ist-scharf-auf-immobilien-14937507.html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7"/>
                        </a:rPr>
                        <a:t>https://www.konsument.at/geld-recht/crowdfunding-fuer-immobilien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8"/>
                        </a:rPr>
                        <a:t>https://www.immobilien-magazin.at/kategorie/crowdfunding/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9"/>
                        </a:rPr>
                        <a:t>http://diepresse.com/home/meingeld/immobilien/4856508/Schwarmfinanzierung_Immobilien-fuer-die-Crowd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0"/>
                        </a:rPr>
                        <a:t>http://www.20min.ch/native/stories/story/Lassen-Sie-sich-Ihr-Haus-von-den-anderen-bezahlen-25870769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1"/>
                        </a:rPr>
                        <a:t>http://www.finews.ch/news/finanzplatz/26542-fusion-sal-matteis-silicon-valley-indigita-signatys-foxstone-smex-corezoid-younify-stripyourbanker-neuroprofiler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2"/>
                        </a:rPr>
                        <a:t>https://www.nzz.ch/wirtschaft/wirtschaftspolitik/kredit-ledig-sucht--wie-digitale-kreditplatformen-funktionieren-ld.108161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3"/>
                        </a:rPr>
                        <a:t>https://www.nzz.ch/meinung/kommentare/rahmenbedingungen-fuer-startups-die-1-franken-gesellschaft-ld.106022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Table 5"/>
          <p:cNvGraphicFramePr/>
          <p:nvPr/>
        </p:nvGraphicFramePr>
        <p:xfrm>
          <a:off x="514080" y="4613400"/>
          <a:ext cx="11247120" cy="1632600"/>
        </p:xfrm>
        <a:graphic>
          <a:graphicData uri="http://schemas.openxmlformats.org/drawingml/2006/table">
            <a:tbl>
              <a:tblPr/>
              <a:tblGrid>
                <a:gridCol w="2945880"/>
                <a:gridCol w="3539160"/>
                <a:gridCol w="4762440"/>
              </a:tblGrid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Deutschland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Österreich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Schweiz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6ccff"/>
                    </a:solidFill>
                  </a:tcPr>
                </a:tc>
              </a:tr>
              <a:tr h="1285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4"/>
                        </a:rPr>
                        <a:t>https://www.bafin.de/SharedDocs/Veroeffentlichungen/DE/Fachartikel/2014/fa_bj_1406_crowdfunding.html</a:t>
                      </a:r>
                      <a:r>
                        <a:rPr b="0" lang="de-CH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5"/>
                        </a:rPr>
                        <a:t>http://www.gruender-welt.com/crowdfunding-nach-dem-neuen-kleinanlegerschutzgesetz/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6"/>
                        </a:rPr>
                        <a:t>http://www.everbill.com/crowdfunding-in-oesterreich/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7"/>
                        </a:rPr>
                        <a:t>https://www.help.gv.at/Portal.Node/hlpd/public/module?gentics.am=Content&amp;p.contentid=10007.163630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8"/>
                        </a:rPr>
                        <a:t>https://www.ris.bka.gv.at/GeltendeFassung.wxe?Abfrage=Bundesnormen&amp;Gesetzesnummer=20009241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9"/>
                        </a:rPr>
                        <a:t>https://www.finma.ch/de/bewilligung/fintech/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20"/>
                        </a:rPr>
                        <a:t>https://finma.ch/de/finma-public/faktenblaetter/#Hidden%20Filter=%7B3A570A4C-0D04-4628-83CE-7AED5968E9F8%7D&amp;Order=4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50" name="CustomShape 6"/>
          <p:cNvSpPr/>
          <p:nvPr/>
        </p:nvSpPr>
        <p:spPr>
          <a:xfrm>
            <a:off x="3748680" y="3895920"/>
            <a:ext cx="3953520" cy="5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CH" sz="32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Lokales Recht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11160"/>
            <a:ext cx="1218888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CH" sz="32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Geschaftsidee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04920" y="6558120"/>
            <a:ext cx="1144152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Gert Dorn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18.03.17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fld id="{6B1466A7-8EE2-4040-8666-63A0DDCE8F56}" type="slidenum"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</a:t>
            </a:fld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080" y="1152000"/>
            <a:ext cx="11274480" cy="9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Wir betreiben eine Crowdfunding Plattform auf welcher Darlehensnehmer Kredite zu unterschiedlichen Zinssätzen und Laufzeiten beantragen können. Das Angebot soll sowohl Hypotheken, Rendite Objekte als auch Unzternehmen , KMU und Infrastruktur Finanzierungen für Gemeinden und Inistitutionen abdecken. 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Privatpersonen, Anleger und Investoren haben die Möglichkeit mit minimalen Risiko in  Teilbeträge zu investieren um ihr Portfolio zu erweitern und das Risiko auf mehre Projekte zu verteilen.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Des Weiteren bieten das Vertragsmanagement sowie die Verwaltung und Abrechnungen der Projekte Darlehen/Investitionen über eine zweite Firma (Treuhand)  an. Èber eine Versicherungspartner möchten wir eine Kreditausfall und Rückversicherung soweit als möglich Darlehensnehmern und Investoren anbieten.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Ziel ist auf in der Schweiz, Deutschland und Österreich tätig zu werden und die Plattform in den Sprachen DE, EN, FR, IT, TR zu betreiben um diese Kundengruppen direkt anzusprechen.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 wie weit sich aus diesen Tätigkeiten Folgegeschäfte ergeben kann im Moment nicht abschliessend beurteilt werden.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1160"/>
            <a:ext cx="1218888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CH" sz="32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Situation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04920" y="6558120"/>
            <a:ext cx="1144152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Gert Dorn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18.03.17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fld id="{FB974F77-FC0F-4577-AC55-6DAB763946C1}" type="slidenum"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</a:t>
            </a:fld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4" name="Table 3"/>
          <p:cNvGraphicFramePr/>
          <p:nvPr/>
        </p:nvGraphicFramePr>
        <p:xfrm>
          <a:off x="535680" y="671760"/>
          <a:ext cx="11277000" cy="2649240"/>
        </p:xfrm>
        <a:graphic>
          <a:graphicData uri="http://schemas.openxmlformats.org/drawingml/2006/table">
            <a:tbl>
              <a:tblPr/>
              <a:tblGrid>
                <a:gridCol w="5638680"/>
                <a:gridCol w="5638680"/>
              </a:tblGrid>
              <a:tr h="358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Investoren (Hypo-Invest)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a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Darlehensnehmer (Hypo-Privat)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aeef"/>
                    </a:solidFill>
                  </a:tcPr>
                </a:tc>
              </a:tr>
              <a:tr h="2291040">
                <a:tc>
                  <a:txBody>
                    <a:bodyPr/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Null oder Negative Zinsen auf der Bank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Anlage in Immobilien gesucht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Kauf Immobilien Preise zu hoch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Kein Produkt für Bit Coin vermögen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Kapitalanlage gesucht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Aktien zu schlecht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Möchte feste sichere Rendite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sucht langfristige Sicherheit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Bank gibt keine neue Hypothek nach Ablauf der alten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zu alt (über 50 oder Rentner)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Freiberufler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Anschlussfinanzierung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Immobilie in anderem Land als Einkommen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Infrastruktur Projekte von Gemeinden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Andere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3f8"/>
                    </a:solidFill>
                  </a:tcPr>
                </a:tc>
              </a:tr>
            </a:tbl>
          </a:graphicData>
        </a:graphic>
      </p:graphicFrame>
      <p:sp>
        <p:nvSpPr>
          <p:cNvPr id="115" name="CustomShape 4"/>
          <p:cNvSpPr/>
          <p:nvPr/>
        </p:nvSpPr>
        <p:spPr>
          <a:xfrm>
            <a:off x="471960" y="3419640"/>
            <a:ext cx="11274480" cy="29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Beispiel Haus hat aktuell Wert von 1.3 Mio. Rest Hypothek 300 K CHF ab 2019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Eigentümer bekommt von der Bank 2019 keine Hypothek da geschieden , über 50 , allein Verdiener , geringes Einkommen.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Internetportal zu 90% fertig entwickelt.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Next Steps : 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Anbindung Interkom für direkte Kommunikation mit Webseiten Besucher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Übersetzung in weitere Sprachen 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Erstellen Marketing Konzept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47560" y="144000"/>
            <a:ext cx="1096992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Marktanalyse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7" name="Table 2"/>
          <p:cNvGraphicFramePr/>
          <p:nvPr/>
        </p:nvGraphicFramePr>
        <p:xfrm>
          <a:off x="504000" y="921600"/>
          <a:ext cx="11208600" cy="2815920"/>
        </p:xfrm>
        <a:graphic>
          <a:graphicData uri="http://schemas.openxmlformats.org/drawingml/2006/table">
            <a:tbl>
              <a:tblPr/>
              <a:tblGrid>
                <a:gridCol w="11208960"/>
              </a:tblGrid>
              <a:tr h="34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Internationale Crowdfunding Marktzahlen 2015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6ccff"/>
                    </a:solidFill>
                  </a:tcPr>
                </a:tc>
              </a:tr>
              <a:tr h="24681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Deutschland - Bis heute wurden deutschlandweit Immobilienprojekte im Gesamtvolumen von 424 Millionen Euro im Schwarm finanziert . </a:t>
                      </a:r>
                      <a:r>
                        <a:rPr b="0" lang="de-CH" sz="16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  <a:hlinkClick r:id="rId1"/>
                        </a:rPr>
                        <a:t>http://www.dieimmobilie.de/studie-von-ifundedde--1471945272/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Achtung: Die Zahlen beinhalten nicht ausschließlich Crowdfunding (bitte die Definitionen beachten)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China – „Online Alternative Finance“: 101,7 Mrd. USD (+319% vs. 2014)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USA – „Online Alternative Finance“: 36,2 Mrd. USD (+213% vs. 2014)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UK – „Alternative Finance Industry“: 3,2 Mrd. GBP (+84% vs. 2014)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Frankreich – „Crowdfunding gesamt“: 297 Mio. Euro (+95% vs. 2014)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Österreich – „Teilbereich Crowdinvesting“: 8 Mio. Euro (+335% vs. 2014)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Schweiz – „Crowdfunding gesamt“: 27,3 Mio. CHF (+73 % vs. 2014)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Table 3"/>
          <p:cNvGraphicFramePr/>
          <p:nvPr/>
        </p:nvGraphicFramePr>
        <p:xfrm rot="10800000">
          <a:off x="56976480" y="16497360"/>
          <a:ext cx="11303640" cy="2570040"/>
        </p:xfrm>
        <a:graphic>
          <a:graphicData uri="http://schemas.openxmlformats.org/drawingml/2006/table">
            <a:tbl>
              <a:tblPr/>
              <a:tblGrid>
                <a:gridCol w="11304000"/>
              </a:tblGrid>
              <a:tr h="3571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Crowdfunding Bekanntheit 2015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6ccff"/>
                    </a:solidFill>
                  </a:tcPr>
                </a:tc>
              </a:tr>
              <a:tr h="2212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In einer crowdfunding.de Umfrage wurden 1.000 Menschen (Deutschland online-repräsentativ ab 18 Jahren) gefragt, ob sie schon von Crowdfunding gehört haben und ob sie sich schon mal finanziell an einem Projekt beteiligt haben.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Die Umfrage hat ergeben, dass…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… </a:t>
                      </a: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über die Hälfte (51,8%) schon von Crowdfunding gehört hat.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… </a:t>
                      </a: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24,5% wissen wobei es sich bei Crowdfunding handelt.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… </a:t>
                      </a: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sich 7,3 % schon mal finanziell an einem Crowdfunding Projekt beteiligt haben.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11160"/>
            <a:ext cx="1218888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CH" sz="32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Crowdfounding Deutschland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04920" y="6558120"/>
            <a:ext cx="1144152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Gert Dorn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18.03.17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fld id="{BAD45997-0D57-4211-AAE4-B5D8330FDB79}" type="slidenum"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</a:t>
            </a:fld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71960" y="3419640"/>
            <a:ext cx="112744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"/>
          <p:cNvSpPr/>
          <p:nvPr/>
        </p:nvSpPr>
        <p:spPr>
          <a:xfrm>
            <a:off x="1440000" y="648000"/>
            <a:ext cx="5397120" cy="5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Grafik 116" descr=""/>
          <p:cNvPicPr/>
          <p:nvPr/>
        </p:nvPicPr>
        <p:blipFill>
          <a:blip r:embed="rId1"/>
          <a:stretch/>
        </p:blipFill>
        <p:spPr>
          <a:xfrm>
            <a:off x="1463040" y="936000"/>
            <a:ext cx="4078440" cy="2773800"/>
          </a:xfrm>
          <a:prstGeom prst="rect">
            <a:avLst/>
          </a:prstGeom>
          <a:ln>
            <a:noFill/>
          </a:ln>
        </p:spPr>
      </p:pic>
      <p:pic>
        <p:nvPicPr>
          <p:cNvPr id="124" name="Grafik 117" descr=""/>
          <p:cNvPicPr/>
          <p:nvPr/>
        </p:nvPicPr>
        <p:blipFill>
          <a:blip r:embed="rId2"/>
          <a:stretch/>
        </p:blipFill>
        <p:spPr>
          <a:xfrm>
            <a:off x="7127280" y="875880"/>
            <a:ext cx="3562200" cy="2829600"/>
          </a:xfrm>
          <a:prstGeom prst="rect">
            <a:avLst/>
          </a:prstGeom>
          <a:ln>
            <a:noFill/>
          </a:ln>
        </p:spPr>
      </p:pic>
      <p:sp>
        <p:nvSpPr>
          <p:cNvPr id="125" name="CustomShape 5"/>
          <p:cNvSpPr/>
          <p:nvPr/>
        </p:nvSpPr>
        <p:spPr>
          <a:xfrm>
            <a:off x="576000" y="5850000"/>
            <a:ext cx="1101348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CH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http://www.crowdfunding.de/marktdaten/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https://de.statista.com/statistik/daten/studie/258199/umfrage/weltweit-durch-crowdfunding-eingesammeltes-kapital/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Grafik 119" descr=""/>
          <p:cNvPicPr/>
          <p:nvPr/>
        </p:nvPicPr>
        <p:blipFill>
          <a:blip r:embed="rId5"/>
          <a:stretch/>
        </p:blipFill>
        <p:spPr>
          <a:xfrm>
            <a:off x="3220560" y="3744000"/>
            <a:ext cx="5056920" cy="202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11160"/>
            <a:ext cx="1218888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CH" sz="32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Zielgruppen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04920" y="6558120"/>
            <a:ext cx="1144152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Gert Dorn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18.03.17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fld id="{2020C8A4-9948-4978-AA6A-546AE51C2E6F}" type="slidenum"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</a:t>
            </a:fld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9" name="Table 3"/>
          <p:cNvGraphicFramePr/>
          <p:nvPr/>
        </p:nvGraphicFramePr>
        <p:xfrm>
          <a:off x="606960" y="671760"/>
          <a:ext cx="11128680" cy="2836440"/>
        </p:xfrm>
        <a:graphic>
          <a:graphicData uri="http://schemas.openxmlformats.org/drawingml/2006/table">
            <a:tbl>
              <a:tblPr/>
              <a:tblGrid>
                <a:gridCol w="5564520"/>
                <a:gridCol w="5564520"/>
              </a:tblGrid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CH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Investoren (Hypo-Invest)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a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CH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Darlehensnehmer (Hypo-Privat)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aeef"/>
                    </a:solidFill>
                  </a:tcPr>
                </a:tc>
              </a:tr>
              <a:tr h="2479680">
                <a:tc>
                  <a:txBody>
                    <a:bodyPr/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Stiftungen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Trusts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Pensionskassen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Versicherungen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Privatanleger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andere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3f8"/>
                    </a:solidFill>
                  </a:tcPr>
                </a:tc>
                <a:tc>
                  <a:txBody>
                    <a:bodyPr/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Jedermann welcher geeignetes Objekt als Sicherheit anbieten kann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Tragbarkeit Berechnung bei 3%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Freiberufler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Anschlussfinanzierung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Immobilie in anderem Land als Einkommen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Infrastruktur Projekte von Gemeinden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Ethnische Gruppen welche normal keine Hypothek bekommen (Türkische Familien)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3f8"/>
                    </a:solidFill>
                  </a:tcPr>
                </a:tc>
              </a:tr>
            </a:tbl>
          </a:graphicData>
        </a:graphic>
      </p:graphicFrame>
      <p:sp>
        <p:nvSpPr>
          <p:cNvPr id="130" name="CustomShape 4"/>
          <p:cNvSpPr/>
          <p:nvPr/>
        </p:nvSpPr>
        <p:spPr>
          <a:xfrm>
            <a:off x="471960" y="3419640"/>
            <a:ext cx="112744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1" name="Table 5"/>
          <p:cNvGraphicFramePr/>
          <p:nvPr/>
        </p:nvGraphicFramePr>
        <p:xfrm>
          <a:off x="606960" y="3942000"/>
          <a:ext cx="11128680" cy="2040480"/>
        </p:xfrm>
        <a:graphic>
          <a:graphicData uri="http://schemas.openxmlformats.org/drawingml/2006/table">
            <a:tbl>
              <a:tblPr/>
              <a:tblGrid>
                <a:gridCol w="5564520"/>
                <a:gridCol w="5564520"/>
              </a:tblGrid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CH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Konkurrenz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a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CH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Alleinstellungs Merkmale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aeef"/>
                    </a:solidFill>
                  </a:tcPr>
                </a:tc>
              </a:tr>
              <a:tr h="1683720">
                <a:tc>
                  <a:txBody>
                    <a:bodyPr/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Banken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Im Bereich  Hypotheken Crowdfounding keine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Bei Rendite Objekten gibt es mehrere Mitbewerber (siehe Seite Konkurrenz)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3f8"/>
                    </a:solidFill>
                  </a:tcPr>
                </a:tc>
                <a:tc>
                  <a:txBody>
                    <a:bodyPr/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Anlage in Bit Coins möglich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Tätig CH, DE, AT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Anleger kann Objekte in anderen Ländern finanzieren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Anleger investieren mit Bit Coin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Mehrsprachig (DE, EN, FR, ES, IT, TK)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3f8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428480" y="160200"/>
            <a:ext cx="9140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85000"/>
              </a:lnSpc>
            </a:pPr>
            <a:r>
              <a:rPr b="0" lang="de-CH" sz="32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Ablauf einer Finanzierung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270360" y="882720"/>
            <a:ext cx="11526120" cy="536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87360" y="115920"/>
            <a:ext cx="1144152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CH" sz="32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Unsere Leistung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04920" y="6558120"/>
            <a:ext cx="1144152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Gert Dorn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18.03.17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fld id="{00AFB5FA-A994-4745-8E05-03B72B95E6BA}" type="slidenum"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</a:t>
            </a:fld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825840" y="865080"/>
            <a:ext cx="10094400" cy="283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Vermittlung Hypothek von Privat an Privat (max. 70% der Wertes)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Founding für Rendite Objekte und Infrastruktur Projekte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Vermittlung von Hypothek Rückversicherung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Bereitstellen der Dokumente / Verträge / Internet Plattform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Vertragliche Abwicklung des Geschäfts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Grundschuld Eintrag Grundbuch / Schuldübertragung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Überwachen der Zahlungen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Erstellen Jahresabrechnung (Investor und Darlehensnemer)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Abwicklung – Verwertung der Sicherheiten bei Zahlungsausfall 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Mahnverfahren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825840" y="4821480"/>
            <a:ext cx="10094400" cy="9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Keine Investition von eigenem Kapital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Keine treuhänderische Verwaltung der Gelder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Keine Konsumenten Kredite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387360" y="4140720"/>
            <a:ext cx="1144152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CH" sz="32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Was tun wir nicht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45640" y="188280"/>
            <a:ext cx="1014768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CH" sz="32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Bit Coin / BlockChain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04920" y="6558120"/>
            <a:ext cx="1144152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Gert Dorn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18.03.17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fld id="{32B67224-C3DB-47DB-9F5F-EFA98A275AD3}" type="slidenum"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</a:t>
            </a:fld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845640" y="929160"/>
            <a:ext cx="10147680" cy="29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BitCoins für Investition ?</a:t>
            </a: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r>
              <a:rPr b="0" lang="de-CH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  <a:hlinkClick r:id="rId1"/>
              </a:rPr>
              <a:t>https://bitcoin.org/de/</a:t>
            </a: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Irgendwo möchte ein Bitcoin Besitzer auch Werte erwerben. Wir geben die Möglichkeit.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CH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Prozess: 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Der Investor macht eine Einlage von 1000 BC diese werden zum Zeitpunkt der Hypothekenfreigabe verkauft.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Wir berechnen den aktuellen  Wert und lassen und diesen in Geld auszahlen oder der Empfänger akzeptiert BC.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Dieses schreiben diese dem Investor Konto gut.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Grafik 3" descr=""/>
          <p:cNvPicPr/>
          <p:nvPr/>
        </p:nvPicPr>
        <p:blipFill>
          <a:blip r:embed="rId2"/>
          <a:stretch/>
        </p:blipFill>
        <p:spPr>
          <a:xfrm>
            <a:off x="2558520" y="1604520"/>
            <a:ext cx="7073640" cy="3977280"/>
          </a:xfrm>
          <a:prstGeom prst="rect">
            <a:avLst/>
          </a:prstGeom>
          <a:ln>
            <a:noFill/>
          </a:ln>
        </p:spPr>
      </p:pic>
      <p:sp>
        <p:nvSpPr>
          <p:cNvPr id="143" name="TextShape 4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5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37</TotalTime>
  <Application>LibreOffice/5.1.6.2$Linux_X86_64 LibreOffice_project/10m0$Build-2</Application>
  <Words>1089</Words>
  <Paragraphs>179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2016-06-05T11:47:37Z</dcterms:created>
  <dc:creator>ich</dc:creator>
  <dc:description/>
  <dc:language>de-DE</dc:language>
  <cp:lastModifiedBy/>
  <cp:lastPrinted>2016-06-12T16:34:10Z</cp:lastPrinted>
  <dcterms:modified xsi:type="dcterms:W3CDTF">2017-07-16T21:41:13Z</dcterms:modified>
  <cp:revision>95</cp:revision>
  <dc:subject/>
  <dc:title>Hypo-Privat-Invest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  <property fmtid="{D5CDD505-2E9C-101B-9397-08002B2CF9AE}" pid="12" name="_AdHocReviewCycleID">
    <vt:i4>616344284</vt:i4>
  </property>
  <property fmtid="{D5CDD505-2E9C-101B-9397-08002B2CF9AE}" pid="13" name="_AuthorEmail">
    <vt:lpwstr>gert.dorn@credit-suisse.com</vt:lpwstr>
  </property>
  <property fmtid="{D5CDD505-2E9C-101B-9397-08002B2CF9AE}" pid="14" name="_AuthorEmailDisplayName">
    <vt:lpwstr>Dorn, Gert (WTIC 22)</vt:lpwstr>
  </property>
  <property fmtid="{D5CDD505-2E9C-101B-9397-08002B2CF9AE}" pid="15" name="_EmailSubject">
    <vt:lpwstr>Hypo</vt:lpwstr>
  </property>
  <property fmtid="{D5CDD505-2E9C-101B-9397-08002B2CF9AE}" pid="16" name="_IQPDocumentId">
    <vt:lpwstr>06a95070-7b8a-47d4-91df-5ece266111da</vt:lpwstr>
  </property>
  <property fmtid="{D5CDD505-2E9C-101B-9397-08002B2CF9AE}" pid="17" name="_NewReviewCycle">
    <vt:lpwstr/>
  </property>
</Properties>
</file>