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3"/>
  </p:notesMasterIdLst>
  <p:sldIdLst>
    <p:sldId id="256" r:id="rId2"/>
    <p:sldId id="259" r:id="rId3"/>
    <p:sldId id="258" r:id="rId4"/>
    <p:sldId id="260" r:id="rId5"/>
    <p:sldId id="265" r:id="rId6"/>
    <p:sldId id="267" r:id="rId7"/>
    <p:sldId id="268" r:id="rId8"/>
    <p:sldId id="270" r:id="rId9"/>
    <p:sldId id="271" r:id="rId10"/>
    <p:sldId id="278" r:id="rId11"/>
    <p:sldId id="262" r:id="rId12"/>
    <p:sldId id="263" r:id="rId13"/>
    <p:sldId id="279" r:id="rId14"/>
    <p:sldId id="266" r:id="rId15"/>
    <p:sldId id="275" r:id="rId16"/>
    <p:sldId id="272" r:id="rId17"/>
    <p:sldId id="273" r:id="rId18"/>
    <p:sldId id="274" r:id="rId19"/>
    <p:sldId id="276" r:id="rId20"/>
    <p:sldId id="269" r:id="rId21"/>
    <p:sldId id="277" r:id="rId2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234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ypo-Invest\Kreditrechner-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39-48C4-B2DA-78998EC780FF}"/>
                </c:ext>
              </c:extLst>
            </c:dLbl>
            <c:dLbl>
              <c:idx val="1"/>
              <c:layout>
                <c:manualLayout>
                  <c:x val="2.20272363495547E-2"/>
                  <c:y val="1.1587485515643101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Zinsen
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39-48C4-B2DA-78998EC780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	Principle</c:v>
              </c:pt>
              <c:pt idx="1">
                <c:v>_x0008_Interest</c:v>
              </c:pt>
            </c:strLit>
          </c:cat>
          <c:val>
            <c:numRef>
              <c:f>'[Kreditrechner-Excel.xlsx]Kreditrechner'!$D$4,'[Kreditrechner-Excel.xlsx]Kreditrechner'!$D$15</c:f>
              <c:numCache>
                <c:formatCode>_("€"* #,##0.00_);_("€"* \(#,##0.00\);_("€"* "-"??_);_(@_)</c:formatCode>
                <c:ptCount val="2"/>
                <c:pt idx="0">
                  <c:v>100000</c:v>
                </c:pt>
                <c:pt idx="1">
                  <c:v>6959.2130838983503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539-48C4-B2DA-78998EC780F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CE94268-1D9E-43B8-ACB7-1925AF08985E}" type="datetimeFigureOut">
              <a:rPr lang="de-CH" smtClean="0"/>
              <a:t>31.08.2016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00DE3A6-F6AE-46E9-80C0-1975D14759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4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6E6D-B5EB-48D3-9E50-A183C777BB98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914E-52E9-4425-B666-FEE2DFFBE521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244-C64B-45A0-B01D-1CB716C9D131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9EC9-C4E4-4BAF-B8AA-280F6326EE96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873-D64F-448F-B662-9256DB4A7D83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364-73C5-4E69-831B-2E9341DCB3D3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C2A-A56F-4A16-B5A5-7F0181150155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BA2E-B56D-472D-A486-186AA719F0E7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AC0B-4F42-4186-877B-AAFD426885AC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3F6-22EC-48BE-8B82-225D204C1C6A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8AB-B842-42D9-B7F3-E51DC752F3BC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2767ED-7C72-40E3-B8F6-FD6403FDE69D}" type="datetime1">
              <a:rPr lang="de-DE" smtClean="0"/>
              <a:t>31.08.2016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Gert Dorn 05.06.2016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obachter.ch/geld-sicherheit/schulden-betreibungen/artikel/privatdarlehen_vertrauen-ist-gut-vertrag-ist-besser/#c317158" TargetMode="External"/><Relationship Id="rId2" Type="http://schemas.openxmlformats.org/officeDocument/2006/relationships/hyperlink" Target="http://www.kredite-darlehen-von-privat.ch/kredit-ohne-bank-eine-gute-alternativ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comparis.ch/privatkredit/darlehensvertrag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neyhouse.ch/p/Fabrizio-Francesio" TargetMode="External"/><Relationship Id="rId3" Type="http://schemas.openxmlformats.org/officeDocument/2006/relationships/hyperlink" Target="http://www.p2p-kredite.com/mein-anlage-beim-p2p-kreditmarktplatz-moneything_2016.html#more-2831" TargetMode="External"/><Relationship Id="rId7" Type="http://schemas.openxmlformats.org/officeDocument/2006/relationships/hyperlink" Target="http://www.moneyhouse.ch/u/hyposcout_ag_CH-020.3.043.122-6.htm" TargetMode="External"/><Relationship Id="rId2" Type="http://schemas.openxmlformats.org/officeDocument/2006/relationships/hyperlink" Target="https://www.moneythin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go-kredite.ch/" TargetMode="External"/><Relationship Id="rId5" Type="http://schemas.openxmlformats.org/officeDocument/2006/relationships/hyperlink" Target="https://www.bobmoney.ch/de/agb" TargetMode="External"/><Relationship Id="rId4" Type="http://schemas.openxmlformats.org/officeDocument/2006/relationships/hyperlink" Target="http://www.p2p-kredit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Restschuldversicherung" TargetMode="External"/><Relationship Id="rId2" Type="http://schemas.openxmlformats.org/officeDocument/2006/relationships/hyperlink" Target="http://www.check24.de/risikolebensversicherung/restschuldversicherung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finews.ch/news/banken/20151-valora-bob-finance-ok-cash-kleinkredit-hilmar-scheel-glkb-finma-indentifikation" TargetMode="External"/><Relationship Id="rId4" Type="http://schemas.openxmlformats.org/officeDocument/2006/relationships/hyperlink" Target="https://www.finma.ch/de/bewilligung/versicherungsvermittle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p.org/#/world/47.45409429/11.16210938/7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bitcoin.org/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itcoinnews.ch/category/schweiz/" TargetMode="External"/><Relationship Id="rId5" Type="http://schemas.openxmlformats.org/officeDocument/2006/relationships/hyperlink" Target="https://www.derbrutkasten.com/a/startups-blockchain/" TargetMode="External"/><Relationship Id="rId4" Type="http://schemas.openxmlformats.org/officeDocument/2006/relationships/hyperlink" Target="https://de.wikipedia.org/wiki/Block_Chai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umnihslu.ch/de-ch/departementsgruppen/themengruppen/startup-foerderung/" TargetMode="External"/><Relationship Id="rId3" Type="http://schemas.openxmlformats.org/officeDocument/2006/relationships/hyperlink" Target="https://www.derbrutkasten.com/a/startups-blockchain/" TargetMode="External"/><Relationship Id="rId7" Type="http://schemas.openxmlformats.org/officeDocument/2006/relationships/hyperlink" Target="http://www.business-angels.de/" TargetMode="External"/><Relationship Id="rId12" Type="http://schemas.openxmlformats.org/officeDocument/2006/relationships/hyperlink" Target="http://www.cti-invest.ch/Members/Member-List/Business-Angel-Clubs.aspx" TargetMode="External"/><Relationship Id="rId2" Type="http://schemas.openxmlformats.org/officeDocument/2006/relationships/hyperlink" Target="http://www.gruenderszene.de/datenbank/unternehmen/found/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erlin.de/sen/wirtschaft/gruenden-und-foerdern/gruendungs-und-startup-foerderung/" TargetMode="External"/><Relationship Id="rId11" Type="http://schemas.openxmlformats.org/officeDocument/2006/relationships/hyperlink" Target="http://www.seca.ch/About-SECA/SECA-Chapters/Seed-Money-VC/Business-Angels.aspx" TargetMode="External"/><Relationship Id="rId5" Type="http://schemas.openxmlformats.org/officeDocument/2006/relationships/hyperlink" Target="http://www.foerderstruktur.de/startup-foerderung-bund.html" TargetMode="External"/><Relationship Id="rId10" Type="http://schemas.openxmlformats.org/officeDocument/2006/relationships/hyperlink" Target="https://www.businessangels.ch/" TargetMode="External"/><Relationship Id="rId4" Type="http://schemas.openxmlformats.org/officeDocument/2006/relationships/hyperlink" Target="http://make.opendata.ch/wiki/event:2016-07" TargetMode="External"/><Relationship Id="rId9" Type="http://schemas.openxmlformats.org/officeDocument/2006/relationships/hyperlink" Target="https://www.kti.admin.ch/kti/de/hom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lance-market.de/c/IT-Webdesigner" TargetMode="External"/><Relationship Id="rId2" Type="http://schemas.openxmlformats.org/officeDocument/2006/relationships/hyperlink" Target="https://www.projektwerk.com/de/freelancer-boer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3n.de/news/freelancer-jobs-61081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a.zh.ch/internet/volkswirtschaftsdirektion/awa/de/arbeitsbedingungen/formulare_merkblaetter/_jcr_content/contentPar/form_5/formitems/formulare_zum_konsum/download.spooler.download.1327402545631.pdf/gesuch_konsumkredit_20111702.pdf" TargetMode="External"/><Relationship Id="rId2" Type="http://schemas.openxmlformats.org/officeDocument/2006/relationships/hyperlink" Target="https://www.finma.ch/de/finma-public/bewilligte-institute-personen-und-produkt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rvice.berlin.de/dienstleistung/12691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cash.org/" TargetMode="External"/><Relationship Id="rId2" Type="http://schemas.openxmlformats.org/officeDocument/2006/relationships/hyperlink" Target="http://www.zinsen-berechnen.de/hypothekenrechner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-fink.de/index.html" TargetMode="External"/><Relationship Id="rId5" Type="http://schemas.openxmlformats.org/officeDocument/2006/relationships/hyperlink" Target="http://www.phraseexpress.com/de/dokumente-generieren.htm" TargetMode="External"/><Relationship Id="rId4" Type="http://schemas.openxmlformats.org/officeDocument/2006/relationships/hyperlink" Target="http://www.netzwelt.de/download/6028-gnucash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player.org/6186675-Stellungnahme-entwurf-eines-gesetzes-zur-umsetzung-der-wohnimmobilienkreditrichtlinie-br-drs-359-15.html" TargetMode="External"/><Relationship Id="rId3" Type="http://schemas.openxmlformats.org/officeDocument/2006/relationships/hyperlink" Target="https://www.voeb.de/de/themen/recht/europaeische-wohnimmobilienkreditrichtlinie" TargetMode="External"/><Relationship Id="rId7" Type="http://schemas.openxmlformats.org/officeDocument/2006/relationships/hyperlink" Target="https://beck-online.beck.de/?vpath=bibdata/ges/EGBGB/cont/EGBGB.ANL6.htm" TargetMode="External"/><Relationship Id="rId2" Type="http://schemas.openxmlformats.org/officeDocument/2006/relationships/hyperlink" Target="https://beck-online.beck.de/?vpath=bibdata/ges/EGBGB/cont/EGBGB.ANL3.ht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psd-rheinneckarsaar.de/mb527/VVI_Vermittler_Ausfuellhilfe.pdf" TargetMode="External"/><Relationship Id="rId5" Type="http://schemas.openxmlformats.org/officeDocument/2006/relationships/hyperlink" Target="http://www.faz.net/aktuell/finanzen/meine-finanzen/mieten-und-wohnen/neues-gesetz-fuer-immobilienkredit-erschwert-hauskauf-14272622.html" TargetMode="External"/><Relationship Id="rId4" Type="http://schemas.openxmlformats.org/officeDocument/2006/relationships/hyperlink" Target="https://www.normenkontrollrat.bund.de/Webs/NKR/Content/DE/Artikel/2015-08-18_stellungnahme_wohnimmobilienkreditrichtlinie.html" TargetMode="External"/><Relationship Id="rId9" Type="http://schemas.openxmlformats.org/officeDocument/2006/relationships/hyperlink" Target="https://www.gesetze-im-internet.de/kredwg/__32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ypothekar-kredit.ch/hypothekarische-sicherung/pfandvertrag" TargetMode="External"/><Relationship Id="rId3" Type="http://schemas.openxmlformats.org/officeDocument/2006/relationships/hyperlink" Target="http://haus-finanzieren.org/baufinanzierung-schweiz/" TargetMode="External"/><Relationship Id="rId7" Type="http://schemas.openxmlformats.org/officeDocument/2006/relationships/hyperlink" Target="https://www.notariate.zh.ch/gru_hyp_sch.php" TargetMode="External"/><Relationship Id="rId12" Type="http://schemas.openxmlformats.org/officeDocument/2006/relationships/hyperlink" Target="http://vskf.org/46/vskf-der-verband" TargetMode="External"/><Relationship Id="rId2" Type="http://schemas.openxmlformats.org/officeDocument/2006/relationships/hyperlink" Target="http://www.homegate.ch/hypotheken/hypotheken-erklaert/abloese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hausbauschweiz.ch/" TargetMode="External"/><Relationship Id="rId11" Type="http://schemas.openxmlformats.org/officeDocument/2006/relationships/hyperlink" Target="http://www.immobilien-finanzieren.ch/gesetzliche-grundlagen" TargetMode="External"/><Relationship Id="rId5" Type="http://schemas.openxmlformats.org/officeDocument/2006/relationships/hyperlink" Target="http://www.bauenundwohnen.ch/" TargetMode="External"/><Relationship Id="rId10" Type="http://schemas.openxmlformats.org/officeDocument/2006/relationships/hyperlink" Target="http://www.vorsorgeexperten.ch/aktuelle-themen/artikel/hypothekenvergabe-wird-durch-banken-strenger-reglementiert/" TargetMode="External"/><Relationship Id="rId4" Type="http://schemas.openxmlformats.org/officeDocument/2006/relationships/hyperlink" Target="http://www.haus-forum.ch/" TargetMode="External"/><Relationship Id="rId9" Type="http://schemas.openxmlformats.org/officeDocument/2006/relationships/hyperlink" Target="https://moneypark.ch/news-wissen/hypotheken/wissen/1x1/private-hypothek-was-gibt-es-zu-beacht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130049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Hypo-Privat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7009" y="3184321"/>
            <a:ext cx="9228201" cy="1645920"/>
          </a:xfrm>
        </p:spPr>
        <p:txBody>
          <a:bodyPr>
            <a:normAutofit lnSpcReduction="10000"/>
          </a:bodyPr>
          <a:lstStyle/>
          <a:p>
            <a:r>
              <a:rPr lang="de-CH" dirty="0">
                <a:solidFill>
                  <a:schemeClr val="bg1"/>
                </a:solidFill>
              </a:rPr>
              <a:t>Hypotheken Vermittlung von Privat an Privat</a:t>
            </a:r>
          </a:p>
          <a:p>
            <a:endParaRPr lang="de-CH" dirty="0"/>
          </a:p>
          <a:p>
            <a:r>
              <a:rPr lang="de-CH" dirty="0">
                <a:solidFill>
                  <a:schemeClr val="bg1"/>
                </a:solidFill>
              </a:rPr>
              <a:t>Projektidee Gert Dorn</a:t>
            </a:r>
          </a:p>
        </p:txBody>
      </p:sp>
    </p:spTree>
    <p:extLst>
      <p:ext uri="{BB962C8B-B14F-4D97-AF65-F5344CB8AC3E}">
        <p14:creationId xmlns:p14="http://schemas.microsoft.com/office/powerpoint/2010/main" val="224960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Darlehen von Privat CH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10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51567" y="624603"/>
            <a:ext cx="10997980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CH" sz="1600" u="sng" dirty="0">
                <a:solidFill>
                  <a:schemeClr val="bg1"/>
                </a:solidFill>
              </a:rPr>
              <a:t>Schweiz</a:t>
            </a:r>
          </a:p>
          <a:p>
            <a:pPr>
              <a:lnSpc>
                <a:spcPct val="80000"/>
              </a:lnSpc>
            </a:pPr>
            <a:endParaRPr lang="de-CH" sz="1600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de-CH" sz="1600" u="sng" dirty="0">
                <a:solidFill>
                  <a:schemeClr val="bg1"/>
                </a:solidFill>
              </a:rPr>
              <a:t>Letztendlich gibt es dafür keine Richtlinien und Auflagen</a:t>
            </a:r>
          </a:p>
          <a:p>
            <a:r>
              <a:rPr lang="de-CH" sz="1600" b="1" dirty="0"/>
              <a:t> 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u="sng" dirty="0">
                <a:hlinkClick r:id="rId2"/>
              </a:rPr>
              <a:t>http://www.kredite-darlehen-von-privat.ch/kredit-ohne-bank-eine-gute-alternative</a:t>
            </a:r>
            <a:endParaRPr lang="en-US" sz="1600" dirty="0"/>
          </a:p>
          <a:p>
            <a:r>
              <a:rPr lang="de-CH" sz="1600" dirty="0"/>
              <a:t>privates Darlehen auf Laufzeiten bis maximal 84 Monaten beschränkt</a:t>
            </a:r>
            <a:endParaRPr lang="en-US" sz="1600" dirty="0"/>
          </a:p>
          <a:p>
            <a:r>
              <a:rPr lang="de-CH" sz="1600" dirty="0"/>
              <a:t> </a:t>
            </a:r>
            <a:endParaRPr lang="en-US" sz="1600" dirty="0"/>
          </a:p>
          <a:p>
            <a:r>
              <a:rPr lang="de-CH" sz="1600" u="sng" dirty="0">
                <a:hlinkClick r:id="rId3"/>
              </a:rPr>
              <a:t>http://www.beobachter.ch/geld-sicherheit/schulden-betreibungen/artikel/privatdarlehen_vertrauen-ist-gut-vertrag-ist-besser/#c317158</a:t>
            </a:r>
            <a:endParaRPr lang="en-US" sz="1600" dirty="0"/>
          </a:p>
          <a:p>
            <a:r>
              <a:rPr lang="de-CH" sz="1600" dirty="0"/>
              <a:t> </a:t>
            </a:r>
            <a:endParaRPr lang="en-US" sz="1600" dirty="0"/>
          </a:p>
          <a:p>
            <a:r>
              <a:rPr lang="de-CH" sz="1600" dirty="0"/>
              <a:t> </a:t>
            </a:r>
            <a:endParaRPr lang="en-US" sz="1600" dirty="0"/>
          </a:p>
          <a:p>
            <a:r>
              <a:rPr lang="en-US" sz="1600" u="sng" dirty="0">
                <a:hlinkClick r:id="rId4"/>
              </a:rPr>
              <a:t>https://www.comparis.ch/privatkredit/darlehensvertrag.aspx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pPr>
              <a:lnSpc>
                <a:spcPct val="80000"/>
              </a:lnSpc>
            </a:pPr>
            <a:r>
              <a:rPr lang="de-CH" sz="1600" u="sng" dirty="0">
                <a:solidFill>
                  <a:schemeClr val="bg1"/>
                </a:solidFill>
              </a:rPr>
              <a:t/>
            </a:r>
            <a:br>
              <a:rPr lang="de-CH" sz="1600" u="sng" dirty="0">
                <a:solidFill>
                  <a:schemeClr val="bg1"/>
                </a:solidFill>
              </a:rPr>
            </a:br>
            <a:r>
              <a:rPr lang="de-CH" sz="1600" u="sng" dirty="0">
                <a:solidFill>
                  <a:schemeClr val="bg1"/>
                </a:solidFill>
              </a:rPr>
              <a:t/>
            </a:r>
            <a:br>
              <a:rPr lang="de-CH" sz="1600" u="sng" dirty="0">
                <a:solidFill>
                  <a:schemeClr val="bg1"/>
                </a:solidFill>
              </a:rPr>
            </a:br>
            <a:r>
              <a:rPr lang="de-CH" sz="1600" b="1" dirty="0"/>
              <a:t> </a:t>
            </a:r>
            <a:endParaRPr lang="en-US" sz="1600" dirty="0"/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Werbung Hyponehmer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11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5909" y="624603"/>
            <a:ext cx="1009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Erkundigen Sie sich noch heute wenn Ihre Hypothek ausläuft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Private Geldgeber keine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Flexible Angebote (Laufzeit und Zinssatz)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Anschlussfinanzierung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Objektfoto mit Darlehensnehmer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5909" y="2860170"/>
            <a:ext cx="10097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Sie bekomme 0 Zins Zahlen Negativ Zinsen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Ihr Geld ist nur bis 100.000 auf der Bank abgesichert?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Bitcoins in Immobilienanlegen (http://usebitcoins.info/)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Sie möchten 2.5% oder mehr Rendite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Geben sie eine private Hypothek für Ihren Nachbarn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Eintrag ins Grundbuch an erster Stelle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Immobilien finanzieren statt kaufen (Beispiele erstellen)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Jährliche Auszahlung Amortisation und Zinsen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Rückversicherung bei Zahlungsausfall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Rechtsvertretung bei Zahlungsausfall durch erfahrene Anwälte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52395" y="1996897"/>
            <a:ext cx="11444749" cy="613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>
                <a:solidFill>
                  <a:schemeClr val="bg1"/>
                </a:solidFill>
              </a:rPr>
              <a:t>Werbung Investor</a:t>
            </a:r>
          </a:p>
        </p:txBody>
      </p:sp>
    </p:spTree>
    <p:extLst>
      <p:ext uri="{BB962C8B-B14F-4D97-AF65-F5344CB8AC3E}">
        <p14:creationId xmlns:p14="http://schemas.microsoft.com/office/powerpoint/2010/main" val="188397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Prozess Investor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12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5909" y="865239"/>
            <a:ext cx="100977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Investor macht Angebot für spezielle Immobilie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Wir übermitteln Unterlagen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Investor verpflichtet sich schriftlich zu seinem Angebot (Konventionalstrafe wenn er nicht zahlt)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Hypotheken Vertrag unterschreiben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Wir senden Kopie (Grundbucheintrag oder Schuldverschreibung (CH)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Investor zahlt an Hypothekennehmer (Kopie Banküberweisung an uns)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Investor erhält Original (Grundbucheintrag oder Schuldverschreibung (CH)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Bei Zahlungsausfallverwertung des Objekts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Auszahlung der Tilgung/Zinsen alle 6Monate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Reinvestition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Investoren , Stiftungen (Frank Geisler) Immobilien Fonds ????</a:t>
            </a:r>
          </a:p>
        </p:txBody>
      </p:sp>
    </p:spTree>
    <p:extLst>
      <p:ext uri="{BB962C8B-B14F-4D97-AF65-F5344CB8AC3E}">
        <p14:creationId xmlns:p14="http://schemas.microsoft.com/office/powerpoint/2010/main" val="151297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13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52398" y="139618"/>
            <a:ext cx="11444749" cy="613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>
                <a:solidFill>
                  <a:schemeClr val="bg1"/>
                </a:solidFill>
              </a:rPr>
              <a:t>Prozess Hypothek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9224" y="752901"/>
            <a:ext cx="10097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Antrag mit Unterlagen einreichen (Online oder per 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Immobilie schätzen Online  (Kosten zahlt Interessent)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prüfen Einkommen / Solvenz / Schufa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Vorschlag welcher Investor ist interessiert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Hypotheken Vertrag unterschreiben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Eintrag im Grundbuch für Investor bestellen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Grundbucheintrag oder Schuldverschreibung (CH) an 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Bestätigung Zahlungseingang (an uns)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Wenn Investor überwiesen hat schicken wir Schuldbrief an Investor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Nominalzins berechnen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Immer Effektiven Zins mit gebühren angeben im Vertrag</a:t>
            </a:r>
          </a:p>
        </p:txBody>
      </p:sp>
    </p:spTree>
    <p:extLst>
      <p:ext uri="{BB962C8B-B14F-4D97-AF65-F5344CB8AC3E}">
        <p14:creationId xmlns:p14="http://schemas.microsoft.com/office/powerpoint/2010/main" val="93418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Andere Kredit Anbieter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14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5909" y="865239"/>
            <a:ext cx="100977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2"/>
              </a:rPr>
              <a:t>https://www.moneything.com/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  <a:hlinkClick r:id="rId3"/>
              </a:rPr>
              <a:t>http://www.p2p-kredite.com/mein-anlage-beim-p2p-kreditmarktplatz-moneything_2016.html#more-2831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  <a:hlinkClick r:id="rId4"/>
              </a:rPr>
              <a:t>http://www.p2p-kredite.com/</a:t>
            </a: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Schweiz:</a:t>
            </a: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https://www.bobmoney.ch/de/agb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http://www.go-kredite.ch/</a:t>
            </a:r>
            <a:r>
              <a:rPr lang="en-US" dirty="0">
                <a:solidFill>
                  <a:schemeClr val="bg1"/>
                </a:solidFill>
              </a:rPr>
              <a:t>  D,CH,AT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en-US" u="sng" dirty="0">
                <a:hlinkClick r:id="rId7"/>
              </a:rPr>
              <a:t>http://www.moneyhouse.ch/u/hyposcout_ag_CH-020.3.043.122-6.htm</a:t>
            </a:r>
            <a:r>
              <a:rPr lang="en-US" dirty="0"/>
              <a:t>  Dr. </a:t>
            </a:r>
            <a:r>
              <a:rPr lang="en-US" dirty="0" err="1"/>
              <a:t>Simmen</a:t>
            </a:r>
            <a:r>
              <a:rPr lang="en-US" dirty="0"/>
              <a:t> &amp;  </a:t>
            </a:r>
            <a:r>
              <a:rPr lang="en-US" dirty="0" err="1">
                <a:hlinkClick r:id="rId8"/>
              </a:rPr>
              <a:t>Francesio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Fabrizio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9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Hypotheken Kredit Versicherung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15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87370" y="865239"/>
            <a:ext cx="10097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2"/>
              </a:rPr>
              <a:t>http://www.check24.de/risikolebensversicherung/restschuldversicherung/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3"/>
              </a:rPr>
              <a:t>https://de.wikipedia.org/wiki/Restschuldversicherung</a:t>
            </a:r>
            <a:endParaRPr lang="en-US" u="sng" dirty="0"/>
          </a:p>
          <a:p>
            <a:endParaRPr lang="de-CH" u="sng" dirty="0"/>
          </a:p>
          <a:p>
            <a:r>
              <a:rPr lang="en-US" b="1" dirty="0">
                <a:solidFill>
                  <a:schemeClr val="bg1"/>
                </a:solidFill>
                <a:hlinkClick r:id="rId4"/>
              </a:rPr>
              <a:t>https://www.finma.ch/de/bewilligung/versicherungsvermittler/</a:t>
            </a:r>
            <a:endParaRPr lang="en-US" b="1" dirty="0">
              <a:solidFill>
                <a:schemeClr val="bg1"/>
              </a:solidFill>
            </a:endParaRPr>
          </a:p>
          <a:p>
            <a:endParaRPr lang="de-CH" b="1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en-US" b="1" u="sng" dirty="0" err="1">
                <a:solidFill>
                  <a:schemeClr val="bg1"/>
                </a:solidFill>
              </a:rPr>
              <a:t>Identifikation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Kreditnehmer</a:t>
            </a:r>
            <a:endParaRPr lang="en-US" b="1" u="sng" dirty="0">
              <a:solidFill>
                <a:schemeClr val="bg1"/>
              </a:solidFill>
            </a:endParaRPr>
          </a:p>
          <a:p>
            <a:r>
              <a:rPr lang="en-US" u="sng" dirty="0">
                <a:hlinkClick r:id="rId5"/>
              </a:rPr>
              <a:t>http://www.finews.ch/news/banken/20151-valora-bob-finance-ok-cash-kleinkredit-hilmar-scheel-glkb-finma-indentifikation</a:t>
            </a:r>
            <a:endParaRPr lang="en-US" u="sng" dirty="0"/>
          </a:p>
          <a:p>
            <a:r>
              <a:rPr lang="de-DE" dirty="0">
                <a:solidFill>
                  <a:schemeClr val="bg1"/>
                </a:solidFill>
              </a:rPr>
              <a:t>Besonders interessant ist dabei, wie Valora dem Problem begegnet, dass sich Schweizer Kunden auch bei digitalen Finanzgeschäften immer noch persönlich am Bankschalter identifizieren müssen.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Als Partner für die Identifizierung KIOSK = </a:t>
            </a:r>
            <a:r>
              <a:rPr lang="de-CH" b="1" dirty="0">
                <a:solidFill>
                  <a:schemeClr val="bg1"/>
                </a:solidFill>
              </a:rPr>
              <a:t>Valora </a:t>
            </a:r>
            <a:r>
              <a:rPr lang="de-CH" dirty="0">
                <a:solidFill>
                  <a:schemeClr val="bg1"/>
                </a:solidFill>
              </a:rPr>
              <a:t> , Migros oder Coop, ALDI 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Der Kreditnehmer ist meistens bereits von seiner Bank Identifiziert (meistens erhält andere Bank die Zahlung)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428585" y="423746"/>
            <a:ext cx="9144000" cy="562214"/>
          </a:xfrm>
        </p:spPr>
        <p:txBody>
          <a:bodyPr/>
          <a:lstStyle/>
          <a:p>
            <a:pPr lvl="0"/>
            <a:r>
              <a:rPr lang="de-CH" sz="3200" dirty="0">
                <a:solidFill>
                  <a:schemeClr val="bg1"/>
                </a:solidFill>
              </a:rPr>
              <a:t>Bit </a:t>
            </a:r>
            <a:r>
              <a:rPr lang="de-CH" sz="3200" dirty="0" err="1">
                <a:solidFill>
                  <a:schemeClr val="bg1"/>
                </a:solidFill>
              </a:rPr>
              <a:t>Coin</a:t>
            </a:r>
            <a:r>
              <a:rPr lang="de-CH" sz="3200" dirty="0">
                <a:solidFill>
                  <a:schemeClr val="bg1"/>
                </a:solidFill>
              </a:rPr>
              <a:t> / </a:t>
            </a:r>
            <a:r>
              <a:rPr lang="de-CH" sz="3200" dirty="0" err="1">
                <a:solidFill>
                  <a:schemeClr val="bg1"/>
                </a:solidFill>
              </a:rPr>
              <a:t>BlockChain</a:t>
            </a:r>
            <a:endParaRPr lang="de-CH" sz="32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494266" y="985960"/>
            <a:ext cx="9144000" cy="2859012"/>
          </a:xfrm>
        </p:spPr>
        <p:txBody>
          <a:bodyPr anchorCtr="0">
            <a:normAutofit fontScale="25000" lnSpcReduction="20000"/>
          </a:bodyPr>
          <a:lstStyle/>
          <a:p>
            <a:pPr lvl="0"/>
            <a:r>
              <a:rPr lang="de-CH" sz="5600" dirty="0" err="1">
                <a:solidFill>
                  <a:schemeClr val="bg1"/>
                </a:solidFill>
              </a:rPr>
              <a:t>BitCoins</a:t>
            </a:r>
            <a:r>
              <a:rPr lang="de-CH" sz="5600" dirty="0">
                <a:solidFill>
                  <a:schemeClr val="bg1"/>
                </a:solidFill>
              </a:rPr>
              <a:t> für Investition ?		 </a:t>
            </a:r>
            <a:r>
              <a:rPr lang="de-CH" sz="5600" dirty="0">
                <a:solidFill>
                  <a:schemeClr val="bg1"/>
                </a:solidFill>
                <a:hlinkClick r:id="rId2"/>
              </a:rPr>
              <a:t>https://bitcoin.org/de/</a:t>
            </a:r>
            <a:r>
              <a:rPr lang="de-CH" sz="56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de-CH" sz="5600" dirty="0">
                <a:solidFill>
                  <a:schemeClr val="bg1"/>
                </a:solidFill>
              </a:rPr>
              <a:t>Irgendwo möchte ein Bitcoin Besitzer auch Werte erwerben. Wir geben die Möglichkeit.</a:t>
            </a:r>
          </a:p>
          <a:p>
            <a:pPr lvl="0"/>
            <a:r>
              <a:rPr lang="de-CH" sz="5600" b="1" u="sng" dirty="0">
                <a:solidFill>
                  <a:schemeClr val="bg1"/>
                </a:solidFill>
              </a:rPr>
              <a:t>Prozess: </a:t>
            </a:r>
            <a:r>
              <a:rPr lang="de-CH" sz="5600" dirty="0">
                <a:solidFill>
                  <a:schemeClr val="bg1"/>
                </a:solidFill>
              </a:rPr>
              <a:t/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</a:rPr>
              <a:t>Der Investor macht eine Einlage von 1000 BC diese werden zum Zeitpunkt der Hypothekenfreigabe verkauft.</a:t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</a:rPr>
              <a:t>Wir berechnen den aktuellen € Wert und lassen und diesen in Geld auszahlen oder der Empfänger akzeptiert BC.</a:t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</a:rPr>
              <a:t>Dieses schreiben diese dem Investor Konto gut. </a:t>
            </a:r>
          </a:p>
          <a:p>
            <a:pPr lvl="0"/>
            <a:r>
              <a:rPr lang="de-CH" sz="5600" dirty="0">
                <a:solidFill>
                  <a:schemeClr val="bg1"/>
                </a:solidFill>
                <a:hlinkClick r:id="rId3"/>
              </a:rPr>
              <a:t>https://coinmap.org/#/</a:t>
            </a:r>
            <a:r>
              <a:rPr lang="de-CH" sz="5600" dirty="0" smtClean="0">
                <a:solidFill>
                  <a:schemeClr val="bg1"/>
                </a:solidFill>
                <a:hlinkClick r:id="rId3"/>
              </a:rPr>
              <a:t>world/47.45409429/11.16210938/7</a:t>
            </a:r>
            <a:endParaRPr lang="de-CH" sz="5600" dirty="0" smtClean="0">
              <a:solidFill>
                <a:schemeClr val="bg1"/>
              </a:solidFill>
            </a:endParaRPr>
          </a:p>
          <a:p>
            <a:pPr lvl="0"/>
            <a:r>
              <a:rPr lang="de-CH" sz="5600" dirty="0">
                <a:solidFill>
                  <a:schemeClr val="bg1"/>
                </a:solidFill>
              </a:rPr>
              <a:t>http://de.luxuryestate.com/blog/2014/02/immer-mehr-immobilien-koennen-via-bitcoin-gekauft-werden/ </a:t>
            </a:r>
          </a:p>
          <a:p>
            <a:pPr lvl="0"/>
            <a:r>
              <a:rPr lang="de-CH" sz="5600" dirty="0" err="1" smtClean="0">
                <a:solidFill>
                  <a:schemeClr val="bg1"/>
                </a:solidFill>
              </a:rPr>
              <a:t>Blockchain</a:t>
            </a:r>
            <a:r>
              <a:rPr lang="de-CH" sz="5600" dirty="0" smtClean="0">
                <a:solidFill>
                  <a:schemeClr val="bg1"/>
                </a:solidFill>
              </a:rPr>
              <a:t> </a:t>
            </a:r>
            <a:r>
              <a:rPr lang="de-CH" sz="5600" dirty="0">
                <a:solidFill>
                  <a:schemeClr val="bg1"/>
                </a:solidFill>
              </a:rPr>
              <a:t>für Dokumenten Management  verwenden ? </a:t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  <a:hlinkClick r:id="rId4"/>
              </a:rPr>
              <a:t>https://de.wikipedia.org/wiki/Block_Chain</a:t>
            </a:r>
            <a:r>
              <a:rPr lang="de-CH" sz="5600" dirty="0">
                <a:solidFill>
                  <a:schemeClr val="bg1"/>
                </a:solidFill>
              </a:rPr>
              <a:t/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</a:rPr>
              <a:t/>
            </a:r>
            <a:br>
              <a:rPr lang="de-CH" sz="5600" dirty="0">
                <a:solidFill>
                  <a:schemeClr val="bg1"/>
                </a:solidFill>
              </a:rPr>
            </a:br>
            <a:r>
              <a:rPr lang="de-CH" sz="5600" dirty="0">
                <a:solidFill>
                  <a:schemeClr val="bg1"/>
                </a:solidFill>
                <a:hlinkClick r:id="rId5"/>
              </a:rPr>
              <a:t>https://www.derbrutkasten.com/a/startups-blockchain/</a:t>
            </a:r>
            <a:endParaRPr lang="de-CH" sz="5600" dirty="0">
              <a:solidFill>
                <a:schemeClr val="bg1"/>
              </a:solidFill>
            </a:endParaRPr>
          </a:p>
          <a:p>
            <a:r>
              <a:rPr lang="de-CH" sz="6000" dirty="0">
                <a:solidFill>
                  <a:schemeClr val="bg1"/>
                </a:solidFill>
                <a:hlinkClick r:id="rId6"/>
              </a:rPr>
              <a:t>https://www.bitcoinnews.ch/category/schweiz/</a:t>
            </a:r>
            <a:endParaRPr lang="de-CH" sz="6000" dirty="0">
              <a:solidFill>
                <a:schemeClr val="bg1"/>
              </a:solidFill>
            </a:endParaRPr>
          </a:p>
          <a:p>
            <a:pPr lvl="0"/>
            <a:endParaRPr lang="de-CH" sz="5600" dirty="0">
              <a:solidFill>
                <a:schemeClr val="bg1"/>
              </a:solidFill>
            </a:endParaRPr>
          </a:p>
          <a:p>
            <a:pPr lvl="0"/>
            <a:endParaRPr lang="de-CH" sz="5600" dirty="0">
              <a:solidFill>
                <a:schemeClr val="bg1"/>
              </a:solidFill>
            </a:endParaRPr>
          </a:p>
          <a:p>
            <a:pPr lvl="0"/>
            <a:endParaRPr lang="de-CH" sz="5600" dirty="0">
              <a:solidFill>
                <a:schemeClr val="bg1"/>
              </a:solidFill>
            </a:endParaRPr>
          </a:p>
          <a:p>
            <a:pPr lvl="0" algn="l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/>
          </a:p>
          <a:p>
            <a:pPr lvl="0" algn="l"/>
            <a:r>
              <a:rPr lang="de-CH" sz="1100" dirty="0"/>
              <a:t/>
            </a:r>
            <a:br>
              <a:rPr lang="de-CH" sz="1100" dirty="0"/>
            </a:br>
            <a:endParaRPr lang="de-CH" sz="11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989" y="3844972"/>
            <a:ext cx="6747067" cy="27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7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428585" y="423746"/>
            <a:ext cx="9144000" cy="562214"/>
          </a:xfrm>
        </p:spPr>
        <p:txBody>
          <a:bodyPr/>
          <a:lstStyle/>
          <a:p>
            <a:pPr lvl="0"/>
            <a:r>
              <a:rPr lang="de-CH" sz="3200" dirty="0">
                <a:solidFill>
                  <a:schemeClr val="bg1"/>
                </a:solidFill>
              </a:rPr>
              <a:t>Startup Szene Business </a:t>
            </a:r>
            <a:r>
              <a:rPr lang="de-CH" sz="3200">
                <a:solidFill>
                  <a:schemeClr val="bg1"/>
                </a:solidFill>
              </a:rPr>
              <a:t>Angles</a:t>
            </a:r>
            <a:endParaRPr lang="de-CH" sz="32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494266" y="985960"/>
            <a:ext cx="9144000" cy="4343400"/>
          </a:xfrm>
        </p:spPr>
        <p:txBody>
          <a:bodyPr anchorCtr="0">
            <a:normAutofit fontScale="55000" lnSpcReduction="20000"/>
          </a:bodyPr>
          <a:lstStyle/>
          <a:p>
            <a:pPr lvl="0"/>
            <a:r>
              <a:rPr lang="de-CH" sz="1100" dirty="0"/>
              <a:t/>
            </a:r>
            <a:br>
              <a:rPr lang="de-CH" sz="1100" dirty="0"/>
            </a:br>
            <a:r>
              <a:rPr lang="de-CH" sz="1200" dirty="0">
                <a:solidFill>
                  <a:schemeClr val="bg1"/>
                </a:solidFill>
                <a:hlinkClick r:id="rId2"/>
              </a:rPr>
              <a:t>http://www.gruenderszene.de/datenbank/unternehmen/found/b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r>
              <a:rPr lang="de-CH" sz="1200" dirty="0">
                <a:solidFill>
                  <a:schemeClr val="bg1"/>
                </a:solidFill>
                <a:hlinkClick r:id="rId3"/>
              </a:rPr>
              <a:t>https://www.derbrutkasten.com/a/startups-blockchain/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r>
              <a:rPr lang="de-CH" sz="1200" dirty="0">
                <a:solidFill>
                  <a:schemeClr val="bg1"/>
                </a:solidFill>
                <a:hlinkClick r:id="rId4"/>
              </a:rPr>
              <a:t>http://make.opendata.ch/wiki/event:2016-07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r>
              <a:rPr lang="de-CH" sz="1200" dirty="0">
                <a:solidFill>
                  <a:schemeClr val="bg1"/>
                </a:solidFill>
              </a:rPr>
              <a:t>Förderung:</a:t>
            </a:r>
          </a:p>
          <a:p>
            <a:pPr lvl="0"/>
            <a:r>
              <a:rPr lang="de-CH" sz="1200" dirty="0">
                <a:solidFill>
                  <a:schemeClr val="bg1"/>
                </a:solidFill>
                <a:hlinkClick r:id="rId5"/>
              </a:rPr>
              <a:t>http://www.foerderstruktur.de/startup-foerderung-bund.html</a:t>
            </a:r>
            <a:r>
              <a:rPr lang="de-CH" sz="1200" dirty="0">
                <a:solidFill>
                  <a:schemeClr val="bg1"/>
                </a:solidFill>
              </a:rPr>
              <a:t/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>
                <a:solidFill>
                  <a:schemeClr val="bg1"/>
                </a:solidFill>
              </a:rPr>
              <a:t/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>
                <a:solidFill>
                  <a:schemeClr val="bg1"/>
                </a:solidFill>
                <a:hlinkClick r:id="rId6"/>
              </a:rPr>
              <a:t>https://www.berlin.de/sen/wirtschaft/gruenden-und-foerdern/gruendungs-und-startup-foerderung/</a:t>
            </a:r>
            <a:r>
              <a:rPr lang="de-CH" sz="1200" dirty="0">
                <a:solidFill>
                  <a:schemeClr val="bg1"/>
                </a:solidFill>
              </a:rPr>
              <a:t/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>
                <a:solidFill>
                  <a:schemeClr val="bg1"/>
                </a:solidFill>
              </a:rPr>
              <a:t/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>
                <a:solidFill>
                  <a:schemeClr val="bg1"/>
                </a:solidFill>
                <a:hlinkClick r:id="rId7"/>
              </a:rPr>
              <a:t>http://www.business-angels.de/</a:t>
            </a:r>
            <a:r>
              <a:rPr lang="de-CH" sz="1200" dirty="0">
                <a:solidFill>
                  <a:schemeClr val="bg1"/>
                </a:solidFill>
              </a:rPr>
              <a:t> </a:t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>
                <a:solidFill>
                  <a:schemeClr val="bg1"/>
                </a:solidFill>
              </a:rPr>
              <a:t/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>
                <a:solidFill>
                  <a:schemeClr val="bg1"/>
                </a:solidFill>
                <a:hlinkClick r:id="rId8"/>
              </a:rPr>
              <a:t>https://www.alumnihslu.ch/de-ch/departementsgruppen/themengruppen/startup-foerderung/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Schweiz:</a:t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>
                <a:solidFill>
                  <a:schemeClr val="bg1"/>
                </a:solidFill>
              </a:rPr>
              <a:t/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>
                <a:solidFill>
                  <a:schemeClr val="bg1"/>
                </a:solidFill>
                <a:hlinkClick r:id="rId9"/>
              </a:rPr>
              <a:t>https://www.kti.admin.ch/kti/de/home.html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r>
              <a:rPr lang="de-CH" sz="1200" dirty="0">
                <a:solidFill>
                  <a:schemeClr val="bg1"/>
                </a:solidFill>
                <a:hlinkClick r:id="rId10"/>
              </a:rPr>
              <a:t>https://www.businessangels.ch/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r>
              <a:rPr lang="de-CH" sz="1200" dirty="0">
                <a:solidFill>
                  <a:schemeClr val="bg1"/>
                </a:solidFill>
                <a:hlinkClick r:id="rId11"/>
              </a:rPr>
              <a:t>http://www.seca.ch/About-SECA/SECA-Chapters/Seed-Money-VC/Business-Angels.aspx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r>
              <a:rPr lang="de-CH" sz="1200" dirty="0">
                <a:solidFill>
                  <a:schemeClr val="bg1"/>
                </a:solidFill>
                <a:hlinkClick r:id="rId12"/>
              </a:rPr>
              <a:t>http://www.cti-invest.ch/Members/Member-List/Business-Angel-Clubs.aspx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endParaRPr lang="de-CH" sz="1200" dirty="0">
              <a:solidFill>
                <a:schemeClr val="bg1"/>
              </a:solidFill>
            </a:endParaRPr>
          </a:p>
          <a:p>
            <a:pPr lvl="0"/>
            <a:endParaRPr lang="de-CH" sz="1200" dirty="0">
              <a:solidFill>
                <a:schemeClr val="bg1"/>
              </a:solidFill>
            </a:endParaRPr>
          </a:p>
          <a:p>
            <a:pPr lvl="0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/>
          </a:p>
          <a:p>
            <a:pPr lvl="0" algn="l"/>
            <a:r>
              <a:rPr lang="de-CH" sz="1100" dirty="0"/>
              <a:t/>
            </a:r>
            <a:br>
              <a:rPr lang="de-CH" sz="1100" dirty="0"/>
            </a:b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265041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428585" y="423746"/>
            <a:ext cx="9144000" cy="562214"/>
          </a:xfrm>
        </p:spPr>
        <p:txBody>
          <a:bodyPr/>
          <a:lstStyle/>
          <a:p>
            <a:pPr lvl="0"/>
            <a:r>
              <a:rPr lang="de-CH" sz="3200" dirty="0">
                <a:solidFill>
                  <a:schemeClr val="bg1"/>
                </a:solidFill>
              </a:rPr>
              <a:t>Freelancer  Mitarbeiter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494266" y="985960"/>
            <a:ext cx="9144000" cy="4343400"/>
          </a:xfrm>
        </p:spPr>
        <p:txBody>
          <a:bodyPr anchorCtr="0">
            <a:normAutofit/>
          </a:bodyPr>
          <a:lstStyle/>
          <a:p>
            <a:pPr lvl="0"/>
            <a:r>
              <a:rPr lang="de-CH" sz="1400" dirty="0">
                <a:solidFill>
                  <a:schemeClr val="bg1"/>
                </a:solidFill>
              </a:rPr>
              <a:t>Konzept Partnerschaft oder Bezahlung </a:t>
            </a:r>
            <a:endParaRPr lang="de-CH" sz="1400" dirty="0">
              <a:solidFill>
                <a:schemeClr val="bg1"/>
              </a:solidFill>
              <a:hlinkClick r:id="rId2"/>
            </a:endParaRPr>
          </a:p>
          <a:p>
            <a:pPr lvl="0"/>
            <a:r>
              <a:rPr lang="de-CH" sz="1400" dirty="0">
                <a:solidFill>
                  <a:schemeClr val="bg1"/>
                </a:solidFill>
                <a:hlinkClick r:id="rId2"/>
              </a:rPr>
              <a:t>https://www.projektwerk.com/de/freelancer-boerse</a:t>
            </a:r>
            <a:endParaRPr lang="de-CH" sz="1400" dirty="0">
              <a:solidFill>
                <a:schemeClr val="bg1"/>
              </a:solidFill>
            </a:endParaRPr>
          </a:p>
          <a:p>
            <a:pPr lvl="0"/>
            <a:r>
              <a:rPr lang="de-CH" sz="1400" dirty="0">
                <a:solidFill>
                  <a:schemeClr val="bg1"/>
                </a:solidFill>
                <a:hlinkClick r:id="rId3"/>
              </a:rPr>
              <a:t>http://www.freelance-market.de/c/IT-Webdesigner</a:t>
            </a:r>
            <a:endParaRPr lang="de-CH" sz="1400" dirty="0">
              <a:solidFill>
                <a:schemeClr val="bg1"/>
              </a:solidFill>
            </a:endParaRPr>
          </a:p>
          <a:p>
            <a:pPr lvl="0"/>
            <a:r>
              <a:rPr lang="de-CH" sz="1400" dirty="0">
                <a:solidFill>
                  <a:schemeClr val="bg1"/>
                </a:solidFill>
                <a:hlinkClick r:id="rId4"/>
              </a:rPr>
              <a:t>http://t3n.de/news/freelancer-jobs-610810/</a:t>
            </a:r>
            <a:endParaRPr lang="de-CH" sz="1400" dirty="0">
              <a:solidFill>
                <a:schemeClr val="bg1"/>
              </a:solidFill>
            </a:endParaRPr>
          </a:p>
          <a:p>
            <a:pPr lvl="0"/>
            <a:endParaRPr lang="de-CH" sz="1400" dirty="0">
              <a:solidFill>
                <a:schemeClr val="bg1"/>
              </a:solidFill>
            </a:endParaRPr>
          </a:p>
          <a:p>
            <a:pPr lvl="0"/>
            <a:endParaRPr lang="de-CH" sz="1400" dirty="0">
              <a:solidFill>
                <a:schemeClr val="bg1"/>
              </a:solidFill>
            </a:endParaRPr>
          </a:p>
          <a:p>
            <a:pPr lvl="0" algn="l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/>
          </a:p>
          <a:p>
            <a:pPr lvl="0" algn="l"/>
            <a:r>
              <a:rPr lang="de-CH" sz="1100" dirty="0"/>
              <a:t/>
            </a:r>
            <a:br>
              <a:rPr lang="de-CH" sz="1100" dirty="0"/>
            </a:b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227663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428585" y="423746"/>
            <a:ext cx="9144000" cy="562214"/>
          </a:xfrm>
        </p:spPr>
        <p:txBody>
          <a:bodyPr/>
          <a:lstStyle/>
          <a:p>
            <a:pPr lvl="0"/>
            <a:r>
              <a:rPr lang="de-CH" sz="3200" dirty="0">
                <a:solidFill>
                  <a:schemeClr val="bg1"/>
                </a:solidFill>
              </a:rPr>
              <a:t>Genehmigungen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494266" y="985960"/>
            <a:ext cx="9144000" cy="4343400"/>
          </a:xfrm>
        </p:spPr>
        <p:txBody>
          <a:bodyPr anchorCtr="0">
            <a:normAutofit/>
          </a:bodyPr>
          <a:lstStyle/>
          <a:p>
            <a:pPr lvl="0"/>
            <a:r>
              <a:rPr lang="de-CH" sz="1200" dirty="0">
                <a:solidFill>
                  <a:schemeClr val="bg1"/>
                </a:solidFill>
              </a:rPr>
              <a:t>Schweiz</a:t>
            </a:r>
          </a:p>
          <a:p>
            <a:pPr lvl="0"/>
            <a:r>
              <a:rPr lang="de-CH" sz="1200" dirty="0">
                <a:solidFill>
                  <a:schemeClr val="bg1"/>
                </a:solidFill>
                <a:hlinkClick r:id="rId2"/>
              </a:rPr>
              <a:t>https://www.finma.ch/de/finma-public/bewilligte-institute-personen-und-produkte/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r>
              <a:rPr lang="de-CH" sz="1200" dirty="0">
                <a:solidFill>
                  <a:schemeClr val="bg1"/>
                </a:solidFill>
                <a:hlinkClick r:id="rId3"/>
              </a:rPr>
              <a:t>http://www.awa.zh.ch/internet/volkswirtschaftsdirektion/awa/de/arbeitsbedingungen/formulare_merkblaetter/_jcr_content/contentPar/form_5/formitems/formulare_zum_konsum/download.spooler.download.1327402545631.pdf/gesuch_konsumkredit_20111702.pdf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endParaRPr lang="de-CH" sz="1200" dirty="0">
              <a:solidFill>
                <a:schemeClr val="bg1"/>
              </a:solidFill>
            </a:endParaRPr>
          </a:p>
          <a:p>
            <a:pPr lvl="0"/>
            <a:r>
              <a:rPr lang="de-CH" sz="1200" dirty="0">
                <a:solidFill>
                  <a:schemeClr val="bg1"/>
                </a:solidFill>
              </a:rPr>
              <a:t>Deutschland:</a:t>
            </a:r>
          </a:p>
          <a:p>
            <a:pPr lvl="0"/>
            <a:r>
              <a:rPr lang="de-CH" sz="1200" dirty="0">
                <a:solidFill>
                  <a:schemeClr val="bg1"/>
                </a:solidFill>
                <a:hlinkClick r:id="rId4"/>
              </a:rPr>
              <a:t>https://service.berlin.de/dienstleistung/126914/</a:t>
            </a:r>
            <a:endParaRPr lang="de-CH" sz="1200" dirty="0">
              <a:solidFill>
                <a:schemeClr val="bg1"/>
              </a:solidFill>
            </a:endParaRPr>
          </a:p>
          <a:p>
            <a:pPr lvl="0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/>
          </a:p>
          <a:p>
            <a:pPr lvl="0" algn="l"/>
            <a:r>
              <a:rPr lang="de-CH" sz="1200" dirty="0"/>
              <a:t/>
            </a:r>
            <a:br>
              <a:rPr lang="de-CH" sz="1200" dirty="0"/>
            </a:b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9941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1320"/>
            <a:ext cx="12192000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2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62338"/>
              </p:ext>
            </p:extLst>
          </p:nvPr>
        </p:nvGraphicFramePr>
        <p:xfrm>
          <a:off x="471948" y="649721"/>
          <a:ext cx="11277600" cy="266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4129631208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xmlns="" val="2074972836"/>
                    </a:ext>
                  </a:extLst>
                </a:gridCol>
              </a:tblGrid>
              <a:tr h="37800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Investoren (Hypo-</a:t>
                      </a:r>
                      <a:r>
                        <a:rPr lang="de-CH" dirty="0" err="1"/>
                        <a:t>Invest</a:t>
                      </a:r>
                      <a:r>
                        <a:rPr lang="de-CH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Hypothekennehmer (Hypo-Privat)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9765481"/>
                  </a:ext>
                </a:extLst>
              </a:tr>
              <a:tr h="20505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Null oder Negative Zinsen auf der Bank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Anlage in Immobilien gesucht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Kauf Immobilien</a:t>
                      </a:r>
                      <a:r>
                        <a:rPr lang="de-CH" baseline="0" dirty="0"/>
                        <a:t> </a:t>
                      </a:r>
                      <a:r>
                        <a:rPr lang="de-CH" dirty="0"/>
                        <a:t>Preise zu hoch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/>
                        <a:t>BitCoins</a:t>
                      </a:r>
                      <a:endParaRPr lang="de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Kapitalanlage</a:t>
                      </a:r>
                      <a:r>
                        <a:rPr lang="de-CH" baseline="0" dirty="0"/>
                        <a:t> gesucht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Aktien zu schlecht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Möchte Feste Rendite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sucht Langfristige Sicherheit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Bank gibt keine neue Hypothek nach Ablauf der</a:t>
                      </a:r>
                      <a:r>
                        <a:rPr lang="de-CH" baseline="0" dirty="0"/>
                        <a:t> alten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zu alt (über 50 oder Rentner)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Freiberufler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Anschlussfinanzierung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andere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4032870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57200" y="5024283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Es werden zwei von einander unabhängige Internet Portale erstellt</a:t>
            </a:r>
          </a:p>
          <a:p>
            <a:r>
              <a:rPr lang="de-CH" dirty="0">
                <a:solidFill>
                  <a:schemeClr val="bg1"/>
                </a:solidFill>
              </a:rPr>
              <a:t>Hypo-Investor &amp; Hypo-Privat (Domains </a:t>
            </a:r>
            <a:r>
              <a:rPr lang="de-CH" dirty="0" err="1">
                <a:solidFill>
                  <a:schemeClr val="bg1"/>
                </a:solidFill>
              </a:rPr>
              <a:t>de,eu,ch,com</a:t>
            </a:r>
            <a:r>
              <a:rPr lang="de-CH" dirty="0">
                <a:solidFill>
                  <a:schemeClr val="bg1"/>
                </a:solidFill>
              </a:rPr>
              <a:t> noch frei)</a:t>
            </a:r>
          </a:p>
          <a:p>
            <a:r>
              <a:rPr lang="de-CH" dirty="0">
                <a:solidFill>
                  <a:schemeClr val="bg1"/>
                </a:solidFill>
              </a:rPr>
              <a:t>Hypo-Privat sieht keine Investoren --- Hypo-Investor kann aus Hypo-Privat Anfragen wählen und Angebote abgeben.</a:t>
            </a:r>
          </a:p>
          <a:p>
            <a:r>
              <a:rPr lang="de-CH" dirty="0">
                <a:solidFill>
                  <a:schemeClr val="bg1"/>
                </a:solidFill>
              </a:rPr>
              <a:t>Werbung wird auf Zielgruppen  geschaltet.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471948" y="3411793"/>
            <a:ext cx="1127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Beispiel Susanne:</a:t>
            </a:r>
          </a:p>
          <a:p>
            <a:r>
              <a:rPr lang="de-CH" dirty="0">
                <a:solidFill>
                  <a:schemeClr val="bg1"/>
                </a:solidFill>
              </a:rPr>
              <a:t>Haus hat wert von 1 Mio. bereits bezahlt 700 Tsd. Rest Hypothek 300 Tsd. Fällig 2019</a:t>
            </a:r>
          </a:p>
          <a:p>
            <a:r>
              <a:rPr lang="de-CH" dirty="0">
                <a:solidFill>
                  <a:schemeClr val="bg1"/>
                </a:solidFill>
              </a:rPr>
              <a:t>Bekommt von der Bank 2019 keine Hypothek da geschieden , über 50 und allein Verdiener</a:t>
            </a:r>
          </a:p>
          <a:p>
            <a:r>
              <a:rPr lang="de-CH" dirty="0">
                <a:solidFill>
                  <a:schemeClr val="bg1"/>
                </a:solidFill>
              </a:rPr>
              <a:t>Das gleiche Problem hat Ihr Mann jetzt. Ebenso viel Rentner.</a:t>
            </a:r>
          </a:p>
          <a:p>
            <a:r>
              <a:rPr lang="de-CH" dirty="0">
                <a:solidFill>
                  <a:schemeClr val="bg1"/>
                </a:solidFill>
              </a:rPr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653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428585" y="423746"/>
            <a:ext cx="9144000" cy="562214"/>
          </a:xfrm>
        </p:spPr>
        <p:txBody>
          <a:bodyPr/>
          <a:lstStyle/>
          <a:p>
            <a:pPr lvl="0"/>
            <a:r>
              <a:rPr lang="de-CH" sz="3200" dirty="0">
                <a:solidFill>
                  <a:schemeClr val="bg1"/>
                </a:solidFill>
              </a:rPr>
              <a:t>Notizen Technik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494266" y="985960"/>
            <a:ext cx="9144000" cy="4343400"/>
          </a:xfrm>
        </p:spPr>
        <p:txBody>
          <a:bodyPr anchorCtr="0"/>
          <a:lstStyle/>
          <a:p>
            <a:pPr lvl="0" algn="l"/>
            <a:r>
              <a:rPr lang="de-CH" sz="1100" dirty="0"/>
              <a:t/>
            </a:r>
            <a:br>
              <a:rPr lang="de-CH" sz="1100" dirty="0"/>
            </a:br>
            <a:r>
              <a:rPr lang="de-CH" sz="1200" dirty="0">
                <a:solidFill>
                  <a:schemeClr val="bg1"/>
                </a:solidFill>
              </a:rPr>
              <a:t/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>
                <a:solidFill>
                  <a:schemeClr val="bg1"/>
                </a:solidFill>
              </a:rPr>
              <a:t>Zinsrechner	  </a:t>
            </a:r>
            <a:r>
              <a:rPr lang="de-CH" sz="1200" dirty="0">
                <a:solidFill>
                  <a:schemeClr val="bg1"/>
                </a:solidFill>
                <a:hlinkClick r:id="rId2"/>
              </a:rPr>
              <a:t>http://www.zinsen-berechnen.de/hypothekenrechner.php</a:t>
            </a:r>
            <a:r>
              <a:rPr lang="de-CH" sz="1200" dirty="0">
                <a:solidFill>
                  <a:schemeClr val="bg1"/>
                </a:solidFill>
              </a:rPr>
              <a:t>   nachprogrammieren.</a:t>
            </a:r>
          </a:p>
          <a:p>
            <a:pPr lvl="0" algn="l"/>
            <a:r>
              <a:rPr lang="de-CH" sz="1200" dirty="0">
                <a:solidFill>
                  <a:schemeClr val="bg1"/>
                </a:solidFill>
              </a:rPr>
              <a:t>Kredit Verwaltung  </a:t>
            </a:r>
            <a:r>
              <a:rPr lang="de-CH" sz="1200" dirty="0" err="1">
                <a:solidFill>
                  <a:schemeClr val="bg1"/>
                </a:solidFill>
              </a:rPr>
              <a:t>unix</a:t>
            </a:r>
            <a:r>
              <a:rPr lang="de-CH" sz="1200" dirty="0">
                <a:solidFill>
                  <a:schemeClr val="bg1"/>
                </a:solidFill>
              </a:rPr>
              <a:t> 	</a:t>
            </a:r>
            <a:r>
              <a:rPr lang="de-CH" sz="1200" dirty="0">
                <a:solidFill>
                  <a:schemeClr val="bg1"/>
                </a:solidFill>
                <a:hlinkClick r:id="rId3"/>
              </a:rPr>
              <a:t>http://www.gnucash.org</a:t>
            </a:r>
            <a:r>
              <a:rPr lang="de-CH" sz="1200" dirty="0">
                <a:solidFill>
                  <a:schemeClr val="bg1"/>
                </a:solidFill>
              </a:rPr>
              <a:t>  	</a:t>
            </a:r>
            <a:r>
              <a:rPr lang="de-CH" sz="1200" dirty="0">
                <a:solidFill>
                  <a:schemeClr val="bg1"/>
                </a:solidFill>
                <a:hlinkClick r:id="rId4"/>
              </a:rPr>
              <a:t>http://www.netzwelt.de/download/6028-gnucash.html</a:t>
            </a:r>
            <a:endParaRPr lang="de-CH" sz="1200" dirty="0">
              <a:solidFill>
                <a:schemeClr val="bg1"/>
              </a:solidFill>
            </a:endParaRPr>
          </a:p>
          <a:p>
            <a:pPr lvl="0" algn="l"/>
            <a:r>
              <a:rPr lang="de-CH" sz="1200" dirty="0">
                <a:solidFill>
                  <a:schemeClr val="bg1"/>
                </a:solidFill>
              </a:rPr>
              <a:t>Dokumentengenerator	 </a:t>
            </a:r>
            <a:r>
              <a:rPr lang="de-CH" sz="1200" dirty="0">
                <a:solidFill>
                  <a:schemeClr val="bg1"/>
                </a:solidFill>
                <a:hlinkClick r:id="rId5"/>
              </a:rPr>
              <a:t>http://www.phraseexpress.com/de/dokumente-generieren.htm</a:t>
            </a:r>
            <a:r>
              <a:rPr lang="de-CH" sz="1200" dirty="0">
                <a:solidFill>
                  <a:schemeClr val="bg1"/>
                </a:solidFill>
              </a:rPr>
              <a:t>  	</a:t>
            </a:r>
            <a:r>
              <a:rPr lang="de-CH" sz="1200" dirty="0">
                <a:solidFill>
                  <a:schemeClr val="bg1"/>
                </a:solidFill>
                <a:hlinkClick r:id="rId6"/>
              </a:rPr>
              <a:t>http://www.m-fink.de/index.html</a:t>
            </a:r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>
              <a:solidFill>
                <a:schemeClr val="bg1"/>
              </a:solidFill>
            </a:endParaRPr>
          </a:p>
          <a:p>
            <a:pPr lvl="0" algn="l"/>
            <a:r>
              <a:rPr lang="de-CH" sz="1200" dirty="0" err="1">
                <a:solidFill>
                  <a:schemeClr val="bg1"/>
                </a:solidFill>
              </a:rPr>
              <a:t>BitCoins</a:t>
            </a:r>
            <a:r>
              <a:rPr lang="de-CH" sz="1200" dirty="0">
                <a:solidFill>
                  <a:schemeClr val="bg1"/>
                </a:solidFill>
              </a:rPr>
              <a:t> für Bezahlung ?</a:t>
            </a:r>
            <a:br>
              <a:rPr lang="de-CH" sz="1200" dirty="0">
                <a:solidFill>
                  <a:schemeClr val="bg1"/>
                </a:solidFill>
              </a:rPr>
            </a:br>
            <a:r>
              <a:rPr lang="de-CH" sz="1200" dirty="0" err="1">
                <a:solidFill>
                  <a:schemeClr val="bg1"/>
                </a:solidFill>
              </a:rPr>
              <a:t>Blockchain</a:t>
            </a:r>
            <a:r>
              <a:rPr lang="de-CH" sz="1200" dirty="0">
                <a:solidFill>
                  <a:schemeClr val="bg1"/>
                </a:solidFill>
              </a:rPr>
              <a:t> für Dokumenten Management  verwenden ?</a:t>
            </a:r>
          </a:p>
          <a:p>
            <a:pPr lvl="0" algn="l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>
              <a:solidFill>
                <a:schemeClr val="bg1"/>
              </a:solidFill>
            </a:endParaRPr>
          </a:p>
          <a:p>
            <a:pPr lvl="0" algn="l"/>
            <a:endParaRPr lang="de-CH" sz="1200" dirty="0"/>
          </a:p>
          <a:p>
            <a:pPr lvl="0" algn="l"/>
            <a:r>
              <a:rPr lang="de-CH" sz="1100" dirty="0"/>
              <a:t/>
            </a:r>
            <a:br>
              <a:rPr lang="de-CH" sz="1100" dirty="0"/>
            </a:b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128038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428585" y="423746"/>
            <a:ext cx="9144000" cy="562214"/>
          </a:xfrm>
        </p:spPr>
        <p:txBody>
          <a:bodyPr/>
          <a:lstStyle/>
          <a:p>
            <a:pPr lvl="0"/>
            <a:r>
              <a:rPr lang="de-CH" sz="3200" dirty="0">
                <a:solidFill>
                  <a:schemeClr val="bg1"/>
                </a:solidFill>
              </a:rPr>
              <a:t>Webdesign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494266" y="985960"/>
            <a:ext cx="9144000" cy="4343400"/>
          </a:xfrm>
        </p:spPr>
        <p:txBody>
          <a:bodyPr anchorCtr="0">
            <a:norm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2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1320"/>
            <a:ext cx="10780776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90511"/>
              </p:ext>
            </p:extLst>
          </p:nvPr>
        </p:nvGraphicFramePr>
        <p:xfrm>
          <a:off x="471948" y="719666"/>
          <a:ext cx="11277600" cy="164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4129631208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xmlns="" val="2074972836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Investoren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Hypotheknehmer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9765481"/>
                  </a:ext>
                </a:extLst>
              </a:tr>
              <a:tr h="1280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Investor bietet Kapital            100.000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legt Wunsch Zinssatz fest            3%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legt Laufzeit fest                           5 Jahre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legt Amortisation fest                  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Immobilienwert                       200.000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Wunsch Hypothek                   100.000          50%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Laufzeit                                       5 Jahre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/>
                        <a:t>Max. monatliche Rate                 2.000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4032870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96579"/>
              </p:ext>
            </p:extLst>
          </p:nvPr>
        </p:nvGraphicFramePr>
        <p:xfrm>
          <a:off x="471948" y="2596891"/>
          <a:ext cx="11277600" cy="3415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65">
                  <a:extLst>
                    <a:ext uri="{9D8B030D-6E8A-4147-A177-3AD203B41FA5}">
                      <a16:colId xmlns:a16="http://schemas.microsoft.com/office/drawing/2014/main" xmlns="" val="622762806"/>
                    </a:ext>
                  </a:extLst>
                </a:gridCol>
                <a:gridCol w="1314878">
                  <a:extLst>
                    <a:ext uri="{9D8B030D-6E8A-4147-A177-3AD203B41FA5}">
                      <a16:colId xmlns:a16="http://schemas.microsoft.com/office/drawing/2014/main" xmlns="" val="3106327909"/>
                    </a:ext>
                  </a:extLst>
                </a:gridCol>
                <a:gridCol w="1685740">
                  <a:extLst>
                    <a:ext uri="{9D8B030D-6E8A-4147-A177-3AD203B41FA5}">
                      <a16:colId xmlns:a16="http://schemas.microsoft.com/office/drawing/2014/main" xmlns="" val="3848633081"/>
                    </a:ext>
                  </a:extLst>
                </a:gridCol>
                <a:gridCol w="1331734">
                  <a:extLst>
                    <a:ext uri="{9D8B030D-6E8A-4147-A177-3AD203B41FA5}">
                      <a16:colId xmlns:a16="http://schemas.microsoft.com/office/drawing/2014/main" xmlns="" val="2170610973"/>
                    </a:ext>
                  </a:extLst>
                </a:gridCol>
                <a:gridCol w="1180018">
                  <a:extLst>
                    <a:ext uri="{9D8B030D-6E8A-4147-A177-3AD203B41FA5}">
                      <a16:colId xmlns:a16="http://schemas.microsoft.com/office/drawing/2014/main" xmlns="" val="1537296827"/>
                    </a:ext>
                  </a:extLst>
                </a:gridCol>
                <a:gridCol w="1196875">
                  <a:extLst>
                    <a:ext uri="{9D8B030D-6E8A-4147-A177-3AD203B41FA5}">
                      <a16:colId xmlns:a16="http://schemas.microsoft.com/office/drawing/2014/main" xmlns="" val="3886148584"/>
                    </a:ext>
                  </a:extLst>
                </a:gridCol>
                <a:gridCol w="1180018">
                  <a:extLst>
                    <a:ext uri="{9D8B030D-6E8A-4147-A177-3AD203B41FA5}">
                      <a16:colId xmlns:a16="http://schemas.microsoft.com/office/drawing/2014/main" xmlns="" val="4223379740"/>
                    </a:ext>
                  </a:extLst>
                </a:gridCol>
                <a:gridCol w="1264304">
                  <a:extLst>
                    <a:ext uri="{9D8B030D-6E8A-4147-A177-3AD203B41FA5}">
                      <a16:colId xmlns:a16="http://schemas.microsoft.com/office/drawing/2014/main" xmlns="" val="1168535250"/>
                    </a:ext>
                  </a:extLst>
                </a:gridCol>
                <a:gridCol w="1635168">
                  <a:extLst>
                    <a:ext uri="{9D8B030D-6E8A-4147-A177-3AD203B41FA5}">
                      <a16:colId xmlns:a16="http://schemas.microsoft.com/office/drawing/2014/main" xmlns="" val="3956039871"/>
                    </a:ext>
                  </a:extLst>
                </a:gridCol>
              </a:tblGrid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Darlehensbetrag: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 €100'000.00 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8715976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Jährlicher Zinssatz: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3.000%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6659157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Darlehenszeitraum in Jahren (1-30):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5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1637470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Startdatum des Darlehens: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01.01.2017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9803468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Optionale Sonderzahlungen: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 €             -   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solidFill>
                          <a:srgbClr val="808080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0453455"/>
                  </a:ext>
                </a:extLst>
              </a:tr>
              <a:tr h="185756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 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 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 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61977759"/>
                  </a:ext>
                </a:extLst>
              </a:tr>
              <a:tr h="185756">
                <a:tc>
                  <a:txBody>
                    <a:bodyPr/>
                    <a:lstStyle/>
                    <a:p>
                      <a:pPr algn="r" fontAlgn="b"/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5142842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Geplante Monatsraten: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 €    2'000.00 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9558004"/>
                  </a:ext>
                </a:extLst>
              </a:tr>
              <a:tr h="17832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Planmäßige Anzahl Zahlungen: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60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3784190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Tatsächliche Anzahl Zahlungen: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54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213447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Summe Sonderzahlungen: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>
                          <a:effectLst/>
                        </a:rPr>
                        <a:t> €             -   </a:t>
                      </a:r>
                      <a:endParaRPr lang="de-CH" sz="1200" b="1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0699694"/>
                  </a:ext>
                </a:extLst>
              </a:tr>
              <a:tr h="1857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Zinsen gesamt: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111454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effectLst/>
                        </a:rPr>
                        <a:t> €    6'959.21 </a:t>
                      </a:r>
                      <a:endParaRPr lang="de-CH" sz="1200" b="1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9553707"/>
                  </a:ext>
                </a:extLst>
              </a:tr>
              <a:tr h="323216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</a:rPr>
                        <a:t> 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</a:rPr>
                        <a:t> </a:t>
                      </a:r>
                      <a:endParaRPr lang="de-CH" sz="1200" b="0" i="0" u="none" strike="noStrike" dirty="0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>
                          <a:effectLst/>
                        </a:rPr>
                        <a:t> </a:t>
                      </a:r>
                      <a:endParaRPr lang="de-CH" sz="1200" b="0" i="0" u="none" strike="noStrike"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8510426"/>
                  </a:ext>
                </a:extLst>
              </a:tr>
              <a:tr h="397518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Nr.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Zahlungs-datum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Anfangssaldo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Planmäßige Zahlung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Sonder-zahlung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Zahlung gesamt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Prinzipal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Zinsen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Abschluss-saldo</a:t>
                      </a:r>
                      <a:endParaRPr lang="de-CH" sz="1200" b="1" i="0" u="none" strike="noStrike" dirty="0">
                        <a:solidFill>
                          <a:schemeClr val="bg1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0402988"/>
                  </a:ext>
                </a:extLst>
              </a:tr>
              <a:tr h="234053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1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01.01.2017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    100'000.00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  2'000.00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         -  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2'000.00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€ 1'750.00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</a:rPr>
                        <a:t> €     250.00 </a:t>
                      </a:r>
                      <a:endParaRPr lang="de-CH" sz="1200" b="0" i="0" u="none" strike="noStrike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98'250.00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4487127"/>
                  </a:ext>
                </a:extLst>
              </a:tr>
              <a:tr h="234053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54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01.06.2021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     956.82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2'000.00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    -  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2'000.00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€ 1'997.61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  2.39 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</a:rPr>
                        <a:t> €        (1'040.79)</a:t>
                      </a:r>
                      <a:endParaRPr lang="de-CH" sz="1200" b="0" i="0" u="none" strike="noStrike" dirty="0">
                        <a:solidFill>
                          <a:srgbClr val="0D0D0D"/>
                        </a:solidFill>
                        <a:effectLst/>
                        <a:latin typeface="News Gothic M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5404161"/>
                  </a:ext>
                </a:extLst>
              </a:tr>
            </a:tbl>
          </a:graphicData>
        </a:graphic>
      </p:graphicFrame>
      <p:graphicFrame>
        <p:nvGraphicFramePr>
          <p:cNvPr id="20" name="Chart 1"/>
          <p:cNvGraphicFramePr/>
          <p:nvPr>
            <p:extLst>
              <p:ext uri="{D42A27DB-BD31-4B8C-83A1-F6EECF244321}">
                <p14:modId xmlns:p14="http://schemas.microsoft.com/office/powerpoint/2010/main" val="3767964331"/>
              </p:ext>
            </p:extLst>
          </p:nvPr>
        </p:nvGraphicFramePr>
        <p:xfrm>
          <a:off x="6453648" y="3146166"/>
          <a:ext cx="2355475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161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Unsere Leistung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4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5907" y="865239"/>
            <a:ext cx="10097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Vermittlung Hypothek von Privat an Privat (max. 70% der Wertes)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Vermittlung von Hypothek Rückversicherung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Beratung Kreditnehmer entsprechend der gesetzlichen Vorgaben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Bereitstellen der Dokumente / Verträge / Internet Plattform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Vertragliche Abwicklung des Geschäfts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Kümmern uns um Grundschuld Eintrag Grundbuch / Schuldübertragung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Überwachen der Zahlungen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Erstellen Jahresabrechnung (Investor und Hyponehmer)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Rechtliche Beratung und Abwicklung bei Zahlungsausfall (Falls Investor uns beauftragt)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Kostenpflichtiger Papier Versand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>
                <a:solidFill>
                  <a:schemeClr val="bg1"/>
                </a:solidFill>
              </a:rPr>
              <a:t>Mahnverfahren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25907" y="4821463"/>
            <a:ext cx="1009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Keine Investition von eigenem Kapital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Keine treuhänderische Verwaltung der Gelder des Investors (Zahlung immer direkt an Hyponehmer)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Keine Konsumenten Kredite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87300" y="4140819"/>
            <a:ext cx="11444749" cy="613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>
                <a:solidFill>
                  <a:schemeClr val="bg1"/>
                </a:solidFill>
              </a:rPr>
              <a:t>Was tun wir nicht</a:t>
            </a:r>
          </a:p>
        </p:txBody>
      </p:sp>
    </p:spTree>
    <p:extLst>
      <p:ext uri="{BB962C8B-B14F-4D97-AF65-F5344CB8AC3E}">
        <p14:creationId xmlns:p14="http://schemas.microsoft.com/office/powerpoint/2010/main" val="259085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573" y="188298"/>
            <a:ext cx="10151005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Aufwand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5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45573" y="929126"/>
            <a:ext cx="10151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Entwicklung Internet Plattform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Büroorganisation und Vertrieb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Entwurf Dokumente nach Recht und Gesetz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Info Material (für Versand per 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Werbung in Zeitung / Internet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Büroadresse Berlin, Zürich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5573" y="3202858"/>
            <a:ext cx="10151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1% der Investition (Investor) mind. 1000  oder 5% Makler Provision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Pauschale Hypotheken Nehmer min. 500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0.5% Zinsen der Hypothek per Jahr nach Laufzeit (Verwaltungskosten = (500 bei 100.000)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Provision für Vermittlung Rückversicherung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Provision für Immobilien Gutachten durch </a:t>
            </a:r>
            <a:r>
              <a:rPr lang="de-CH" dirty="0" err="1">
                <a:solidFill>
                  <a:schemeClr val="bg1"/>
                </a:solidFill>
              </a:rPr>
              <a:t>Immoscout</a:t>
            </a:r>
            <a:r>
              <a:rPr lang="de-CH" dirty="0">
                <a:solidFill>
                  <a:schemeClr val="bg1"/>
                </a:solidFill>
              </a:rPr>
              <a:t> / </a:t>
            </a:r>
            <a:r>
              <a:rPr lang="de-CH" dirty="0" err="1">
                <a:solidFill>
                  <a:schemeClr val="bg1"/>
                </a:solidFill>
              </a:rPr>
              <a:t>Comparis</a:t>
            </a:r>
            <a:r>
              <a:rPr lang="de-CH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Gebühren für Rechtsberatung bei Anfrage 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45573" y="2589575"/>
            <a:ext cx="10151005" cy="613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>
                <a:solidFill>
                  <a:schemeClr val="bg1"/>
                </a:solidFill>
              </a:rPr>
              <a:t>Einnahmen</a:t>
            </a:r>
          </a:p>
        </p:txBody>
      </p:sp>
    </p:spTree>
    <p:extLst>
      <p:ext uri="{BB962C8B-B14F-4D97-AF65-F5344CB8AC3E}">
        <p14:creationId xmlns:p14="http://schemas.microsoft.com/office/powerpoint/2010/main" val="315810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428585" y="160258"/>
            <a:ext cx="9144000" cy="575388"/>
          </a:xfrm>
        </p:spPr>
        <p:txBody>
          <a:bodyPr/>
          <a:lstStyle/>
          <a:p>
            <a:pPr lvl="0" algn="ctr">
              <a:lnSpc>
                <a:spcPct val="85000"/>
              </a:lnSpc>
            </a:pPr>
            <a:r>
              <a:rPr lang="de-CH" sz="3200" dirty="0">
                <a:solidFill>
                  <a:schemeClr val="bg1"/>
                </a:solidFill>
              </a:rPr>
              <a:t>Beratungsprozess</a:t>
            </a:r>
          </a:p>
        </p:txBody>
      </p:sp>
      <p:pic>
        <p:nvPicPr>
          <p:cNvPr id="3" name="Grafik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4" y="1190850"/>
            <a:ext cx="10419908" cy="53948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3278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966439" y="364276"/>
            <a:ext cx="9606146" cy="502740"/>
          </a:xfrm>
        </p:spPr>
        <p:txBody>
          <a:bodyPr/>
          <a:lstStyle/>
          <a:p>
            <a:pPr lvl="0" algn="ctr"/>
            <a:r>
              <a:rPr lang="de-CH" sz="3200" dirty="0">
                <a:solidFill>
                  <a:schemeClr val="bg1"/>
                </a:solidFill>
              </a:rPr>
              <a:t>Beratungsprozess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857110" y="985960"/>
            <a:ext cx="9144000" cy="5518202"/>
          </a:xfrm>
        </p:spPr>
        <p:txBody>
          <a:bodyPr>
            <a:normAutofit/>
          </a:bodyPr>
          <a:lstStyle/>
          <a:p>
            <a:pPr marL="285750" lvl="0" indent="-285750" defTabSz="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schemeClr val="bg1"/>
                </a:solidFill>
                <a:latin typeface="+mn-lt"/>
              </a:rPr>
              <a:t>Einschätzung:</a:t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>Alle Unterlagen und Weisungen zu Wohnimmobilienrichtlinie können von unserem System bereitgestellt werden.</a:t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>Die von uns angebotene Beratung im Auftrag vom Investor ist ausreichend.</a:t>
            </a:r>
          </a:p>
          <a:p>
            <a:pPr marL="285750" lvl="0" indent="-285750" defTabSz="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schemeClr val="bg1"/>
                </a:solidFill>
                <a:latin typeface="+mn-lt"/>
              </a:rPr>
              <a:t>Auflagen CH &amp; DE ?</a:t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/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endParaRPr lang="de-CH" sz="1800" dirty="0">
              <a:solidFill>
                <a:schemeClr val="bg1"/>
              </a:solidFill>
              <a:latin typeface="+mn-lt"/>
            </a:endParaRPr>
          </a:p>
          <a:p>
            <a:pPr marL="285750" lvl="0" indent="-285750" defTabSz="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schemeClr val="bg1"/>
                </a:solidFill>
                <a:latin typeface="+mn-lt"/>
              </a:rPr>
              <a:t>Next Tasks:</a:t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/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>Alex sollte sich bei einer Bank beraten lassen um den Prozess dort kennen zu lernen und die Unterlagen zu erhalten.</a:t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>(Sie kauft eine Wohnung von mir in der Winterfeldtstrasse) </a:t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/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>Ich mache das gleiche mit der Sparkasse </a:t>
            </a:r>
            <a:r>
              <a:rPr lang="de-CH" sz="1800" dirty="0" err="1">
                <a:solidFill>
                  <a:schemeClr val="bg1"/>
                </a:solidFill>
                <a:latin typeface="+mn-lt"/>
              </a:rPr>
              <a:t>Nbg</a:t>
            </a:r>
            <a:r>
              <a:rPr lang="de-CH" sz="1800" dirty="0">
                <a:solidFill>
                  <a:schemeClr val="bg1"/>
                </a:solidFill>
                <a:latin typeface="+mn-lt"/>
              </a:rPr>
              <a:t> und der </a:t>
            </a:r>
            <a:r>
              <a:rPr lang="de-CH" sz="1800" dirty="0" err="1">
                <a:solidFill>
                  <a:schemeClr val="bg1"/>
                </a:solidFill>
                <a:latin typeface="+mn-lt"/>
              </a:rPr>
              <a:t>Credit</a:t>
            </a:r>
            <a:r>
              <a:rPr lang="de-CH" sz="1800" dirty="0">
                <a:solidFill>
                  <a:schemeClr val="bg1"/>
                </a:solidFill>
                <a:latin typeface="+mn-lt"/>
              </a:rPr>
              <a:t>-Suisse für die Schweiz.</a:t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/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r>
              <a:rPr lang="de-CH" sz="1800" dirty="0">
                <a:solidFill>
                  <a:schemeClr val="bg1"/>
                </a:solidFill>
                <a:latin typeface="+mn-lt"/>
              </a:rPr>
              <a:t/>
            </a:r>
            <a:br>
              <a:rPr lang="de-CH" sz="1800" dirty="0">
                <a:solidFill>
                  <a:schemeClr val="bg1"/>
                </a:solidFill>
                <a:latin typeface="+mn-lt"/>
              </a:rPr>
            </a:br>
            <a:endParaRPr lang="de-CH" sz="1000" dirty="0"/>
          </a:p>
          <a:p>
            <a:pPr lvl="0">
              <a:lnSpc>
                <a:spcPct val="80000"/>
              </a:lnSpc>
            </a:pP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50541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Wohn-Immobilien Kredite Richtlinie  EU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8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51567" y="624603"/>
            <a:ext cx="10997980" cy="552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bg1"/>
                </a:solidFill>
              </a:rPr>
              <a:t>Hypotheken Vermittlung als Makler mit 34C Genehmigung</a:t>
            </a:r>
          </a:p>
          <a:p>
            <a:pPr lvl="0">
              <a:lnSpc>
                <a:spcPct val="80000"/>
              </a:lnSpc>
            </a:pPr>
            <a:endParaRPr lang="de-CH" sz="1600" dirty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de-CH" sz="1600" dirty="0">
                <a:solidFill>
                  <a:schemeClr val="bg1"/>
                </a:solidFill>
              </a:rPr>
              <a:t>Uns betrifft das Thema Fernabsatz von Verträgen</a:t>
            </a:r>
            <a:br>
              <a:rPr lang="de-CH" sz="1600" dirty="0">
                <a:solidFill>
                  <a:schemeClr val="bg1"/>
                </a:solidFill>
              </a:rPr>
            </a:br>
            <a:r>
              <a:rPr lang="de-CH" sz="1600" dirty="0">
                <a:solidFill>
                  <a:schemeClr val="bg1"/>
                </a:solidFill>
                <a:hlinkClick r:id="rId2"/>
              </a:rPr>
              <a:t>https://beck-online.beck.de/?vpath=bibdata%2Fges%2FEGBGB%2Fcont%2FEGBGB%2EANL3%2Ehtm</a:t>
            </a:r>
            <a:endParaRPr lang="de-CH" sz="1600" dirty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de-CH" sz="1600" dirty="0">
                <a:solidFill>
                  <a:schemeClr val="bg1"/>
                </a:solidFill>
              </a:rPr>
              <a:t/>
            </a:r>
            <a:br>
              <a:rPr lang="de-CH" sz="1600" dirty="0">
                <a:solidFill>
                  <a:schemeClr val="bg1"/>
                </a:solidFill>
              </a:rPr>
            </a:br>
            <a:endParaRPr lang="de-CH" sz="1600" dirty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de-CH" sz="1600" u="sng" dirty="0">
                <a:solidFill>
                  <a:schemeClr val="bg1"/>
                </a:solidFill>
              </a:rPr>
              <a:t>Deutschland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hlinkClick r:id="rId3"/>
              </a:rPr>
              <a:t>https://www.voeb.de/de/themen/recht/europaeische-wohnimmobilienkreditrichtlinie</a:t>
            </a:r>
            <a:r>
              <a:rPr lang="de-CH" sz="1600" dirty="0"/>
              <a:t/>
            </a:r>
            <a:br>
              <a:rPr lang="de-CH" sz="1600" dirty="0"/>
            </a:br>
            <a:endParaRPr lang="de-CH" sz="1600" dirty="0"/>
          </a:p>
          <a:p>
            <a:pPr lvl="0">
              <a:lnSpc>
                <a:spcPct val="80000"/>
              </a:lnSpc>
            </a:pPr>
            <a:r>
              <a:rPr lang="de-CH" sz="1600" dirty="0">
                <a:hlinkClick r:id="rId4"/>
              </a:rPr>
              <a:t>https://www.normenkontrollrat.bund.de/Webs/NKR/Content/DE/Artikel/2015-08-18_stellungnahme_wohnimmobilienkreditrichtlinie.html</a:t>
            </a:r>
            <a:r>
              <a:rPr lang="de-CH" sz="1600" dirty="0"/>
              <a:t/>
            </a:r>
            <a:br>
              <a:rPr lang="de-CH" sz="1600" dirty="0"/>
            </a:br>
            <a:endParaRPr lang="de-CH" sz="1600" dirty="0"/>
          </a:p>
          <a:p>
            <a:pPr lvl="0">
              <a:lnSpc>
                <a:spcPct val="80000"/>
              </a:lnSpc>
            </a:pPr>
            <a:r>
              <a:rPr lang="de-CH" sz="1600" dirty="0">
                <a:hlinkClick r:id="rId5"/>
              </a:rPr>
              <a:t>http://www.faz.net/aktuell/finanzen/meine-finanzen/mieten-und-wohnen/neues-gesetz-fuer-immobilienkredit-erschwert-hauskauf-14272622.html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>
                <a:hlinkClick r:id="rId6"/>
              </a:rPr>
              <a:t>http://www.psd-rheinneckarsaar.de/mb527/VVI_Vermittler_Ausfuellhilfe.pdf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>
                <a:hlinkClick r:id="rId7"/>
              </a:rPr>
              <a:t>https://beck-online.beck.de/?vpath=bibdata/ges/EGBGB/cont/EGBGB.ANL6.htm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>
                <a:hlinkClick r:id="rId8"/>
              </a:rPr>
              <a:t>http://docplayer.org/6186675-Stellungnahme-entwurf-eines-gesetzes-zur-umsetzung-der-wohnimmobilienkreditrichtlinie-br-drs-359-15.html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CH" b="1" dirty="0">
                <a:solidFill>
                  <a:schemeClr val="bg1"/>
                </a:solidFill>
              </a:rPr>
              <a:t>Gesetz über das Kreditwesen (Kreditwesengesetz - KWG)</a:t>
            </a: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hlinkClick r:id="rId9"/>
              </a:rPr>
              <a:t>https://www.gesetze-im-internet.de/kredwg/__32.html</a:t>
            </a: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798" y="11320"/>
            <a:ext cx="11444749" cy="61328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Immobilien Kredite Richtlinie CH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4800" y="6558116"/>
            <a:ext cx="11444748" cy="22518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Gert Dorn	</a:t>
            </a:r>
            <a:fld id="{BC6341EC-D6EA-4374-9969-948F29212EDF}" type="datetime1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31.08.2016</a:t>
            </a:fld>
            <a:r>
              <a:rPr lang="de-DE" b="1" dirty="0">
                <a:solidFill>
                  <a:schemeClr val="bg1">
                    <a:alpha val="80000"/>
                  </a:schemeClr>
                </a:solidFill>
              </a:rPr>
              <a:t>	</a:t>
            </a:r>
            <a:fld id="{6BDDC0B0-76E8-4EC0-9C86-61C7329C6697}" type="slidenum">
              <a:rPr lang="de-DE" b="1" smtClean="0">
                <a:solidFill>
                  <a:schemeClr val="bg1">
                    <a:alpha val="80000"/>
                  </a:schemeClr>
                </a:solidFill>
              </a:rPr>
              <a:pPr algn="ctr"/>
              <a:t>9</a:t>
            </a:fld>
            <a:endParaRPr lang="en-US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51567" y="624603"/>
            <a:ext cx="109979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CH" sz="1600" u="sng" dirty="0">
                <a:solidFill>
                  <a:schemeClr val="bg1"/>
                </a:solidFill>
              </a:rPr>
              <a:t>Schweiz</a:t>
            </a:r>
            <a:br>
              <a:rPr lang="de-CH" sz="1600" u="sng" dirty="0">
                <a:solidFill>
                  <a:schemeClr val="bg1"/>
                </a:solidFill>
              </a:rPr>
            </a:br>
            <a:r>
              <a:rPr lang="de-CH" sz="1600" u="sng" dirty="0">
                <a:solidFill>
                  <a:schemeClr val="bg1"/>
                </a:solidFill>
              </a:rPr>
              <a:t/>
            </a:r>
            <a:br>
              <a:rPr lang="de-CH" sz="1600" u="sng" dirty="0">
                <a:solidFill>
                  <a:schemeClr val="bg1"/>
                </a:solidFill>
              </a:rPr>
            </a:br>
            <a:r>
              <a:rPr lang="de-CH" sz="1600" dirty="0">
                <a:solidFill>
                  <a:schemeClr val="bg1"/>
                </a:solidFill>
                <a:hlinkClick r:id="rId2"/>
              </a:rPr>
              <a:t>http://www.homegate.ch/hypotheken/hypotheken-erklaert/abloesen</a:t>
            </a:r>
            <a:endParaRPr lang="de-CH" sz="1600" dirty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endParaRPr lang="de-CH" sz="1600" dirty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de-DE" sz="1600" dirty="0">
                <a:solidFill>
                  <a:schemeClr val="bg1"/>
                </a:solidFill>
                <a:hlinkClick r:id="rId3"/>
              </a:rPr>
              <a:t>http://haus-finanzieren.org/baufinanzierung-schweiz/</a:t>
            </a:r>
            <a:r>
              <a:rPr lang="de-DE" sz="1600" dirty="0">
                <a:solidFill>
                  <a:schemeClr val="bg1"/>
                </a:solidFill>
              </a:rPr>
              <a:t/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/>
            </a:r>
            <a:br>
              <a:rPr lang="de-DE" sz="1600" dirty="0">
                <a:solidFill>
                  <a:schemeClr val="bg1"/>
                </a:solidFill>
              </a:rPr>
            </a:br>
            <a:endParaRPr lang="de-DE" sz="1600" dirty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de-DE" sz="1600" dirty="0">
                <a:solidFill>
                  <a:schemeClr val="bg1"/>
                </a:solidFill>
                <a:hlinkClick r:id="rId4"/>
              </a:rPr>
              <a:t>http://www.haus-forum.ch/</a:t>
            </a:r>
            <a:r>
              <a:rPr lang="de-DE" sz="1600" dirty="0">
                <a:solidFill>
                  <a:schemeClr val="bg1"/>
                </a:solidFill>
              </a:rPr>
              <a:t>  </a:t>
            </a:r>
            <a:br>
              <a:rPr lang="de-DE" sz="1600" dirty="0">
                <a:solidFill>
                  <a:schemeClr val="bg1"/>
                </a:solidFill>
              </a:rPr>
            </a:br>
            <a:endParaRPr lang="de-DE" sz="1600" dirty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de-CH" sz="1600" dirty="0">
                <a:solidFill>
                  <a:schemeClr val="bg1"/>
                </a:solidFill>
                <a:hlinkClick r:id="rId5"/>
              </a:rPr>
              <a:t>http://www.bauenundwohnen.ch/</a:t>
            </a:r>
            <a:r>
              <a:rPr lang="de-CH" sz="1600" dirty="0">
                <a:solidFill>
                  <a:schemeClr val="bg1"/>
                </a:solidFill>
              </a:rPr>
              <a:t/>
            </a:r>
            <a:br>
              <a:rPr lang="de-CH" sz="1600" dirty="0">
                <a:solidFill>
                  <a:schemeClr val="bg1"/>
                </a:solidFill>
              </a:rPr>
            </a:br>
            <a:r>
              <a:rPr lang="de-CH" sz="1600" dirty="0">
                <a:solidFill>
                  <a:schemeClr val="bg1"/>
                </a:solidFill>
              </a:rPr>
              <a:t/>
            </a:r>
            <a:br>
              <a:rPr lang="de-CH" sz="1600" dirty="0">
                <a:solidFill>
                  <a:schemeClr val="bg1"/>
                </a:solidFill>
              </a:rPr>
            </a:br>
            <a:r>
              <a:rPr lang="de-CH" sz="1600" dirty="0">
                <a:solidFill>
                  <a:schemeClr val="bg1"/>
                </a:solidFill>
                <a:hlinkClick r:id="rId6"/>
              </a:rPr>
              <a:t>http://www.hausbauschweiz.ch/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br>
              <a:rPr lang="de-CH" sz="1600" dirty="0">
                <a:solidFill>
                  <a:schemeClr val="bg1"/>
                </a:solidFill>
              </a:rPr>
            </a:br>
            <a:r>
              <a:rPr lang="de-CH" sz="1600" dirty="0">
                <a:solidFill>
                  <a:schemeClr val="bg1"/>
                </a:solidFill>
              </a:rPr>
              <a:t/>
            </a:r>
            <a:br>
              <a:rPr lang="de-CH" sz="1600" dirty="0">
                <a:solidFill>
                  <a:schemeClr val="bg1"/>
                </a:solidFill>
              </a:rPr>
            </a:br>
            <a:r>
              <a:rPr lang="de-CH" sz="1600" dirty="0">
                <a:solidFill>
                  <a:schemeClr val="bg1"/>
                </a:solidFill>
              </a:rPr>
              <a:t>Schuldbrief Schweiz </a:t>
            </a:r>
            <a:r>
              <a:rPr lang="de-CH" sz="1600" dirty="0">
                <a:solidFill>
                  <a:schemeClr val="bg1"/>
                </a:solidFill>
                <a:hlinkClick r:id="rId7"/>
              </a:rPr>
              <a:t>https://www.notariate.zh.ch/gru_hyp_sch.php</a:t>
            </a:r>
            <a:r>
              <a:rPr lang="de-CH" sz="1600" dirty="0">
                <a:solidFill>
                  <a:schemeClr val="bg1"/>
                </a:solidFill>
              </a:rPr>
              <a:t/>
            </a:r>
            <a:br>
              <a:rPr lang="de-CH" sz="1600" dirty="0">
                <a:solidFill>
                  <a:schemeClr val="bg1"/>
                </a:solidFill>
              </a:rPr>
            </a:br>
            <a:endParaRPr lang="de-CH" sz="1600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Pfandbrief Vertrag </a:t>
            </a:r>
            <a:r>
              <a:rPr lang="de-CH" sz="1600" dirty="0">
                <a:solidFill>
                  <a:schemeClr val="bg1"/>
                </a:solidFill>
                <a:hlinkClick r:id="rId8"/>
              </a:rPr>
              <a:t>http://www.hypothekar-kredit.ch/hypothekarische-sicherung/pfandvertrag</a:t>
            </a:r>
            <a:r>
              <a:rPr lang="de-CH" sz="1600" dirty="0">
                <a:solidFill>
                  <a:schemeClr val="bg1"/>
                </a:solidFill>
              </a:rPr>
              <a:t/>
            </a:r>
            <a:br>
              <a:rPr lang="de-CH" sz="1600" dirty="0">
                <a:solidFill>
                  <a:schemeClr val="bg1"/>
                </a:solidFill>
              </a:rPr>
            </a:br>
            <a:endParaRPr lang="de-CH" sz="1600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Privat Hypothek </a:t>
            </a:r>
            <a:r>
              <a:rPr lang="de-CH" sz="1600" dirty="0">
                <a:solidFill>
                  <a:schemeClr val="bg1"/>
                </a:solidFill>
                <a:hlinkClick r:id="rId9"/>
              </a:rPr>
              <a:t>https://moneypark.ch/news-wissen/hypotheken/wissen/1x1/private-hypothek-was-gibt-es-zu-beachten/</a:t>
            </a:r>
            <a:r>
              <a:rPr lang="de-CH" sz="1600" dirty="0">
                <a:solidFill>
                  <a:schemeClr val="bg1"/>
                </a:solidFill>
              </a:rPr>
              <a:t/>
            </a:r>
            <a:br>
              <a:rPr lang="de-CH" sz="1600" dirty="0">
                <a:solidFill>
                  <a:schemeClr val="bg1"/>
                </a:solidFill>
              </a:rPr>
            </a:br>
            <a:endParaRPr lang="de-CH" sz="1600" dirty="0">
              <a:solidFill>
                <a:schemeClr val="bg1"/>
              </a:solidFill>
            </a:endParaRPr>
          </a:p>
          <a:p>
            <a:r>
              <a:rPr lang="en-US" sz="1600" u="sng" dirty="0">
                <a:solidFill>
                  <a:schemeClr val="bg1"/>
                </a:solidFill>
                <a:hlinkClick r:id="rId10"/>
              </a:rPr>
              <a:t>http://www.vorsorgeexperten.ch/aktuelle-themen/artikel/hypothekenvergabe-wird-durch-banken-strenger-reglementiert/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 Hypothekarschuld neu in jedem Fall innerhalb von maximal 20 Jahren 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 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de-CH" sz="1600" u="sng" dirty="0">
                <a:solidFill>
                  <a:schemeClr val="bg1"/>
                </a:solidFill>
                <a:hlinkClick r:id="rId11"/>
              </a:rPr>
              <a:t>http://www.immobilien-finanzieren.ch/gesetzliche-grundlagen</a:t>
            </a:r>
            <a:endParaRPr lang="de-CH" sz="1600" u="sng" dirty="0">
              <a:solidFill>
                <a:schemeClr val="bg1"/>
              </a:solidFill>
            </a:endParaRPr>
          </a:p>
          <a:p>
            <a:r>
              <a:rPr lang="en-US" sz="1600" u="sng" dirty="0">
                <a:solidFill>
                  <a:schemeClr val="bg1"/>
                </a:solidFill>
                <a:hlinkClick r:id="rId12"/>
              </a:rPr>
              <a:t>http://vskf.org/46/vskf-der-verband</a:t>
            </a:r>
            <a:r>
              <a:rPr lang="en-US" sz="1600" u="sng" dirty="0">
                <a:solidFill>
                  <a:schemeClr val="bg1"/>
                </a:solidFill>
              </a:rPr>
              <a:t/>
            </a:r>
            <a:br>
              <a:rPr lang="en-US" sz="1600" u="sng" dirty="0">
                <a:solidFill>
                  <a:schemeClr val="bg1"/>
                </a:solidFill>
              </a:rPr>
            </a:br>
            <a:r>
              <a:rPr lang="en-US" sz="1600" u="sng" dirty="0">
                <a:solidFill>
                  <a:schemeClr val="bg1"/>
                </a:solidFill>
              </a:rPr>
              <a:t>https://www.zek.ch/de-ch/kredit-leasingnehmer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 </a:t>
            </a:r>
            <a:endParaRPr lang="en-US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8307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886</Words>
  <Application>Microsoft Office PowerPoint</Application>
  <PresentationFormat>Custom</PresentationFormat>
  <Paragraphs>317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Metropolitan</vt:lpstr>
      <vt:lpstr>Hypo-Privat</vt:lpstr>
      <vt:lpstr>Situation</vt:lpstr>
      <vt:lpstr>Konzept</vt:lpstr>
      <vt:lpstr>Unsere Leistung</vt:lpstr>
      <vt:lpstr>Aufwand</vt:lpstr>
      <vt:lpstr>Beratungsprozess</vt:lpstr>
      <vt:lpstr>Beratungsprozess</vt:lpstr>
      <vt:lpstr>Wohn-Immobilien Kredite Richtlinie  EU</vt:lpstr>
      <vt:lpstr>Immobilien Kredite Richtlinie CH</vt:lpstr>
      <vt:lpstr>Darlehen von Privat CH</vt:lpstr>
      <vt:lpstr>Werbung Hyponehmer</vt:lpstr>
      <vt:lpstr>Prozess Investor</vt:lpstr>
      <vt:lpstr>PowerPoint Presentation</vt:lpstr>
      <vt:lpstr>Andere Kredit Anbieter</vt:lpstr>
      <vt:lpstr>Hypotheken Kredit Versicherung</vt:lpstr>
      <vt:lpstr>Bit Coin / BlockChain</vt:lpstr>
      <vt:lpstr>Startup Szene Business Angles</vt:lpstr>
      <vt:lpstr>Freelancer  Mitarbeiter</vt:lpstr>
      <vt:lpstr>Genehmigungen</vt:lpstr>
      <vt:lpstr>Notizen Technik</vt:lpstr>
      <vt:lpstr>Webdesign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Hypo-Privat-Invest</dc:title>
  <dc:creator>ich</dc:creator>
  <cp:lastModifiedBy>Dorn Gert (KSDK 41)</cp:lastModifiedBy>
  <cp:revision>58</cp:revision>
  <cp:lastPrinted>2016-06-12T16:34:10Z</cp:lastPrinted>
  <dcterms:created xsi:type="dcterms:W3CDTF">2016-06-05T11:47:37Z</dcterms:created>
  <dcterms:modified xsi:type="dcterms:W3CDTF">2016-08-31T12:37:31Z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616344284</vt:i4>
  </property>
  <property fmtid="{D5CDD505-2E9C-101B-9397-08002B2CF9AE}" pid="3" name="_NewReviewCycle">
    <vt:lpwstr/>
  </property>
  <property fmtid="{D5CDD505-2E9C-101B-9397-08002B2CF9AE}" pid="4" name="_EmailSubject">
    <vt:lpwstr>Hypo</vt:lpwstr>
  </property>
  <property fmtid="{D5CDD505-2E9C-101B-9397-08002B2CF9AE}" pid="5" name="_AuthorEmail">
    <vt:lpwstr>gert.dorn@credit-suisse.com</vt:lpwstr>
  </property>
  <property fmtid="{D5CDD505-2E9C-101B-9397-08002B2CF9AE}" pid="6" name="_AuthorEmailDisplayName">
    <vt:lpwstr>Dorn, Gert (WTIC 22)</vt:lpwstr>
  </property>
  <property fmtid="{D5CDD505-2E9C-101B-9397-08002B2CF9AE}" pid="7" name="_IQPDocumentId">
    <vt:lpwstr>06a95070-7b8a-47d4-91df-5ece266111da</vt:lpwstr>
  </property>
</Properties>
</file>