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7" r:id="rId6"/>
    <p:sldId id="262" r:id="rId7"/>
    <p:sldId id="263" r:id="rId8"/>
    <p:sldId id="272" r:id="rId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0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ypo-Invest\Kreditrechner-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39-48C4-B2DA-78998EC780FF}"/>
                </c:ext>
              </c:extLst>
            </c:dLbl>
            <c:dLbl>
              <c:idx val="1"/>
              <c:layout>
                <c:manualLayout>
                  <c:x val="2.20272363495547E-2"/>
                  <c:y val="1.1587485515643101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Zinsen
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39-48C4-B2DA-78998EC780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	Principle</c:v>
              </c:pt>
              <c:pt idx="1">
                <c:v>_x0008_Interest</c:v>
              </c:pt>
            </c:strLit>
          </c:cat>
          <c:val>
            <c:numRef>
              <c:f>'[Kreditrechner-Excel.xlsx]Kreditrechner'!$D$4,'[Kreditrechner-Excel.xlsx]Kreditrechner'!$D$15</c:f>
              <c:numCache>
                <c:formatCode>_("€"* #,##0.00_);_("€"* \(#,##0.00\);_("€"* "-"??_);_(@_)</c:formatCode>
                <c:ptCount val="2"/>
                <c:pt idx="0">
                  <c:v>100000</c:v>
                </c:pt>
                <c:pt idx="1">
                  <c:v>6959.2130838983503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39-48C4-B2DA-78998EC780F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CE94268-1D9E-43B8-ACB7-1925AF08985E}" type="datetimeFigureOut">
              <a:rPr lang="de-CH" smtClean="0"/>
              <a:t>17.06.2016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00DE3A6-F6AE-46E9-80C0-1975D14759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4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E6D-B5EB-48D3-9E50-A183C777BB98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914E-52E9-4425-B666-FEE2DFFBE521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244-C64B-45A0-B01D-1CB716C9D131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9EC9-C4E4-4BAF-B8AA-280F6326EE96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873-D64F-448F-B662-9256DB4A7D83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364-73C5-4E69-831B-2E9341DCB3D3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C2A-A56F-4A16-B5A5-7F0181150155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BA2E-B56D-472D-A486-186AA719F0E7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AC0B-4F42-4186-877B-AAFD426885AC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3F6-22EC-48BE-8B82-225D204C1C6A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8AB-B842-42D9-B7F3-E51DC752F3BC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2767ED-7C72-40E3-B8F6-FD6403FDE69D}" type="datetime1">
              <a:rPr lang="de-DE" smtClean="0"/>
              <a:t>17.06.2016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lock_Chain" TargetMode="External"/><Relationship Id="rId2" Type="http://schemas.openxmlformats.org/officeDocument/2006/relationships/hyperlink" Target="https://bitcoin.org/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bitcoinnews.ch/category/schweiz/" TargetMode="External"/><Relationship Id="rId4" Type="http://schemas.openxmlformats.org/officeDocument/2006/relationships/hyperlink" Target="https://www.derbrutkasten.com/a/startups-blockcha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130049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Hypo-Privat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009" y="3184321"/>
            <a:ext cx="9228201" cy="1645920"/>
          </a:xfrm>
        </p:spPr>
        <p:txBody>
          <a:bodyPr>
            <a:normAutofit lnSpcReduction="10000"/>
          </a:bodyPr>
          <a:lstStyle/>
          <a:p>
            <a:r>
              <a:rPr lang="de-CH" dirty="0">
                <a:solidFill>
                  <a:schemeClr val="bg1"/>
                </a:solidFill>
              </a:rPr>
              <a:t>Hypotheken Vermittlung von Privat an Privat</a:t>
            </a:r>
          </a:p>
          <a:p>
            <a:endParaRPr lang="de-CH" dirty="0"/>
          </a:p>
          <a:p>
            <a:r>
              <a:rPr lang="de-CH" dirty="0">
                <a:solidFill>
                  <a:schemeClr val="bg1"/>
                </a:solidFill>
              </a:rPr>
              <a:t>Projektidee Gert Dorn</a:t>
            </a:r>
          </a:p>
        </p:txBody>
      </p:sp>
    </p:spTree>
    <p:extLst>
      <p:ext uri="{BB962C8B-B14F-4D97-AF65-F5344CB8AC3E}">
        <p14:creationId xmlns:p14="http://schemas.microsoft.com/office/powerpoint/2010/main" val="22496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320"/>
            <a:ext cx="12192000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17.06.2016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2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62338"/>
              </p:ext>
            </p:extLst>
          </p:nvPr>
        </p:nvGraphicFramePr>
        <p:xfrm>
          <a:off x="471948" y="649721"/>
          <a:ext cx="11277600" cy="266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4129631208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74972836"/>
                    </a:ext>
                  </a:extLst>
                </a:gridCol>
              </a:tblGrid>
              <a:tr h="37800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Investoren (Hypo-</a:t>
                      </a:r>
                      <a:r>
                        <a:rPr lang="de-CH" dirty="0" err="1"/>
                        <a:t>Invest</a:t>
                      </a:r>
                      <a:r>
                        <a:rPr lang="de-CH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Hypothekennehmer (Hypo-Privat)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65481"/>
                  </a:ext>
                </a:extLst>
              </a:tr>
              <a:tr h="20505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Null oder Negative Zinsen auf der Bank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Anlage in Immobilien gesucht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Kauf Immobilien</a:t>
                      </a:r>
                      <a:r>
                        <a:rPr lang="de-CH" baseline="0" dirty="0"/>
                        <a:t> </a:t>
                      </a:r>
                      <a:r>
                        <a:rPr lang="de-CH" dirty="0"/>
                        <a:t>Preise zu hoch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/>
                        <a:t>BitCoins</a:t>
                      </a:r>
                      <a:endParaRPr lang="de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Kapitalanlage</a:t>
                      </a:r>
                      <a:r>
                        <a:rPr lang="de-CH" baseline="0" dirty="0"/>
                        <a:t> gesucht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Aktien zu schlecht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Möchte Feste Rendite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sucht Langfristige Sicherheit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Bank gibt keine neue Hypothek nach Ablauf der</a:t>
                      </a:r>
                      <a:r>
                        <a:rPr lang="de-CH" baseline="0" dirty="0"/>
                        <a:t> alten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zu alt (über 50 oder Rentner)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Freiberufler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Anschlussfinanzierung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andere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32870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57200" y="5024283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Es werden zwei von einander unabhängige Internet Portale erstellt</a:t>
            </a:r>
          </a:p>
          <a:p>
            <a:r>
              <a:rPr lang="de-CH" dirty="0">
                <a:solidFill>
                  <a:schemeClr val="bg1"/>
                </a:solidFill>
              </a:rPr>
              <a:t>Hypo-Investor &amp; Hypo-Privat (Domains </a:t>
            </a:r>
            <a:r>
              <a:rPr lang="de-CH" dirty="0" err="1">
                <a:solidFill>
                  <a:schemeClr val="bg1"/>
                </a:solidFill>
              </a:rPr>
              <a:t>de,eu,ch,com</a:t>
            </a:r>
            <a:r>
              <a:rPr lang="de-CH" dirty="0">
                <a:solidFill>
                  <a:schemeClr val="bg1"/>
                </a:solidFill>
              </a:rPr>
              <a:t> noch frei)</a:t>
            </a:r>
          </a:p>
          <a:p>
            <a:r>
              <a:rPr lang="de-CH" dirty="0">
                <a:solidFill>
                  <a:schemeClr val="bg1"/>
                </a:solidFill>
              </a:rPr>
              <a:t>Hypo-Privat sieht keine Investoren --- Hypo-Investor kann aus Hypo-Privat Anfragen wählen und Angebote abgeben.</a:t>
            </a:r>
          </a:p>
          <a:p>
            <a:r>
              <a:rPr lang="de-CH" dirty="0">
                <a:solidFill>
                  <a:schemeClr val="bg1"/>
                </a:solidFill>
              </a:rPr>
              <a:t>Werbung wird auf Zielgruppen  geschaltet.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471948" y="3411793"/>
            <a:ext cx="1127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Beispiel Susanne:</a:t>
            </a:r>
          </a:p>
          <a:p>
            <a:r>
              <a:rPr lang="de-CH" dirty="0">
                <a:solidFill>
                  <a:schemeClr val="bg1"/>
                </a:solidFill>
              </a:rPr>
              <a:t>Haus hat wert von 1 Mio. bereits bezahlt 700 Tsd. Rest Hypothek 300 Tsd. Fällig 2019</a:t>
            </a:r>
          </a:p>
          <a:p>
            <a:r>
              <a:rPr lang="de-CH" dirty="0">
                <a:solidFill>
                  <a:schemeClr val="bg1"/>
                </a:solidFill>
              </a:rPr>
              <a:t>Bekommt von der Bank 2019 keine Hypothek da geschieden , über 50 und allein Verdiener</a:t>
            </a:r>
          </a:p>
          <a:p>
            <a:r>
              <a:rPr lang="de-CH" dirty="0">
                <a:solidFill>
                  <a:schemeClr val="bg1"/>
                </a:solidFill>
              </a:rPr>
              <a:t>Das gleiche Problem hat Ihr Mann jetzt. Ebenso viel Rentner.</a:t>
            </a:r>
          </a:p>
          <a:p>
            <a:r>
              <a:rPr lang="de-CH" dirty="0">
                <a:solidFill>
                  <a:schemeClr val="bg1"/>
                </a:solidFill>
              </a:rPr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653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320"/>
            <a:ext cx="10780776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17.06.2016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90511"/>
              </p:ext>
            </p:extLst>
          </p:nvPr>
        </p:nvGraphicFramePr>
        <p:xfrm>
          <a:off x="471948" y="719666"/>
          <a:ext cx="11277600" cy="164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4129631208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74972836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Investoren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Hypotheknehmer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65481"/>
                  </a:ext>
                </a:extLst>
              </a:tr>
              <a:tr h="1280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Investor bietet Kapital            100.000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legt Wunsch Zinssatz fest            3%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legt Laufzeit fest                           5 Jahre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legt Amortisation fest                  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Immobilienwert                       200.000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Wunsch Hypothek                   100.000          50%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Laufzeit                                       5 Jahre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Max. monatliche Rate                 2.000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32870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96579"/>
              </p:ext>
            </p:extLst>
          </p:nvPr>
        </p:nvGraphicFramePr>
        <p:xfrm>
          <a:off x="471948" y="2596891"/>
          <a:ext cx="11277600" cy="3415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65">
                  <a:extLst>
                    <a:ext uri="{9D8B030D-6E8A-4147-A177-3AD203B41FA5}">
                      <a16:colId xmlns:a16="http://schemas.microsoft.com/office/drawing/2014/main" val="622762806"/>
                    </a:ext>
                  </a:extLst>
                </a:gridCol>
                <a:gridCol w="1314878">
                  <a:extLst>
                    <a:ext uri="{9D8B030D-6E8A-4147-A177-3AD203B41FA5}">
                      <a16:colId xmlns:a16="http://schemas.microsoft.com/office/drawing/2014/main" val="3106327909"/>
                    </a:ext>
                  </a:extLst>
                </a:gridCol>
                <a:gridCol w="1685740">
                  <a:extLst>
                    <a:ext uri="{9D8B030D-6E8A-4147-A177-3AD203B41FA5}">
                      <a16:colId xmlns:a16="http://schemas.microsoft.com/office/drawing/2014/main" val="3848633081"/>
                    </a:ext>
                  </a:extLst>
                </a:gridCol>
                <a:gridCol w="1331734">
                  <a:extLst>
                    <a:ext uri="{9D8B030D-6E8A-4147-A177-3AD203B41FA5}">
                      <a16:colId xmlns:a16="http://schemas.microsoft.com/office/drawing/2014/main" val="2170610973"/>
                    </a:ext>
                  </a:extLst>
                </a:gridCol>
                <a:gridCol w="1180018">
                  <a:extLst>
                    <a:ext uri="{9D8B030D-6E8A-4147-A177-3AD203B41FA5}">
                      <a16:colId xmlns:a16="http://schemas.microsoft.com/office/drawing/2014/main" val="1537296827"/>
                    </a:ext>
                  </a:extLst>
                </a:gridCol>
                <a:gridCol w="1196875">
                  <a:extLst>
                    <a:ext uri="{9D8B030D-6E8A-4147-A177-3AD203B41FA5}">
                      <a16:colId xmlns:a16="http://schemas.microsoft.com/office/drawing/2014/main" val="3886148584"/>
                    </a:ext>
                  </a:extLst>
                </a:gridCol>
                <a:gridCol w="1180018">
                  <a:extLst>
                    <a:ext uri="{9D8B030D-6E8A-4147-A177-3AD203B41FA5}">
                      <a16:colId xmlns:a16="http://schemas.microsoft.com/office/drawing/2014/main" val="4223379740"/>
                    </a:ext>
                  </a:extLst>
                </a:gridCol>
                <a:gridCol w="1264304">
                  <a:extLst>
                    <a:ext uri="{9D8B030D-6E8A-4147-A177-3AD203B41FA5}">
                      <a16:colId xmlns:a16="http://schemas.microsoft.com/office/drawing/2014/main" val="1168535250"/>
                    </a:ext>
                  </a:extLst>
                </a:gridCol>
                <a:gridCol w="1635168">
                  <a:extLst>
                    <a:ext uri="{9D8B030D-6E8A-4147-A177-3AD203B41FA5}">
                      <a16:colId xmlns:a16="http://schemas.microsoft.com/office/drawing/2014/main" val="3956039871"/>
                    </a:ext>
                  </a:extLst>
                </a:gridCol>
              </a:tblGrid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Darlehensbetrag: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 €100'000.00 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15976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Jährlicher Zinssatz: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3.000%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59157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Darlehenszeitraum in Jahren (1-30):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5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637470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Startdatum des Darlehens: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01.01.2017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803468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Optionale Sonderzahlungen: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 €             -   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453455"/>
                  </a:ext>
                </a:extLst>
              </a:tr>
              <a:tr h="185756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 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 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 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977759"/>
                  </a:ext>
                </a:extLst>
              </a:tr>
              <a:tr h="185756">
                <a:tc>
                  <a:txBody>
                    <a:bodyPr/>
                    <a:lstStyle/>
                    <a:p>
                      <a:pPr algn="r" fontAlgn="b"/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2842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Geplante Monatsraten: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 €    2'000.00 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558004"/>
                  </a:ext>
                </a:extLst>
              </a:tr>
              <a:tr h="17832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Planmäßige Anzahl Zahlungen: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60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784190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Tatsächliche Anzahl Zahlungen: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54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13447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Summe Sonderzahlungen: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 €             -   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99694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Zinsen gesamt: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effectLst/>
                        </a:rPr>
                        <a:t> €    6'959.21 </a:t>
                      </a:r>
                      <a:endParaRPr lang="de-CH" sz="1200" b="1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53707"/>
                  </a:ext>
                </a:extLst>
              </a:tr>
              <a:tr h="323216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</a:rPr>
                        <a:t> 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</a:rPr>
                        <a:t> 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510426"/>
                  </a:ext>
                </a:extLst>
              </a:tr>
              <a:tr h="397518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Nr.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Zahlungs-datum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Anfangssaldo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Planmäßige Zahlung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Sonder-zahlung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Zahlung gesamt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Prinzipal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Zinsen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Abschluss-saldo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402988"/>
                  </a:ext>
                </a:extLst>
              </a:tr>
              <a:tr h="234053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1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01.01.2017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    100'000.00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  2'000.00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         -  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2'000.00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€ 1'750.00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   250.00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98'250.00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487127"/>
                  </a:ext>
                </a:extLst>
              </a:tr>
              <a:tr h="234053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54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01.06.2021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     956.82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2'000.00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    -  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2'000.00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€ 1'997.61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  2.39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 (1'040.79)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404161"/>
                  </a:ext>
                </a:extLst>
              </a:tr>
            </a:tbl>
          </a:graphicData>
        </a:graphic>
      </p:graphicFrame>
      <p:graphicFrame>
        <p:nvGraphicFramePr>
          <p:cNvPr id="20" name="Chart 1"/>
          <p:cNvGraphicFramePr/>
          <p:nvPr>
            <p:extLst>
              <p:ext uri="{D42A27DB-BD31-4B8C-83A1-F6EECF244321}">
                <p14:modId xmlns:p14="http://schemas.microsoft.com/office/powerpoint/2010/main" val="3767964331"/>
              </p:ext>
            </p:extLst>
          </p:nvPr>
        </p:nvGraphicFramePr>
        <p:xfrm>
          <a:off x="6453648" y="3146166"/>
          <a:ext cx="2355475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161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Unsere Leistung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17.06.2016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4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5909" y="865239"/>
            <a:ext cx="10097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Vermittlung Hypothek von Privat an Privat (max. 70% der Wertes)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Vermittlung von Hypothek Rückversicherung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Beratung Kreditnehmer entsprechend der gesetzlichen Vorgaben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Bereitstellen der Dokumente / Verträge / Internet Plattform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Vertragliche Abwicklung des Geschäfts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Kümmern uns um Grundschuld Eintrag Grundbuch / Schuldübertragung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Überwachen der Zahlungen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Erstellen Jahresabrechnung (Investor und Hyponehmer)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Rechtliche Beratung und Abwicklung bei Zahlungsausfall (Falls Investor uns beauftragt)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5908" y="4140819"/>
            <a:ext cx="1009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Keine Investition von eigenem Kapital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Keine treuhänderische Verwaltung der Gelder des Investors (Zahlung immer direkt an Hyponehmer)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Keine Konsumenten Kredite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04797" y="3450562"/>
            <a:ext cx="11444749" cy="613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>
                <a:solidFill>
                  <a:schemeClr val="bg1"/>
                </a:solidFill>
              </a:rPr>
              <a:t>Was tun wir nicht</a:t>
            </a:r>
          </a:p>
        </p:txBody>
      </p:sp>
    </p:spTree>
    <p:extLst>
      <p:ext uri="{BB962C8B-B14F-4D97-AF65-F5344CB8AC3E}">
        <p14:creationId xmlns:p14="http://schemas.microsoft.com/office/powerpoint/2010/main" val="259085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160258"/>
            <a:ext cx="9144000" cy="575388"/>
          </a:xfrm>
        </p:spPr>
        <p:txBody>
          <a:bodyPr/>
          <a:lstStyle/>
          <a:p>
            <a:pPr lvl="0" algn="ctr">
              <a:lnSpc>
                <a:spcPct val="85000"/>
              </a:lnSpc>
            </a:pPr>
            <a:r>
              <a:rPr lang="de-CH" sz="3200" dirty="0">
                <a:solidFill>
                  <a:schemeClr val="bg1"/>
                </a:solidFill>
              </a:rPr>
              <a:t>Beratungsprozess</a:t>
            </a:r>
          </a:p>
        </p:txBody>
      </p:sp>
      <p:pic>
        <p:nvPicPr>
          <p:cNvPr id="3" name="Grafik 3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4" y="1190850"/>
            <a:ext cx="10419908" cy="53948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3278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Werbung Hyponehmer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17.06.2016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6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5909" y="624603"/>
            <a:ext cx="10097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Erkundigen Sie sich noch heute wenn Ihre Hypothek ausläuft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Private Geldgeber keine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Flexible Angebote (Laufzeit und Zinssatz)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Anschlussfinanzierung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5909" y="2860170"/>
            <a:ext cx="10097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Sie bekomme 0 Zins Zahlen Negativ Zinsen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Ihr Geld ist nur bis 100.000 auf der Bank abgesichert?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Sie möchten 2.5% oder mehr Rendite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Geben sie eine private Hypothek für Ihren Nachbarn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Eintrag ins Grundbuch an erster Stelle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Immobilien finanzieren statt kaufen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Jährliche Auszahlung Amortisation und Zinsen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Rückversicherung bei Zahlungsausfall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Rechtsvertretung bei Zahlungsausfall durch erfahrene Anwälte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52395" y="1996897"/>
            <a:ext cx="11444749" cy="613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>
                <a:solidFill>
                  <a:schemeClr val="bg1"/>
                </a:solidFill>
              </a:rPr>
              <a:t>Werbung Investor</a:t>
            </a:r>
          </a:p>
        </p:txBody>
      </p:sp>
    </p:spTree>
    <p:extLst>
      <p:ext uri="{BB962C8B-B14F-4D97-AF65-F5344CB8AC3E}">
        <p14:creationId xmlns:p14="http://schemas.microsoft.com/office/powerpoint/2010/main" val="18839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Prozess Investor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17.06.2016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7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5909" y="865239"/>
            <a:ext cx="10097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 macht Angebot für spezielle Immobilie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Wir übermitteln Unterlagen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 verpflichtet sich schriftlich zu seinem Angebot (Konventionalstrafe wenn er nicht zahlt)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Hypotheken Vertrag unterschreiben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Wir senden Kopie (Grundbucheintrag oder Schuldverschreibung (CH)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 zahlt an Hypothekennehmer (Kopie Banküberweisung an uns)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 erhält Original (Grundbucheintrag oder Schuldverschreibung (CH) 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08037" y="3137200"/>
            <a:ext cx="11444749" cy="613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>
                <a:solidFill>
                  <a:schemeClr val="bg1"/>
                </a:solidFill>
              </a:rPr>
              <a:t>Prozess Hypothek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25909" y="3750483"/>
            <a:ext cx="10097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Antrag mit Unterlagen einreichen (Online oder per 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Immobilie schätzen Online  (Kosten zahlt Interessent)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prüfen Einkommen / Solvenz / Schufa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Vorschlag welcher Investor ist interessiert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Hypotheken Vertrag unterschreiben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Eintrag im Grundbuch für Investor bestellen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Grundbucheintrag oder Schuldverschreibung (CH) an 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Bestätigung Zahlungseingang (an uns)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Wenn Investor überwiesen hat schicken wir Schuldbrief an Investor</a:t>
            </a:r>
          </a:p>
        </p:txBody>
      </p:sp>
    </p:spTree>
    <p:extLst>
      <p:ext uri="{BB962C8B-B14F-4D97-AF65-F5344CB8AC3E}">
        <p14:creationId xmlns:p14="http://schemas.microsoft.com/office/powerpoint/2010/main" val="151297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423746"/>
            <a:ext cx="9144000" cy="562214"/>
          </a:xfrm>
        </p:spPr>
        <p:txBody>
          <a:bodyPr/>
          <a:lstStyle/>
          <a:p>
            <a:pPr lvl="0"/>
            <a:r>
              <a:rPr lang="de-CH" sz="3200" dirty="0">
                <a:solidFill>
                  <a:schemeClr val="bg1"/>
                </a:solidFill>
              </a:rPr>
              <a:t>Bit </a:t>
            </a:r>
            <a:r>
              <a:rPr lang="de-CH" sz="3200" dirty="0" err="1">
                <a:solidFill>
                  <a:schemeClr val="bg1"/>
                </a:solidFill>
              </a:rPr>
              <a:t>Coin</a:t>
            </a:r>
            <a:r>
              <a:rPr lang="de-CH" sz="3200" dirty="0">
                <a:solidFill>
                  <a:schemeClr val="bg1"/>
                </a:solidFill>
              </a:rPr>
              <a:t> / </a:t>
            </a:r>
            <a:r>
              <a:rPr lang="de-CH" sz="3200" dirty="0" err="1">
                <a:solidFill>
                  <a:schemeClr val="bg1"/>
                </a:solidFill>
              </a:rPr>
              <a:t>BlockChain</a:t>
            </a:r>
            <a:endParaRPr lang="de-CH" sz="32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494266" y="985960"/>
            <a:ext cx="9144000" cy="2429593"/>
          </a:xfrm>
        </p:spPr>
        <p:txBody>
          <a:bodyPr anchorCtr="0">
            <a:normAutofit fontScale="25000" lnSpcReduction="20000"/>
          </a:bodyPr>
          <a:lstStyle/>
          <a:p>
            <a:pPr lvl="0"/>
            <a:r>
              <a:rPr lang="de-CH" sz="5600" dirty="0" err="1">
                <a:solidFill>
                  <a:schemeClr val="bg1"/>
                </a:solidFill>
              </a:rPr>
              <a:t>BitCoins</a:t>
            </a:r>
            <a:r>
              <a:rPr lang="de-CH" sz="5600" dirty="0">
                <a:solidFill>
                  <a:schemeClr val="bg1"/>
                </a:solidFill>
              </a:rPr>
              <a:t> für Investition ?		 </a:t>
            </a:r>
            <a:r>
              <a:rPr lang="de-CH" sz="5600" dirty="0">
                <a:solidFill>
                  <a:schemeClr val="bg1"/>
                </a:solidFill>
                <a:hlinkClick r:id="rId2"/>
              </a:rPr>
              <a:t>https://bitcoin.org/de/</a:t>
            </a:r>
            <a:r>
              <a:rPr lang="de-CH" sz="56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de-CH" sz="5600" dirty="0">
                <a:solidFill>
                  <a:schemeClr val="bg1"/>
                </a:solidFill>
              </a:rPr>
              <a:t>Irgendwo möchte ein Bitcoin Besitzer auch Werte erwerben. Wir geben die Möglichkeit.</a:t>
            </a:r>
          </a:p>
          <a:p>
            <a:pPr lvl="0"/>
            <a:r>
              <a:rPr lang="de-CH" sz="5600" b="1" u="sng" dirty="0">
                <a:solidFill>
                  <a:schemeClr val="bg1"/>
                </a:solidFill>
              </a:rPr>
              <a:t>Prozess: </a:t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</a:rPr>
              <a:t>Der Investor macht eine Einlage von 1000 BC diese werden zum Zeitpunkt der Hypothekenfreigabe verkauft.</a:t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</a:rPr>
              <a:t>Wir berechnen den aktuellen € Wert und lassen und diesen in Geld auszahlen oder der Empfänger akzeptiert BC.</a:t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</a:rPr>
              <a:t>Dieses schreiben diese dem Investor Konto gut. </a:t>
            </a:r>
          </a:p>
          <a:p>
            <a:pPr lvl="0"/>
            <a:endParaRPr lang="de-CH" sz="5600" dirty="0">
              <a:solidFill>
                <a:schemeClr val="bg1"/>
              </a:solidFill>
            </a:endParaRPr>
          </a:p>
          <a:p>
            <a:pPr lvl="0"/>
            <a:r>
              <a:rPr lang="de-CH" sz="5600" dirty="0" err="1">
                <a:solidFill>
                  <a:schemeClr val="bg1"/>
                </a:solidFill>
              </a:rPr>
              <a:t>Blockchain</a:t>
            </a:r>
            <a:r>
              <a:rPr lang="de-CH" sz="5600" dirty="0">
                <a:solidFill>
                  <a:schemeClr val="bg1"/>
                </a:solidFill>
              </a:rPr>
              <a:t> für Dokumenten Management  verwenden ? </a:t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  <a:hlinkClick r:id="rId3"/>
              </a:rPr>
              <a:t>https://de.wikipedia.org/wiki/Block_Chain</a:t>
            </a:r>
            <a:br>
              <a:rPr lang="de-CH" sz="5600" dirty="0">
                <a:solidFill>
                  <a:schemeClr val="bg1"/>
                </a:solidFill>
              </a:rPr>
            </a:b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  <a:hlinkClick r:id="rId4"/>
              </a:rPr>
              <a:t>https://www.derbrutkasten.com/a/startups-blockchain/</a:t>
            </a:r>
            <a:endParaRPr lang="de-CH" sz="5600" dirty="0">
              <a:solidFill>
                <a:schemeClr val="bg1"/>
              </a:solidFill>
            </a:endParaRPr>
          </a:p>
          <a:p>
            <a:r>
              <a:rPr lang="de-CH" sz="6000" dirty="0">
                <a:solidFill>
                  <a:schemeClr val="bg1"/>
                </a:solidFill>
                <a:hlinkClick r:id="rId5"/>
              </a:rPr>
              <a:t>https://www.bitcoinnews.ch/category/schweiz/</a:t>
            </a:r>
            <a:endParaRPr lang="de-CH" sz="6000" dirty="0">
              <a:solidFill>
                <a:schemeClr val="bg1"/>
              </a:solidFill>
            </a:endParaRPr>
          </a:p>
          <a:p>
            <a:pPr lvl="0"/>
            <a:endParaRPr lang="de-CH" sz="5600" dirty="0">
              <a:solidFill>
                <a:schemeClr val="bg1"/>
              </a:solidFill>
            </a:endParaRPr>
          </a:p>
          <a:p>
            <a:pPr lvl="0"/>
            <a:endParaRPr lang="de-CH" sz="5600" dirty="0">
              <a:solidFill>
                <a:schemeClr val="bg1"/>
              </a:solidFill>
            </a:endParaRPr>
          </a:p>
          <a:p>
            <a:pPr lvl="0"/>
            <a:endParaRPr lang="de-CH" sz="5600" dirty="0">
              <a:solidFill>
                <a:schemeClr val="bg1"/>
              </a:solidFill>
            </a:endParaRP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/>
          </a:p>
          <a:p>
            <a:pPr lvl="0" algn="l"/>
            <a:br>
              <a:rPr lang="de-CH" sz="1100" dirty="0"/>
            </a:br>
            <a:endParaRPr lang="de-CH" sz="11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989" y="3844972"/>
            <a:ext cx="6747067" cy="27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7680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631</Words>
  <Application>Microsoft Office PowerPoint</Application>
  <PresentationFormat>Breitbild</PresentationFormat>
  <Paragraphs>168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News Gothic MT</vt:lpstr>
      <vt:lpstr>Metropolitan</vt:lpstr>
      <vt:lpstr>Hypo-Privat</vt:lpstr>
      <vt:lpstr>Situation</vt:lpstr>
      <vt:lpstr>Konzept</vt:lpstr>
      <vt:lpstr>Unsere Leistung</vt:lpstr>
      <vt:lpstr>Beratungsprozess</vt:lpstr>
      <vt:lpstr>Werbung Hyponehmer</vt:lpstr>
      <vt:lpstr>Prozess Investor</vt:lpstr>
      <vt:lpstr>Bit Coin /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Hypo-Privat-Invest</dc:title>
  <dc:creator>ich</dc:creator>
  <cp:lastModifiedBy>ich</cp:lastModifiedBy>
  <cp:revision>54</cp:revision>
  <cp:lastPrinted>2016-06-12T16:34:10Z</cp:lastPrinted>
  <dcterms:created xsi:type="dcterms:W3CDTF">2016-06-05T11:47:37Z</dcterms:created>
  <dcterms:modified xsi:type="dcterms:W3CDTF">2016-06-17T07:08:40Z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616344284</vt:i4>
  </property>
  <property fmtid="{D5CDD505-2E9C-101B-9397-08002B2CF9AE}" pid="3" name="_NewReviewCycle">
    <vt:lpwstr/>
  </property>
  <property fmtid="{D5CDD505-2E9C-101B-9397-08002B2CF9AE}" pid="4" name="_EmailSubject">
    <vt:lpwstr>Hypo</vt:lpwstr>
  </property>
  <property fmtid="{D5CDD505-2E9C-101B-9397-08002B2CF9AE}" pid="5" name="_AuthorEmail">
    <vt:lpwstr>gert.dorn@credit-suisse.com</vt:lpwstr>
  </property>
  <property fmtid="{D5CDD505-2E9C-101B-9397-08002B2CF9AE}" pid="6" name="_AuthorEmailDisplayName">
    <vt:lpwstr>Dorn, Gert (WTIC 22)</vt:lpwstr>
  </property>
</Properties>
</file>