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144000" type="screen4x3"/>
  <p:notesSz cx="6858000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5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14350" y="2840573"/>
            <a:ext cx="5829300" cy="196003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257179" y="488951"/>
            <a:ext cx="3357563" cy="104013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41735" y="3875624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257177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2628902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483773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483773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681291" y="364073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42904" y="1913473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42900" y="2133606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42900" y="847514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CA54581-09E9-734A-89F5-04BFCB5605FB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 defTabSz="457200"/>
              <a:t>2018-01-12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343150" y="8475140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914900" y="8475140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8F8EF62-2382-FA46-89A4-981B4FE168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ktangel med rundade hörn 79"/>
          <p:cNvSpPr/>
          <p:nvPr/>
        </p:nvSpPr>
        <p:spPr>
          <a:xfrm>
            <a:off x="4714884" y="928662"/>
            <a:ext cx="1714536" cy="78189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err="1">
                <a:solidFill>
                  <a:prstClr val="white"/>
                </a:solidFill>
              </a:rPr>
              <a:t>Observationsfas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  <a:r>
              <a:rPr lang="en-US" sz="1200" b="1" dirty="0" err="1">
                <a:solidFill>
                  <a:prstClr val="white"/>
                </a:solidFill>
              </a:rPr>
              <a:t>Akuten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  <a:r>
              <a:rPr lang="en-US" sz="1200" b="1" dirty="0" err="1">
                <a:solidFill>
                  <a:prstClr val="white"/>
                </a:solidFill>
              </a:rPr>
              <a:t>eller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  <a:r>
              <a:rPr lang="en-US" sz="1200" b="1" dirty="0" err="1">
                <a:solidFill>
                  <a:prstClr val="white"/>
                </a:solidFill>
              </a:rPr>
              <a:t>inneliggande</a:t>
            </a:r>
            <a:r>
              <a:rPr lang="en-US" sz="1200" b="1" dirty="0">
                <a:solidFill>
                  <a:prstClr val="white"/>
                </a:solidFill>
              </a:rPr>
              <a:t> </a:t>
            </a:r>
          </a:p>
          <a:p>
            <a:pPr algn="ctr" defTabSz="457200"/>
            <a:r>
              <a:rPr lang="en-US" sz="1200" b="1" dirty="0">
                <a:solidFill>
                  <a:prstClr val="white"/>
                </a:solidFill>
                <a:sym typeface="Wingdings" panose="05000000000000000000" pitchFamily="2" charset="2"/>
              </a:rPr>
              <a:t>+/- 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3" name="Rektangel med rundade hörn 2"/>
          <p:cNvSpPr/>
          <p:nvPr/>
        </p:nvSpPr>
        <p:spPr>
          <a:xfrm>
            <a:off x="2604313" y="467544"/>
            <a:ext cx="1760791" cy="72640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 err="1" smtClean="0">
                <a:solidFill>
                  <a:prstClr val="black"/>
                </a:solidFill>
              </a:rPr>
              <a:t>Skalltrauma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Rektangel med rundade hörn 3"/>
          <p:cNvSpPr/>
          <p:nvPr/>
        </p:nvSpPr>
        <p:spPr>
          <a:xfrm>
            <a:off x="2132856" y="2307243"/>
            <a:ext cx="1587742" cy="89660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INTRAKRANIELL SKADA </a:t>
            </a:r>
          </a:p>
          <a:p>
            <a:pPr algn="ctr" defTabSz="457200"/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fraktur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kontusion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blödning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" name="Rektangel med rundade hörn 4"/>
          <p:cNvSpPr/>
          <p:nvPr/>
        </p:nvSpPr>
        <p:spPr>
          <a:xfrm>
            <a:off x="4509120" y="2339752"/>
            <a:ext cx="2219326" cy="88054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dirty="0" smtClean="0">
                <a:solidFill>
                  <a:prstClr val="black"/>
                </a:solidFill>
              </a:rPr>
              <a:t>TRAUMALARM/</a:t>
            </a:r>
          </a:p>
          <a:p>
            <a:pPr algn="ctr" defTabSz="457200"/>
            <a:r>
              <a:rPr lang="en-US" sz="1600" dirty="0" smtClean="0">
                <a:solidFill>
                  <a:prstClr val="black"/>
                </a:solidFill>
              </a:rPr>
              <a:t>MULTITRAUMA</a:t>
            </a:r>
            <a:endParaRPr lang="en-US" sz="1600" dirty="0">
              <a:solidFill>
                <a:prstClr val="black"/>
              </a:solidFill>
            </a:endParaRPr>
          </a:p>
          <a:p>
            <a:pPr algn="ctr" defTabSz="457200"/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6" name="Rektangel med rundade hörn 5"/>
          <p:cNvSpPr/>
          <p:nvPr/>
        </p:nvSpPr>
        <p:spPr>
          <a:xfrm>
            <a:off x="260648" y="2307243"/>
            <a:ext cx="1587742" cy="896605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dirty="0">
                <a:solidFill>
                  <a:prstClr val="black"/>
                </a:solidFill>
              </a:rPr>
              <a:t>COMMOTIO/</a:t>
            </a:r>
          </a:p>
          <a:p>
            <a:pPr algn="ctr" defTabSz="457200"/>
            <a:r>
              <a:rPr lang="en-US" sz="1600" dirty="0" err="1" smtClean="0">
                <a:solidFill>
                  <a:prstClr val="black"/>
                </a:solidFill>
              </a:rPr>
              <a:t>Lindrigt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huvudtrauma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" name="Rak pil 7"/>
          <p:cNvCxnSpPr>
            <a:stCxn id="3" idx="2"/>
            <a:endCxn id="5" idx="0"/>
          </p:cNvCxnSpPr>
          <p:nvPr/>
        </p:nvCxnSpPr>
        <p:spPr>
          <a:xfrm>
            <a:off x="3484709" y="1193951"/>
            <a:ext cx="2134074" cy="114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>
            <a:stCxn id="3" idx="2"/>
            <a:endCxn id="4" idx="0"/>
          </p:cNvCxnSpPr>
          <p:nvPr/>
        </p:nvCxnSpPr>
        <p:spPr>
          <a:xfrm flipH="1">
            <a:off x="2926727" y="1193951"/>
            <a:ext cx="557982" cy="111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pil 11"/>
          <p:cNvCxnSpPr>
            <a:stCxn id="3" idx="2"/>
            <a:endCxn id="6" idx="0"/>
          </p:cNvCxnSpPr>
          <p:nvPr/>
        </p:nvCxnSpPr>
        <p:spPr>
          <a:xfrm flipH="1">
            <a:off x="1054519" y="1193951"/>
            <a:ext cx="2430190" cy="1113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ktangel med rundade hörn 15"/>
          <p:cNvSpPr/>
          <p:nvPr/>
        </p:nvSpPr>
        <p:spPr>
          <a:xfrm>
            <a:off x="2996952" y="3360645"/>
            <a:ext cx="1262253" cy="496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 dirty="0">
              <a:solidFill>
                <a:prstClr val="black"/>
              </a:solidFill>
            </a:endParaRPr>
          </a:p>
          <a:p>
            <a:pPr algn="ctr" defTabSz="457200"/>
            <a:r>
              <a:rPr lang="en-US" sz="1200" dirty="0">
                <a:solidFill>
                  <a:prstClr val="black"/>
                </a:solidFill>
              </a:rPr>
              <a:t>NEUROKIRURGI OP</a:t>
            </a:r>
          </a:p>
          <a:p>
            <a:pPr algn="ctr" defTabSz="45720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" name="Rektangel med rundade hörn 16"/>
          <p:cNvSpPr/>
          <p:nvPr/>
        </p:nvSpPr>
        <p:spPr>
          <a:xfrm>
            <a:off x="1700808" y="3360645"/>
            <a:ext cx="1262253" cy="496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>
                <a:solidFill>
                  <a:prstClr val="black"/>
                </a:solidFill>
              </a:rPr>
              <a:t>EJ NEUROKIRURGI</a:t>
            </a:r>
          </a:p>
        </p:txBody>
      </p:sp>
      <p:cxnSp>
        <p:nvCxnSpPr>
          <p:cNvPr id="18" name="Rak pil 17"/>
          <p:cNvCxnSpPr>
            <a:stCxn id="4" idx="2"/>
            <a:endCxn id="17" idx="0"/>
          </p:cNvCxnSpPr>
          <p:nvPr/>
        </p:nvCxnSpPr>
        <p:spPr>
          <a:xfrm flipH="1">
            <a:off x="2331935" y="3203848"/>
            <a:ext cx="594792" cy="15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pil 20"/>
          <p:cNvCxnSpPr>
            <a:stCxn id="4" idx="2"/>
            <a:endCxn id="16" idx="0"/>
          </p:cNvCxnSpPr>
          <p:nvPr/>
        </p:nvCxnSpPr>
        <p:spPr>
          <a:xfrm>
            <a:off x="2926727" y="3203848"/>
            <a:ext cx="701352" cy="156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ktangel med rundade hörn 23"/>
          <p:cNvSpPr/>
          <p:nvPr/>
        </p:nvSpPr>
        <p:spPr>
          <a:xfrm>
            <a:off x="4581128" y="3360645"/>
            <a:ext cx="1262253" cy="496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 dirty="0">
              <a:solidFill>
                <a:prstClr val="black"/>
              </a:solidFill>
            </a:endParaRPr>
          </a:p>
          <a:p>
            <a:pPr algn="ctr" defTabSz="457200"/>
            <a:r>
              <a:rPr lang="en-US" sz="1200" dirty="0">
                <a:solidFill>
                  <a:prstClr val="black"/>
                </a:solidFill>
              </a:rPr>
              <a:t>NEUROKIRURGI JA/NEJ</a:t>
            </a:r>
          </a:p>
          <a:p>
            <a:pPr algn="ctr" defTabSz="45720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5" name="Rektangel med rundade hörn 24"/>
          <p:cNvSpPr/>
          <p:nvPr/>
        </p:nvSpPr>
        <p:spPr>
          <a:xfrm>
            <a:off x="5949280" y="3355777"/>
            <a:ext cx="801148" cy="496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>
                <a:solidFill>
                  <a:prstClr val="black"/>
                </a:solidFill>
              </a:rPr>
              <a:t>ANNAN KIRURGI</a:t>
            </a:r>
          </a:p>
        </p:txBody>
      </p:sp>
      <p:cxnSp>
        <p:nvCxnSpPr>
          <p:cNvPr id="26" name="Rak pil 25"/>
          <p:cNvCxnSpPr>
            <a:stCxn id="5" idx="2"/>
            <a:endCxn id="25" idx="0"/>
          </p:cNvCxnSpPr>
          <p:nvPr/>
        </p:nvCxnSpPr>
        <p:spPr>
          <a:xfrm>
            <a:off x="5618783" y="3220301"/>
            <a:ext cx="731071" cy="135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5" idx="2"/>
            <a:endCxn id="24" idx="0"/>
          </p:cNvCxnSpPr>
          <p:nvPr/>
        </p:nvCxnSpPr>
        <p:spPr>
          <a:xfrm flipH="1">
            <a:off x="5212255" y="3220301"/>
            <a:ext cx="406528" cy="140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ak 34"/>
          <p:cNvCxnSpPr/>
          <p:nvPr/>
        </p:nvCxnSpPr>
        <p:spPr>
          <a:xfrm>
            <a:off x="123826" y="4010028"/>
            <a:ext cx="67341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ktangel med rundade hörn 37"/>
          <p:cNvSpPr/>
          <p:nvPr/>
        </p:nvSpPr>
        <p:spPr>
          <a:xfrm>
            <a:off x="928670" y="4499992"/>
            <a:ext cx="2016694" cy="10430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black"/>
                </a:solidFill>
              </a:rPr>
              <a:t>INNELIGGANDE VÅRD</a:t>
            </a:r>
          </a:p>
          <a:p>
            <a:pPr algn="ctr" defTabSz="457200"/>
            <a:r>
              <a:rPr lang="en-US" sz="1400" dirty="0" err="1">
                <a:solidFill>
                  <a:prstClr val="black"/>
                </a:solidFill>
              </a:rPr>
              <a:t>Solitär</a:t>
            </a:r>
            <a:r>
              <a:rPr lang="en-US" sz="1400" dirty="0">
                <a:solidFill>
                  <a:prstClr val="black"/>
                </a:solidFill>
              </a:rPr>
              <a:t> SKALLSKADA med/</a:t>
            </a:r>
            <a:r>
              <a:rPr lang="en-US" sz="1400" dirty="0" err="1">
                <a:solidFill>
                  <a:prstClr val="black"/>
                </a:solidFill>
              </a:rPr>
              <a:t>utan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neurokirurgi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9" name="Rektangel med rundade hörn 38"/>
          <p:cNvSpPr/>
          <p:nvPr/>
        </p:nvSpPr>
        <p:spPr>
          <a:xfrm>
            <a:off x="4581128" y="4499992"/>
            <a:ext cx="2009775" cy="10430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black"/>
                </a:solidFill>
              </a:rPr>
              <a:t>INNELIGGANDE VÅRD</a:t>
            </a:r>
          </a:p>
          <a:p>
            <a:pPr algn="ctr" defTabSz="457200"/>
            <a:r>
              <a:rPr lang="en-US" sz="1400" dirty="0" smtClean="0">
                <a:solidFill>
                  <a:prstClr val="black"/>
                </a:solidFill>
              </a:rPr>
              <a:t>SKALLSKADA OCH MULTITRAUMA</a:t>
            </a:r>
          </a:p>
          <a:p>
            <a:pPr algn="ctr" defTabSz="457200"/>
            <a:r>
              <a:rPr lang="en-US" sz="1400" b="1" i="1" dirty="0" err="1" smtClean="0">
                <a:solidFill>
                  <a:prstClr val="black"/>
                </a:solidFill>
              </a:rPr>
              <a:t>Även</a:t>
            </a:r>
            <a:r>
              <a:rPr lang="en-US" sz="1400" b="1" i="1" dirty="0" smtClean="0">
                <a:solidFill>
                  <a:prstClr val="black"/>
                </a:solidFill>
              </a:rPr>
              <a:t> </a:t>
            </a:r>
            <a:r>
              <a:rPr lang="en-US" sz="1400" b="1" i="1" dirty="0" err="1" smtClean="0">
                <a:solidFill>
                  <a:prstClr val="black"/>
                </a:solidFill>
              </a:rPr>
              <a:t>högenergivåld</a:t>
            </a:r>
            <a:endParaRPr lang="en-US" sz="1400" b="1" i="1" dirty="0">
              <a:solidFill>
                <a:prstClr val="black"/>
              </a:solidFill>
            </a:endParaRPr>
          </a:p>
        </p:txBody>
      </p:sp>
      <p:sp>
        <p:nvSpPr>
          <p:cNvPr id="41" name="Rektangel med rundade hörn 40"/>
          <p:cNvSpPr/>
          <p:nvPr/>
        </p:nvSpPr>
        <p:spPr>
          <a:xfrm>
            <a:off x="764704" y="1763688"/>
            <a:ext cx="2736304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err="1" smtClean="0">
                <a:solidFill>
                  <a:srgbClr val="FF0000"/>
                </a:solidFill>
              </a:rPr>
              <a:t>Barnakutläkare</a:t>
            </a:r>
            <a:r>
              <a:rPr lang="en-US" sz="1200" b="1" dirty="0" smtClean="0">
                <a:solidFill>
                  <a:srgbClr val="FF0000"/>
                </a:solidFill>
              </a:rPr>
              <a:t>/</a:t>
            </a:r>
            <a:r>
              <a:rPr lang="en-US" sz="1200" b="1" dirty="0" err="1" smtClean="0">
                <a:solidFill>
                  <a:srgbClr val="FF0000"/>
                </a:solidFill>
              </a:rPr>
              <a:t>Pediatrikjour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4" name="Rak 43"/>
          <p:cNvCxnSpPr/>
          <p:nvPr/>
        </p:nvCxnSpPr>
        <p:spPr>
          <a:xfrm>
            <a:off x="185401" y="5724128"/>
            <a:ext cx="67341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ruta 39"/>
          <p:cNvSpPr txBox="1"/>
          <p:nvPr/>
        </p:nvSpPr>
        <p:spPr>
          <a:xfrm>
            <a:off x="5000636" y="57147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sv-SE" b="1" dirty="0" smtClean="0">
                <a:solidFill>
                  <a:prstClr val="black"/>
                </a:solidFill>
              </a:rPr>
              <a:t>AKUTFAS</a:t>
            </a:r>
            <a:endParaRPr lang="sv-SE" b="1" dirty="0">
              <a:solidFill>
                <a:prstClr val="black"/>
              </a:solidFill>
            </a:endParaRPr>
          </a:p>
        </p:txBody>
      </p:sp>
      <p:sp>
        <p:nvSpPr>
          <p:cNvPr id="47" name="textruta 46"/>
          <p:cNvSpPr txBox="1"/>
          <p:nvPr/>
        </p:nvSpPr>
        <p:spPr>
          <a:xfrm>
            <a:off x="3284984" y="4246927"/>
            <a:ext cx="11521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sv-SE" sz="1600" b="1" dirty="0" smtClean="0">
                <a:solidFill>
                  <a:prstClr val="black"/>
                </a:solidFill>
              </a:rPr>
              <a:t>SUBAKUT</a:t>
            </a:r>
            <a:endParaRPr lang="sv-SE" sz="1600" b="1" dirty="0">
              <a:solidFill>
                <a:prstClr val="black"/>
              </a:solidFill>
            </a:endParaRPr>
          </a:p>
          <a:p>
            <a:pPr algn="ctr" defTabSz="457200"/>
            <a:r>
              <a:rPr lang="sv-SE" sz="1600" b="1" dirty="0">
                <a:solidFill>
                  <a:prstClr val="black"/>
                </a:solidFill>
              </a:rPr>
              <a:t>FAS</a:t>
            </a:r>
          </a:p>
          <a:p>
            <a:pPr algn="ctr" defTabSz="457200"/>
            <a:r>
              <a:rPr lang="sv-SE" sz="1400" b="1" dirty="0" smtClean="0">
                <a:solidFill>
                  <a:prstClr val="black"/>
                </a:solidFill>
              </a:rPr>
              <a:t>0-24h</a:t>
            </a:r>
            <a:endParaRPr lang="sv-SE" sz="1400" b="1" dirty="0">
              <a:solidFill>
                <a:prstClr val="black"/>
              </a:solidFill>
            </a:endParaRPr>
          </a:p>
        </p:txBody>
      </p:sp>
      <p:sp>
        <p:nvSpPr>
          <p:cNvPr id="48" name="Rektangel med rundade hörn 47"/>
          <p:cNvSpPr/>
          <p:nvPr/>
        </p:nvSpPr>
        <p:spPr>
          <a:xfrm>
            <a:off x="1000108" y="6404904"/>
            <a:ext cx="1945256" cy="10430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black"/>
                </a:solidFill>
              </a:rPr>
              <a:t>INNELIGGANDE VÅRD</a:t>
            </a:r>
          </a:p>
          <a:p>
            <a:pPr algn="ctr" defTabSz="457200"/>
            <a:r>
              <a:rPr lang="en-US" sz="1400" dirty="0" err="1">
                <a:solidFill>
                  <a:prstClr val="black"/>
                </a:solidFill>
              </a:rPr>
              <a:t>Solitär</a:t>
            </a:r>
            <a:r>
              <a:rPr lang="en-US" sz="1400" dirty="0">
                <a:solidFill>
                  <a:prstClr val="black"/>
                </a:solidFill>
              </a:rPr>
              <a:t> SKALLSKADA med/</a:t>
            </a:r>
            <a:r>
              <a:rPr lang="en-US" sz="1400" dirty="0" err="1">
                <a:solidFill>
                  <a:prstClr val="black"/>
                </a:solidFill>
              </a:rPr>
              <a:t>utan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neurokirurgi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9" name="Rektangel med rundade hörn 48"/>
          <p:cNvSpPr/>
          <p:nvPr/>
        </p:nvSpPr>
        <p:spPr>
          <a:xfrm>
            <a:off x="4515569" y="6417372"/>
            <a:ext cx="2009775" cy="10430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>
                <a:solidFill>
                  <a:prstClr val="black"/>
                </a:solidFill>
              </a:rPr>
              <a:t>INNELIGGANDE VÅRD</a:t>
            </a:r>
          </a:p>
          <a:p>
            <a:pPr algn="ctr" defTabSz="457200"/>
            <a:r>
              <a:rPr lang="en-US" sz="1400" dirty="0" smtClean="0">
                <a:solidFill>
                  <a:prstClr val="black"/>
                </a:solidFill>
              </a:rPr>
              <a:t>KIRURGISKA BEHOV + SKALLSKADA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5" name="Rak 54"/>
          <p:cNvCxnSpPr/>
          <p:nvPr/>
        </p:nvCxnSpPr>
        <p:spPr>
          <a:xfrm>
            <a:off x="4365104" y="2339752"/>
            <a:ext cx="0" cy="5256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ruta 57"/>
          <p:cNvSpPr txBox="1"/>
          <p:nvPr/>
        </p:nvSpPr>
        <p:spPr>
          <a:xfrm>
            <a:off x="188640" y="179512"/>
            <a:ext cx="22402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latin typeface="Arial Black" pitchFamily="34" charset="0"/>
              </a:rPr>
              <a:t>Ansvarsalgoritm</a:t>
            </a:r>
          </a:p>
          <a:p>
            <a:r>
              <a:rPr lang="sv-SE" dirty="0" smtClean="0">
                <a:latin typeface="Arial Black" pitchFamily="34" charset="0"/>
              </a:rPr>
              <a:t>Skallskada ALB</a:t>
            </a:r>
          </a:p>
          <a:p>
            <a:r>
              <a:rPr lang="sv-SE" sz="1200" i="1" dirty="0" smtClean="0">
                <a:latin typeface="Arial Black" pitchFamily="34" charset="0"/>
              </a:rPr>
              <a:t>*Se medicinskt PM för medicinsk handläggning</a:t>
            </a:r>
            <a:endParaRPr lang="sv-SE" sz="1200" i="1" dirty="0">
              <a:latin typeface="Arial Black" pitchFamily="34" charset="0"/>
            </a:endParaRPr>
          </a:p>
        </p:txBody>
      </p:sp>
      <p:sp>
        <p:nvSpPr>
          <p:cNvPr id="84" name="Rektangel med rundade hörn 83"/>
          <p:cNvSpPr/>
          <p:nvPr/>
        </p:nvSpPr>
        <p:spPr>
          <a:xfrm>
            <a:off x="4941168" y="1835696"/>
            <a:ext cx="1440160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err="1" smtClean="0">
                <a:solidFill>
                  <a:srgbClr val="FF0000"/>
                </a:solidFill>
              </a:rPr>
              <a:t>Barnkirurgjour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5" name="textruta 84"/>
          <p:cNvSpPr txBox="1"/>
          <p:nvPr/>
        </p:nvSpPr>
        <p:spPr>
          <a:xfrm>
            <a:off x="3284984" y="5932021"/>
            <a:ext cx="11521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sv-SE" sz="1600" b="1" dirty="0" smtClean="0">
                <a:solidFill>
                  <a:prstClr val="black"/>
                </a:solidFill>
              </a:rPr>
              <a:t>STABIL</a:t>
            </a:r>
            <a:endParaRPr lang="sv-SE" sz="1600" b="1" dirty="0">
              <a:solidFill>
                <a:prstClr val="black"/>
              </a:solidFill>
            </a:endParaRPr>
          </a:p>
          <a:p>
            <a:pPr algn="ctr" defTabSz="457200"/>
            <a:r>
              <a:rPr lang="sv-SE" sz="1600" b="1" dirty="0">
                <a:solidFill>
                  <a:prstClr val="black"/>
                </a:solidFill>
              </a:rPr>
              <a:t>FAS</a:t>
            </a:r>
          </a:p>
          <a:p>
            <a:pPr algn="ctr" defTabSz="457200"/>
            <a:r>
              <a:rPr lang="sv-SE" sz="1400" b="1" dirty="0" smtClean="0">
                <a:solidFill>
                  <a:prstClr val="black"/>
                </a:solidFill>
              </a:rPr>
              <a:t>&gt;24h</a:t>
            </a:r>
            <a:endParaRPr lang="sv-SE" sz="1400" b="1" dirty="0">
              <a:solidFill>
                <a:prstClr val="black"/>
              </a:solidFill>
            </a:endParaRPr>
          </a:p>
        </p:txBody>
      </p:sp>
      <p:sp>
        <p:nvSpPr>
          <p:cNvPr id="86" name="Rektangel med rundade hörn 85"/>
          <p:cNvSpPr/>
          <p:nvPr/>
        </p:nvSpPr>
        <p:spPr>
          <a:xfrm>
            <a:off x="4869160" y="4067944"/>
            <a:ext cx="1440160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err="1" smtClean="0">
                <a:solidFill>
                  <a:srgbClr val="FF0000"/>
                </a:solidFill>
              </a:rPr>
              <a:t>Barnkirurgi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ansvar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7" name="Rektangel med rundade hörn 86"/>
          <p:cNvSpPr/>
          <p:nvPr/>
        </p:nvSpPr>
        <p:spPr>
          <a:xfrm>
            <a:off x="1124744" y="4094998"/>
            <a:ext cx="172819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err="1" smtClean="0">
                <a:solidFill>
                  <a:srgbClr val="FF0000"/>
                </a:solidFill>
              </a:rPr>
              <a:t>Neuropediatrik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ansvar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8" name="Rektangel med rundade hörn 87"/>
          <p:cNvSpPr/>
          <p:nvPr/>
        </p:nvSpPr>
        <p:spPr>
          <a:xfrm>
            <a:off x="2996952" y="5111023"/>
            <a:ext cx="1262253" cy="496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 dirty="0">
              <a:solidFill>
                <a:prstClr val="black"/>
              </a:solidFill>
            </a:endParaRPr>
          </a:p>
          <a:p>
            <a:pPr algn="ctr" defTabSz="457200"/>
            <a:r>
              <a:rPr lang="en-US" sz="1200" dirty="0">
                <a:solidFill>
                  <a:prstClr val="black"/>
                </a:solidFill>
              </a:rPr>
              <a:t>NEUROKIRURGI </a:t>
            </a:r>
            <a:r>
              <a:rPr lang="en-US" sz="1200" dirty="0" smtClean="0">
                <a:solidFill>
                  <a:prstClr val="black"/>
                </a:solidFill>
              </a:rPr>
              <a:t>KONSULT VB</a:t>
            </a:r>
            <a:endParaRPr lang="en-US" sz="1200" dirty="0">
              <a:solidFill>
                <a:prstClr val="black"/>
              </a:solidFill>
            </a:endParaRPr>
          </a:p>
          <a:p>
            <a:pPr algn="ctr" defTabSz="457200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89" name="Rektangel med rundade hörn 88"/>
          <p:cNvSpPr/>
          <p:nvPr/>
        </p:nvSpPr>
        <p:spPr>
          <a:xfrm>
            <a:off x="4857760" y="6000760"/>
            <a:ext cx="1440160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err="1" smtClean="0">
                <a:solidFill>
                  <a:srgbClr val="FF0000"/>
                </a:solidFill>
              </a:rPr>
              <a:t>Barnkirurgi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ansvar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0" name="Rektangel med rundade hörn 89"/>
          <p:cNvSpPr/>
          <p:nvPr/>
        </p:nvSpPr>
        <p:spPr>
          <a:xfrm>
            <a:off x="1124744" y="6000760"/>
            <a:ext cx="172819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err="1" smtClean="0">
                <a:solidFill>
                  <a:srgbClr val="FF0000"/>
                </a:solidFill>
              </a:rPr>
              <a:t>Neuropediatrik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ansvar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Rektangel med rundade hörn 90"/>
          <p:cNvSpPr/>
          <p:nvPr/>
        </p:nvSpPr>
        <p:spPr>
          <a:xfrm>
            <a:off x="2996952" y="6964308"/>
            <a:ext cx="1262253" cy="496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 dirty="0">
              <a:solidFill>
                <a:prstClr val="black"/>
              </a:solidFill>
            </a:endParaRPr>
          </a:p>
          <a:p>
            <a:pPr algn="ctr" defTabSz="457200"/>
            <a:r>
              <a:rPr lang="en-US" sz="1200" dirty="0">
                <a:solidFill>
                  <a:prstClr val="black"/>
                </a:solidFill>
              </a:rPr>
              <a:t>NEUROKIRURGI </a:t>
            </a:r>
            <a:r>
              <a:rPr lang="en-US" sz="1200" dirty="0" smtClean="0">
                <a:solidFill>
                  <a:prstClr val="black"/>
                </a:solidFill>
              </a:rPr>
              <a:t>KONSULT VB</a:t>
            </a:r>
            <a:endParaRPr lang="en-US" sz="1200" dirty="0">
              <a:solidFill>
                <a:prstClr val="black"/>
              </a:solidFill>
            </a:endParaRPr>
          </a:p>
          <a:p>
            <a:pPr algn="ctr" defTabSz="457200"/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96" name="Rak 95"/>
          <p:cNvCxnSpPr/>
          <p:nvPr/>
        </p:nvCxnSpPr>
        <p:spPr>
          <a:xfrm>
            <a:off x="123825" y="7668344"/>
            <a:ext cx="67341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ktangel med rundade hörn 96"/>
          <p:cNvSpPr/>
          <p:nvPr/>
        </p:nvSpPr>
        <p:spPr>
          <a:xfrm>
            <a:off x="116632" y="8100390"/>
            <a:ext cx="1224136" cy="64807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 smtClean="0">
                <a:solidFill>
                  <a:prstClr val="black"/>
                </a:solidFill>
              </a:rPr>
              <a:t>LINDRIG COMMOTIO</a:t>
            </a:r>
          </a:p>
        </p:txBody>
      </p:sp>
      <p:sp>
        <p:nvSpPr>
          <p:cNvPr id="98" name="Rektangel med rundade hörn 97"/>
          <p:cNvSpPr/>
          <p:nvPr/>
        </p:nvSpPr>
        <p:spPr>
          <a:xfrm>
            <a:off x="1412776" y="8100391"/>
            <a:ext cx="1373282" cy="64807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 smtClean="0">
                <a:solidFill>
                  <a:prstClr val="black"/>
                </a:solidFill>
              </a:rPr>
              <a:t>SMÅ SKALL-FRAKTURER</a:t>
            </a:r>
          </a:p>
        </p:txBody>
      </p:sp>
      <p:sp>
        <p:nvSpPr>
          <p:cNvPr id="99" name="Rektangel med rundade hörn 98"/>
          <p:cNvSpPr/>
          <p:nvPr/>
        </p:nvSpPr>
        <p:spPr>
          <a:xfrm>
            <a:off x="71414" y="7715272"/>
            <a:ext cx="2071702" cy="3321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srgbClr val="FF0000"/>
                </a:solidFill>
              </a:rPr>
              <a:t>UPPFÖLJNING VB PÅ BUMM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0" name="Rektangel med rundade hörn 99"/>
          <p:cNvSpPr/>
          <p:nvPr/>
        </p:nvSpPr>
        <p:spPr>
          <a:xfrm>
            <a:off x="2857496" y="8138769"/>
            <a:ext cx="1224136" cy="648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 smtClean="0">
                <a:solidFill>
                  <a:prstClr val="black"/>
                </a:solidFill>
              </a:rPr>
              <a:t>SVÅR COMMOTIO</a:t>
            </a:r>
          </a:p>
        </p:txBody>
      </p:sp>
      <p:sp>
        <p:nvSpPr>
          <p:cNvPr id="101" name="Rektangel med rundade hörn 100"/>
          <p:cNvSpPr/>
          <p:nvPr/>
        </p:nvSpPr>
        <p:spPr>
          <a:xfrm>
            <a:off x="4214818" y="7715272"/>
            <a:ext cx="2000264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srgbClr val="FF0000"/>
                </a:solidFill>
              </a:rPr>
              <a:t>REMISS  NEUROPED REHAB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2" name="Rektangel med rundade hörn 101"/>
          <p:cNvSpPr/>
          <p:nvPr/>
        </p:nvSpPr>
        <p:spPr>
          <a:xfrm>
            <a:off x="4143380" y="8143900"/>
            <a:ext cx="1224136" cy="648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dirty="0" smtClean="0">
                <a:solidFill>
                  <a:prstClr val="black"/>
                </a:solidFill>
              </a:rPr>
              <a:t>HJÄRNSKADA</a:t>
            </a:r>
          </a:p>
        </p:txBody>
      </p:sp>
      <p:sp>
        <p:nvSpPr>
          <p:cNvPr id="104" name="textruta 103"/>
          <p:cNvSpPr txBox="1"/>
          <p:nvPr/>
        </p:nvSpPr>
        <p:spPr>
          <a:xfrm>
            <a:off x="5301208" y="8172400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sv-SE" b="1" dirty="0" smtClean="0">
                <a:solidFill>
                  <a:prstClr val="black"/>
                </a:solidFill>
              </a:rPr>
              <a:t>UPPFÖLJNING</a:t>
            </a:r>
            <a:endParaRPr lang="sv-SE" b="1" dirty="0">
              <a:solidFill>
                <a:prstClr val="black"/>
              </a:solidFill>
            </a:endParaRPr>
          </a:p>
        </p:txBody>
      </p:sp>
      <p:sp>
        <p:nvSpPr>
          <p:cNvPr id="45" name="Rektangel med rundade hörn 44"/>
          <p:cNvSpPr/>
          <p:nvPr/>
        </p:nvSpPr>
        <p:spPr>
          <a:xfrm>
            <a:off x="2214554" y="7715272"/>
            <a:ext cx="1857388" cy="3321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srgbClr val="FF0000"/>
                </a:solidFill>
              </a:rPr>
              <a:t>REMISS BUMM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0" name="Rak pil 49"/>
          <p:cNvCxnSpPr/>
          <p:nvPr/>
        </p:nvCxnSpPr>
        <p:spPr>
          <a:xfrm rot="5400000">
            <a:off x="-1785180" y="5643570"/>
            <a:ext cx="485699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155209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108</Words>
  <Application>Microsoft Office PowerPoint</Application>
  <PresentationFormat>Bildspel på skärmen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1_Office-tema</vt:lpstr>
      <vt:lpstr>Bild 1</vt:lpstr>
    </vt:vector>
  </TitlesOfParts>
  <Company>SLL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2cd9</dc:creator>
  <cp:lastModifiedBy>2cld</cp:lastModifiedBy>
  <cp:revision>20</cp:revision>
  <dcterms:created xsi:type="dcterms:W3CDTF">2016-10-31T16:30:34Z</dcterms:created>
  <dcterms:modified xsi:type="dcterms:W3CDTF">2018-01-12T14:34:10Z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W_IntOfficeMacros">
    <vt:lpwstr>Disabled</vt:lpwstr>
  </property>
  <property fmtid="{D5CDD505-2E9C-101B-9397-08002B2CF9AE}" pid="3" name="SW_CustomTitle">
    <vt:lpwstr/>
  </property>
</Properties>
</file>