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6858000" cy="9906000" type="A4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F1BD"/>
    <a:srgbClr val="B9F9F3"/>
    <a:srgbClr val="92F8D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3" d="100"/>
          <a:sy n="73" d="100"/>
        </p:scale>
        <p:origin x="3222" y="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016" cy="49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2" rIns="93166" bIns="46582" numCol="1" anchor="t" anchorCtr="0" compatLnSpc="1">
            <a:prstTxWarp prst="textNoShape">
              <a:avLst/>
            </a:prstTxWarp>
          </a:bodyPr>
          <a:lstStyle>
            <a:lvl1pPr algn="l" defTabSz="931142" eaLnBrk="0" hangingPunct="0">
              <a:defRPr sz="1200">
                <a:latin typeface="Times New Roman" charset="0"/>
              </a:defRPr>
            </a:lvl1pPr>
          </a:lstStyle>
          <a:p>
            <a:endParaRPr lang="sv-S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51" y="1"/>
            <a:ext cx="2945016" cy="49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2" rIns="93166" bIns="46582" numCol="1" anchor="t" anchorCtr="0" compatLnSpc="1">
            <a:prstTxWarp prst="textNoShape">
              <a:avLst/>
            </a:prstTxWarp>
          </a:bodyPr>
          <a:lstStyle>
            <a:lvl1pPr algn="r" defTabSz="931142" eaLnBrk="0" hangingPunct="0">
              <a:defRPr sz="1200">
                <a:latin typeface="Times New Roman" charset="0"/>
              </a:defRPr>
            </a:lvl1pPr>
          </a:lstStyle>
          <a:p>
            <a:endParaRPr lang="sv-SE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35"/>
            <a:ext cx="2945016" cy="49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2" rIns="93166" bIns="46582" numCol="1" anchor="b" anchorCtr="0" compatLnSpc="1">
            <a:prstTxWarp prst="textNoShape">
              <a:avLst/>
            </a:prstTxWarp>
          </a:bodyPr>
          <a:lstStyle>
            <a:lvl1pPr algn="l" defTabSz="931142" eaLnBrk="0" hangingPunct="0">
              <a:defRPr sz="1200">
                <a:latin typeface="Times New Roman" charset="0"/>
              </a:defRPr>
            </a:lvl1pPr>
          </a:lstStyle>
          <a:p>
            <a:endParaRPr lang="sv-SE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51" y="9429935"/>
            <a:ext cx="2945016" cy="49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2" rIns="93166" bIns="46582" numCol="1" anchor="b" anchorCtr="0" compatLnSpc="1">
            <a:prstTxWarp prst="textNoShape">
              <a:avLst/>
            </a:prstTxWarp>
          </a:bodyPr>
          <a:lstStyle>
            <a:lvl1pPr algn="r" defTabSz="931142" eaLnBrk="0" hangingPunct="0">
              <a:defRPr sz="1200">
                <a:latin typeface="Times New Roman" charset="0"/>
              </a:defRPr>
            </a:lvl1pPr>
          </a:lstStyle>
          <a:p>
            <a:fld id="{894A6F94-1D1E-4B02-94C1-4F596299A666}" type="slidenum">
              <a:rPr lang="sv-SE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016" cy="49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2" rIns="93166" bIns="46582" numCol="1" anchor="t" anchorCtr="0" compatLnSpc="1">
            <a:prstTxWarp prst="textNoShape">
              <a:avLst/>
            </a:prstTxWarp>
          </a:bodyPr>
          <a:lstStyle>
            <a:lvl1pPr algn="l" defTabSz="931142" eaLnBrk="0" hangingPunct="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51" y="1"/>
            <a:ext cx="2945016" cy="49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2" rIns="93166" bIns="46582" numCol="1" anchor="t" anchorCtr="0" compatLnSpc="1">
            <a:prstTxWarp prst="textNoShape">
              <a:avLst/>
            </a:prstTxWarp>
          </a:bodyPr>
          <a:lstStyle>
            <a:lvl1pPr algn="r" defTabSz="931142" eaLnBrk="0" hangingPunct="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9788" y="744538"/>
            <a:ext cx="25781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26" y="4716534"/>
            <a:ext cx="5439427" cy="446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2" rIns="93166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935"/>
            <a:ext cx="2945016" cy="49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2" rIns="93166" bIns="46582" numCol="1" anchor="b" anchorCtr="0" compatLnSpc="1">
            <a:prstTxWarp prst="textNoShape">
              <a:avLst/>
            </a:prstTxWarp>
          </a:bodyPr>
          <a:lstStyle>
            <a:lvl1pPr algn="l" defTabSz="931142" eaLnBrk="0" hangingPunct="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51" y="9429935"/>
            <a:ext cx="2945016" cy="49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2" rIns="93166" bIns="46582" numCol="1" anchor="b" anchorCtr="0" compatLnSpc="1">
            <a:prstTxWarp prst="textNoShape">
              <a:avLst/>
            </a:prstTxWarp>
          </a:bodyPr>
          <a:lstStyle>
            <a:lvl1pPr algn="r" defTabSz="931142" eaLnBrk="0" hangingPunct="0">
              <a:defRPr sz="1200">
                <a:latin typeface="Times New Roman" charset="0"/>
              </a:defRPr>
            </a:lvl1pPr>
          </a:lstStyle>
          <a:p>
            <a:fld id="{FB2B281D-0F8E-410D-BCE3-CC4E8F4208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E9148-8148-49EE-AB7F-35413CAC902A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09788" y="744538"/>
            <a:ext cx="2578100" cy="3722687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Använd “Visa” menyn och “sidhuvud och sidfot” för att ändra eller ta bort texten under strecket. </a:t>
            </a:r>
          </a:p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Rectangle 193"/>
          <p:cNvSpPr>
            <a:spLocks noGrp="1" noChangeArrowheads="1"/>
          </p:cNvSpPr>
          <p:nvPr>
            <p:ph type="ctrTitle" sz="quarter"/>
          </p:nvPr>
        </p:nvSpPr>
        <p:spPr>
          <a:xfrm>
            <a:off x="980343" y="2770012"/>
            <a:ext cx="4895117" cy="2692047"/>
          </a:xfrm>
        </p:spPr>
        <p:txBody>
          <a:bodyPr lIns="83969" tIns="41985" rIns="83969" bIns="41985"/>
          <a:lstStyle>
            <a:lvl1pPr algn="ctr">
              <a:spcBef>
                <a:spcPct val="20000"/>
              </a:spcBef>
              <a:tabLst>
                <a:tab pos="661988" algn="l"/>
              </a:tabLst>
              <a:defRPr/>
            </a:lvl1pPr>
          </a:lstStyle>
          <a:p>
            <a:r>
              <a:rPr lang="en-US"/>
              <a:t>Klicka här för att ändra format</a:t>
            </a:r>
          </a:p>
        </p:txBody>
      </p:sp>
      <p:sp>
        <p:nvSpPr>
          <p:cNvPr id="7363" name="Rectangle 19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80343" y="5652383"/>
            <a:ext cx="4895117" cy="1561570"/>
          </a:xfrm>
        </p:spPr>
        <p:txBody>
          <a:bodyPr lIns="83969" tIns="41985" rIns="83969" bIns="41985"/>
          <a:lstStyle>
            <a:lvl1pPr algn="ctr">
              <a:defRPr sz="1800"/>
            </a:lvl1pPr>
          </a:lstStyle>
          <a:p>
            <a:r>
              <a:rPr lang="en-US"/>
              <a:t>Klicka här för att ändra format på underrubrik i bakgrunden</a:t>
            </a:r>
          </a:p>
        </p:txBody>
      </p:sp>
      <p:sp>
        <p:nvSpPr>
          <p:cNvPr id="7991" name="Line 823"/>
          <p:cNvSpPr>
            <a:spLocks noChangeShapeType="1"/>
          </p:cNvSpPr>
          <p:nvPr/>
        </p:nvSpPr>
        <p:spPr bwMode="auto">
          <a:xfrm>
            <a:off x="2367329" y="9117189"/>
            <a:ext cx="4258774" cy="22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pic>
        <p:nvPicPr>
          <p:cNvPr id="8120" name="Picture 952" descr="K_ALB_logo_P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35" y="7507465"/>
            <a:ext cx="1744174" cy="2022475"/>
          </a:xfrm>
          <a:prstGeom prst="rect">
            <a:avLst/>
          </a:prstGeom>
          <a:noFill/>
        </p:spPr>
      </p:pic>
      <p:pic>
        <p:nvPicPr>
          <p:cNvPr id="8121" name="Picture 953" descr="Vi är en del_svart_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1619" y="9218084"/>
            <a:ext cx="669315" cy="4540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938509-0519-4115-91BA-8D35C6DBDDD3}" type="slidenum">
              <a:rPr lang="en-US"/>
              <a:pPr/>
              <a:t>‹#›</a:t>
            </a:fld>
            <a:r>
              <a:rPr lang="en-US"/>
              <a:t> Föreläsningens namn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4839067" y="754417"/>
            <a:ext cx="1500187" cy="7972953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335207" y="754417"/>
            <a:ext cx="4398352" cy="797295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54D943-F75C-417D-BB8B-9E1CA427CF1A}" type="slidenum">
              <a:rPr lang="en-US"/>
              <a:pPr/>
              <a:t>‹#›</a:t>
            </a:fld>
            <a:r>
              <a:rPr lang="en-US"/>
              <a:t> Föreläsningens namn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083BF4-3BEE-42C7-9D04-65C942F2E95B}" type="slidenum">
              <a:rPr lang="en-US"/>
              <a:pPr/>
              <a:t>‹#›</a:t>
            </a:fld>
            <a:r>
              <a:rPr lang="en-US"/>
              <a:t> Föreläsningens namn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41826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41826" y="4198586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20BC4-B31D-4CE4-B631-0A455819A50F}" type="slidenum">
              <a:rPr lang="en-US"/>
              <a:pPr/>
              <a:t>‹#›</a:t>
            </a:fld>
            <a:r>
              <a:rPr lang="en-US"/>
              <a:t> Föreläsningens namn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35207" y="2783769"/>
            <a:ext cx="294872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389435" y="2783769"/>
            <a:ext cx="2949819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367874-5935-429F-AE3C-6FA4BD0D1026}" type="slidenum">
              <a:rPr lang="en-US"/>
              <a:pPr/>
              <a:t>‹#›</a:t>
            </a:fld>
            <a:r>
              <a:rPr lang="en-US"/>
              <a:t> Föreläsningens namn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049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049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3483952" y="2217385"/>
            <a:ext cx="3031148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3483952" y="3141486"/>
            <a:ext cx="3031148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6C93D6-C4C5-421E-9DB7-477E9625D5EF}" type="slidenum">
              <a:rPr lang="en-US"/>
              <a:pPr/>
              <a:t>‹#›</a:t>
            </a:fld>
            <a:r>
              <a:rPr lang="en-US"/>
              <a:t> Föreläsningens namn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7A1615-FF33-4319-862F-0305CB5CDDFE}" type="slidenum">
              <a:rPr lang="en-US"/>
              <a:pPr/>
              <a:t>‹#›</a:t>
            </a:fld>
            <a:r>
              <a:rPr lang="en-US"/>
              <a:t> Föreläsningens namn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fo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D93FEB-7EEC-432B-B7C6-770AE3EAE167}" type="slidenum">
              <a:rPr lang="en-US"/>
              <a:pPr/>
              <a:t>‹#›</a:t>
            </a:fld>
            <a:r>
              <a:rPr lang="en-US"/>
              <a:t> Föreläsningens namn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326" cy="167851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681654" y="394406"/>
            <a:ext cx="3833446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326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A988C4-E242-4FDE-9635-B7C8CBA55F7B}" type="slidenum">
              <a:rPr lang="en-US"/>
              <a:pPr/>
              <a:t>‹#›</a:t>
            </a:fld>
            <a:r>
              <a:rPr lang="en-US"/>
              <a:t> Föreläsningens namn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4124" y="6934200"/>
            <a:ext cx="4114800" cy="81862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344124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344124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2FA57F-D400-4ACD-B770-A970C1BAE83A}" type="slidenum">
              <a:rPr lang="en-US"/>
              <a:pPr/>
              <a:t>‹#›</a:t>
            </a:fld>
            <a:r>
              <a:rPr lang="en-US"/>
              <a:t> Föreläsningens namn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5207" y="754416"/>
            <a:ext cx="6004047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4" tIns="47892" rIns="95784" bIns="4789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35207" y="2783769"/>
            <a:ext cx="6004047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Klicka här för att ändra format på bakgrundstexten</a:t>
            </a:r>
          </a:p>
          <a:p>
            <a:pPr lvl="1"/>
            <a:r>
              <a:rPr lang="en-US"/>
              <a:t>Nivå två</a:t>
            </a:r>
          </a:p>
          <a:p>
            <a:pPr lvl="2"/>
            <a:r>
              <a:rPr lang="en-US"/>
              <a:t>Nivå tre</a:t>
            </a:r>
          </a:p>
          <a:p>
            <a:pPr lvl="2"/>
            <a:r>
              <a:rPr lang="en-US"/>
              <a:t>Nivå fyra</a:t>
            </a:r>
          </a:p>
          <a:p>
            <a:pPr lvl="2"/>
            <a:r>
              <a:rPr lang="en-US"/>
              <a:t>Nivå fem</a:t>
            </a:r>
          </a:p>
        </p:txBody>
      </p:sp>
      <p:sp>
        <p:nvSpPr>
          <p:cNvPr id="1487" name="Line 463"/>
          <p:cNvSpPr>
            <a:spLocks noChangeShapeType="1"/>
          </p:cNvSpPr>
          <p:nvPr/>
        </p:nvSpPr>
        <p:spPr bwMode="auto">
          <a:xfrm flipV="1">
            <a:off x="231898" y="9112603"/>
            <a:ext cx="5490796" cy="688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488" name="Rectangle 46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271" y="9105724"/>
            <a:ext cx="5575422" cy="658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>
            <a:lvl1pPr algn="l" defTabSz="957263">
              <a:defRPr sz="1400"/>
            </a:lvl1pPr>
          </a:lstStyle>
          <a:p>
            <a:fld id="{29056E30-4DC7-445E-B344-5FF1DEE9C534}" type="slidenum">
              <a:rPr lang="en-US"/>
              <a:pPr/>
              <a:t>‹#›</a:t>
            </a:fld>
            <a:r>
              <a:rPr lang="en-US"/>
              <a:t> Föreläsningens namn</a:t>
            </a:r>
          </a:p>
        </p:txBody>
      </p:sp>
      <p:pic>
        <p:nvPicPr>
          <p:cNvPr id="1553" name="Picture 529" descr="K_ALB_logo_PM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21619" y="8697561"/>
            <a:ext cx="697890" cy="80944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57263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</a:defRPr>
      </a:lvl1pPr>
      <a:lvl2pPr algn="l" defTabSz="957263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</a:defRPr>
      </a:lvl2pPr>
      <a:lvl3pPr algn="l" defTabSz="957263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</a:defRPr>
      </a:lvl3pPr>
      <a:lvl4pPr algn="l" defTabSz="957263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</a:defRPr>
      </a:lvl4pPr>
      <a:lvl5pPr algn="l" defTabSz="957263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</a:defRPr>
      </a:lvl5pPr>
      <a:lvl6pPr marL="457200" algn="l" defTabSz="957263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</a:defRPr>
      </a:lvl6pPr>
      <a:lvl7pPr marL="914400" algn="l" defTabSz="957263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</a:defRPr>
      </a:lvl7pPr>
      <a:lvl8pPr marL="1371600" algn="l" defTabSz="957263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</a:defRPr>
      </a:lvl8pPr>
      <a:lvl9pPr marL="1828800" algn="l" defTabSz="957263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</a:defRPr>
      </a:lvl9pPr>
    </p:titleStyle>
    <p:bodyStyle>
      <a:lvl1pPr algn="l" defTabSz="957263" rtl="0" fontAlgn="base">
        <a:spcBef>
          <a:spcPct val="20000"/>
        </a:spcBef>
        <a:spcAft>
          <a:spcPct val="30000"/>
        </a:spcAft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661988" indent="-338138" algn="l" defTabSz="957263" rtl="0" fontAlgn="base">
        <a:spcBef>
          <a:spcPct val="0"/>
        </a:spcBef>
        <a:spcAft>
          <a:spcPct val="5000"/>
        </a:spcAft>
        <a:buClr>
          <a:schemeClr val="bg2"/>
        </a:buClr>
        <a:buChar char="•"/>
        <a:defRPr sz="2300">
          <a:solidFill>
            <a:schemeClr val="tx1"/>
          </a:solidFill>
          <a:latin typeface="+mn-lt"/>
        </a:defRPr>
      </a:lvl2pPr>
      <a:lvl3pPr marL="1285875" indent="-239713" algn="l" defTabSz="957263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900">
          <a:solidFill>
            <a:schemeClr val="tx1"/>
          </a:solidFill>
          <a:latin typeface="+mn-lt"/>
        </a:defRPr>
      </a:lvl3pPr>
      <a:lvl4pPr marL="1712913" indent="-239713" algn="l" defTabSz="957263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542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114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686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258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39830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07" y="309530"/>
            <a:ext cx="6522793" cy="428628"/>
          </a:xfrm>
        </p:spPr>
        <p:txBody>
          <a:bodyPr/>
          <a:lstStyle/>
          <a:p>
            <a:r>
              <a:rPr lang="sv-SE" sz="1400" dirty="0"/>
              <a:t>     </a:t>
            </a:r>
            <a:r>
              <a:rPr lang="sv-SE" sz="1600" b="1" dirty="0"/>
              <a:t>PM Akut astma barn                                                            </a:t>
            </a:r>
            <a:r>
              <a:rPr lang="sv-SE" sz="1200" dirty="0"/>
              <a:t>181103</a:t>
            </a:r>
          </a:p>
        </p:txBody>
      </p:sp>
      <p:sp>
        <p:nvSpPr>
          <p:cNvPr id="5" name="Rektangel 4"/>
          <p:cNvSpPr/>
          <p:nvPr/>
        </p:nvSpPr>
        <p:spPr bwMode="auto">
          <a:xfrm>
            <a:off x="642918" y="1208584"/>
            <a:ext cx="292895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sv-SE" sz="1200" b="1" dirty="0"/>
              <a:t>Mild/måttlig </a:t>
            </a:r>
            <a:r>
              <a:rPr lang="sv-SE" sz="1200" b="1" dirty="0" err="1"/>
              <a:t>obstruktivitet</a:t>
            </a:r>
            <a:endParaRPr lang="sv-SE" sz="1200" b="1" dirty="0"/>
          </a:p>
          <a:p>
            <a:r>
              <a:rPr lang="sv-SE" sz="1100" dirty="0" err="1"/>
              <a:t>Dyspné</a:t>
            </a:r>
            <a:r>
              <a:rPr lang="sv-SE" sz="1100" dirty="0"/>
              <a:t>. Saturation &gt;92%</a:t>
            </a:r>
          </a:p>
        </p:txBody>
      </p:sp>
      <p:sp>
        <p:nvSpPr>
          <p:cNvPr id="6" name="Rektangel 5"/>
          <p:cNvSpPr/>
          <p:nvPr/>
        </p:nvSpPr>
        <p:spPr bwMode="auto">
          <a:xfrm>
            <a:off x="3717032" y="1208584"/>
            <a:ext cx="288032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sv-SE" sz="1200" b="1" dirty="0"/>
              <a:t>Svår </a:t>
            </a:r>
            <a:r>
              <a:rPr lang="sv-SE" sz="1200" b="1" dirty="0" err="1"/>
              <a:t>obstruktivitet</a:t>
            </a:r>
            <a:endParaRPr lang="sv-SE" sz="1200" b="1" dirty="0"/>
          </a:p>
          <a:p>
            <a:r>
              <a:rPr lang="sv-SE" sz="1100" dirty="0"/>
              <a:t>Uttalad </a:t>
            </a:r>
            <a:r>
              <a:rPr lang="sv-SE" sz="1100" dirty="0" err="1"/>
              <a:t>dyspné</a:t>
            </a:r>
            <a:r>
              <a:rPr lang="sv-SE" sz="1100" dirty="0"/>
              <a:t>. Saturation &lt;92%</a:t>
            </a:r>
          </a:p>
        </p:txBody>
      </p:sp>
      <p:sp>
        <p:nvSpPr>
          <p:cNvPr id="11" name="Rektangel 10"/>
          <p:cNvSpPr/>
          <p:nvPr/>
        </p:nvSpPr>
        <p:spPr bwMode="auto">
          <a:xfrm>
            <a:off x="642918" y="1782368"/>
            <a:ext cx="2928958" cy="9383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 </a:t>
            </a:r>
            <a:r>
              <a:rPr kumimoji="0" lang="sv-S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Airomir</a:t>
            </a:r>
            <a:r>
              <a:rPr lang="sv-SE" sz="1200" b="1" dirty="0"/>
              <a:t> </a:t>
            </a:r>
            <a:r>
              <a:rPr lang="sv-SE" sz="1200" dirty="0"/>
              <a:t>(</a:t>
            </a:r>
            <a:r>
              <a:rPr lang="sv-SE" sz="1200" dirty="0" err="1"/>
              <a:t>salbutamol</a:t>
            </a:r>
            <a:r>
              <a:rPr lang="sv-SE" sz="1200" dirty="0"/>
              <a:t>) </a:t>
            </a: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via </a:t>
            </a:r>
            <a:r>
              <a:rPr kumimoji="0" 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spacer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/>
              <a:t>&lt;2 år: 4 puffar, 2-6 år: 6 puffar</a:t>
            </a:r>
          </a:p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/>
              <a:t>&gt;6 år: 6-12 puffar</a:t>
            </a:r>
          </a:p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1200" dirty="0"/>
          </a:p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i="1" dirty="0"/>
              <a:t>Upprepas efter 20 min! </a:t>
            </a:r>
            <a:endParaRPr kumimoji="0" lang="sv-SE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ktangel 11"/>
          <p:cNvSpPr/>
          <p:nvPr/>
        </p:nvSpPr>
        <p:spPr bwMode="auto">
          <a:xfrm>
            <a:off x="3717032" y="1782368"/>
            <a:ext cx="2855240" cy="9383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 </a:t>
            </a:r>
            <a:r>
              <a:rPr kumimoji="0" lang="sv-S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Ventoline</a:t>
            </a:r>
            <a:r>
              <a:rPr lang="sv-SE" sz="1200" dirty="0"/>
              <a:t> (</a:t>
            </a:r>
            <a:r>
              <a:rPr lang="sv-SE" sz="1200" dirty="0" err="1"/>
              <a:t>salbutamol</a:t>
            </a:r>
            <a:r>
              <a:rPr lang="sv-SE" sz="1200" dirty="0"/>
              <a:t>)</a:t>
            </a: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sv-SE" sz="1200" dirty="0"/>
              <a:t>via </a:t>
            </a: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Maxin*</a:t>
            </a:r>
          </a:p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dirty="0"/>
              <a:t>5 mg/ml, 2 ml</a:t>
            </a:r>
          </a:p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&lt;30 kg: 1 min</a:t>
            </a:r>
            <a:r>
              <a:rPr lang="sv-SE" sz="1200" dirty="0"/>
              <a:t>, &gt;30 kg: 2 min</a:t>
            </a:r>
          </a:p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i="1" dirty="0"/>
              <a:t>Ge syrgas om </a:t>
            </a:r>
            <a:r>
              <a:rPr lang="sv-SE" sz="1200" i="1" dirty="0" err="1"/>
              <a:t>saturation</a:t>
            </a:r>
            <a:r>
              <a:rPr lang="sv-SE" sz="1200" i="1" dirty="0"/>
              <a:t> &lt;92%</a:t>
            </a:r>
          </a:p>
          <a:p>
            <a:pPr defTabSz="957263"/>
            <a:r>
              <a:rPr lang="sv-SE" sz="1200" i="1" dirty="0"/>
              <a:t>Upprepas efter 20 min! </a:t>
            </a:r>
          </a:p>
        </p:txBody>
      </p:sp>
      <p:sp>
        <p:nvSpPr>
          <p:cNvPr id="14" name="Rektangel 13"/>
          <p:cNvSpPr/>
          <p:nvPr/>
        </p:nvSpPr>
        <p:spPr bwMode="auto">
          <a:xfrm>
            <a:off x="642918" y="738158"/>
            <a:ext cx="5929354" cy="32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57263"/>
            <a:r>
              <a:rPr kumimoji="0" lang="sv-S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Bedöm allvarlighetsgrad och ge bronkvidgande medicin</a:t>
            </a:r>
          </a:p>
        </p:txBody>
      </p:sp>
      <p:sp>
        <p:nvSpPr>
          <p:cNvPr id="15" name="Rektangel 14"/>
          <p:cNvSpPr/>
          <p:nvPr/>
        </p:nvSpPr>
        <p:spPr bwMode="auto">
          <a:xfrm>
            <a:off x="667998" y="2864768"/>
            <a:ext cx="5929354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Bedöm respons och allvarlighetsgrad</a:t>
            </a:r>
          </a:p>
        </p:txBody>
      </p:sp>
      <p:sp>
        <p:nvSpPr>
          <p:cNvPr id="18" name="Rektangel 17"/>
          <p:cNvSpPr/>
          <p:nvPr/>
        </p:nvSpPr>
        <p:spPr bwMode="auto">
          <a:xfrm>
            <a:off x="642918" y="4166042"/>
            <a:ext cx="5929354" cy="642942"/>
          </a:xfrm>
          <a:prstGeom prst="rect">
            <a:avLst/>
          </a:prstGeom>
          <a:solidFill>
            <a:srgbClr val="C3F1BD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Fortsätt med </a:t>
            </a:r>
            <a:r>
              <a:rPr kumimoji="0" lang="sv-S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Airomir/Ventoline</a:t>
            </a:r>
            <a:endParaRPr kumimoji="0" lang="sv-SE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Upprepa</a:t>
            </a:r>
            <a:r>
              <a:rPr kumimoji="0" lang="sv-SE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var 20-60:e minut (dosering enligt ovan)</a:t>
            </a:r>
          </a:p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200" i="1" dirty="0"/>
              <a:t>K</a:t>
            </a:r>
            <a:r>
              <a:rPr kumimoji="0" lang="sv-SE" sz="12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ontroll av hjärtfrekvens</a:t>
            </a:r>
            <a:r>
              <a:rPr lang="sv-SE" sz="1200" i="1" dirty="0"/>
              <a:t> före varje inhalationsomgång!</a:t>
            </a:r>
            <a:r>
              <a:rPr kumimoji="0" lang="sv-SE" sz="12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sv-SE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ktangel 18"/>
          <p:cNvSpPr/>
          <p:nvPr/>
        </p:nvSpPr>
        <p:spPr bwMode="auto">
          <a:xfrm>
            <a:off x="642918" y="4955850"/>
            <a:ext cx="5929354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57263"/>
            <a:r>
              <a:rPr kumimoji="0" lang="sv-S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Vid utebliven förbättring</a:t>
            </a:r>
          </a:p>
        </p:txBody>
      </p:sp>
      <p:sp>
        <p:nvSpPr>
          <p:cNvPr id="21" name="Rektangel 20"/>
          <p:cNvSpPr/>
          <p:nvPr/>
        </p:nvSpPr>
        <p:spPr bwMode="auto">
          <a:xfrm>
            <a:off x="667998" y="6681192"/>
            <a:ext cx="5929354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57263"/>
            <a:r>
              <a:rPr lang="sv-SE" sz="1200" i="1" dirty="0"/>
              <a:t>Vid utebliven förbättring</a:t>
            </a:r>
          </a:p>
        </p:txBody>
      </p:sp>
      <p:sp>
        <p:nvSpPr>
          <p:cNvPr id="22" name="Rektangel 21"/>
          <p:cNvSpPr/>
          <p:nvPr/>
        </p:nvSpPr>
        <p:spPr bwMode="auto">
          <a:xfrm>
            <a:off x="620688" y="5457056"/>
            <a:ext cx="5954434" cy="1080120"/>
          </a:xfrm>
          <a:prstGeom prst="rect">
            <a:avLst/>
          </a:prstGeom>
          <a:solidFill>
            <a:srgbClr val="C3F1BD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57263"/>
            <a:r>
              <a:rPr lang="sv-SE" sz="1200" dirty="0"/>
              <a:t>Kombinera i Maxin:</a:t>
            </a:r>
          </a:p>
          <a:p>
            <a:pPr defTabSz="957263"/>
            <a:r>
              <a:rPr lang="sv-SE" sz="1200" b="1" dirty="0" err="1"/>
              <a:t>Atrovent</a:t>
            </a:r>
            <a:r>
              <a:rPr lang="sv-SE" sz="1200" dirty="0"/>
              <a:t> (</a:t>
            </a:r>
            <a:r>
              <a:rPr lang="sv-SE" sz="1200" dirty="0" err="1"/>
              <a:t>Ipratropium</a:t>
            </a:r>
            <a:r>
              <a:rPr lang="sv-SE" sz="1200" dirty="0"/>
              <a:t>) 0,25 mg/ml, 1 ml med </a:t>
            </a:r>
            <a:r>
              <a:rPr lang="sv-SE" sz="1200" b="1" dirty="0" err="1"/>
              <a:t>Ventoline</a:t>
            </a:r>
            <a:r>
              <a:rPr lang="sv-SE" sz="1200" b="1" dirty="0"/>
              <a:t> </a:t>
            </a:r>
            <a:r>
              <a:rPr lang="sv-SE" sz="1200" dirty="0"/>
              <a:t>1 ml</a:t>
            </a:r>
          </a:p>
          <a:p>
            <a:pPr defTabSz="957263"/>
            <a:r>
              <a:rPr lang="sv-SE" sz="1200" dirty="0"/>
              <a:t>&lt;30 kg: 2 min, &gt;30 kg: 4 min</a:t>
            </a:r>
          </a:p>
          <a:p>
            <a:pPr defTabSz="957263"/>
            <a:r>
              <a:rPr lang="sv-SE" sz="1200" i="1" dirty="0"/>
              <a:t>Kan upprepas efter 30 min </a:t>
            </a:r>
          </a:p>
          <a:p>
            <a:pPr defTabSz="957263"/>
            <a:r>
              <a:rPr lang="sv-SE" sz="1200" dirty="0"/>
              <a:t>– därefter ges </a:t>
            </a:r>
            <a:r>
              <a:rPr lang="sv-SE" sz="1200" dirty="0" err="1"/>
              <a:t>Atrovent</a:t>
            </a:r>
            <a:r>
              <a:rPr lang="sv-SE" sz="1200" dirty="0"/>
              <a:t> var 6:e timme</a:t>
            </a:r>
          </a:p>
        </p:txBody>
      </p:sp>
      <p:sp>
        <p:nvSpPr>
          <p:cNvPr id="27" name="Rektangel 26"/>
          <p:cNvSpPr/>
          <p:nvPr/>
        </p:nvSpPr>
        <p:spPr bwMode="auto">
          <a:xfrm>
            <a:off x="642918" y="3368824"/>
            <a:ext cx="2928958" cy="6463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57263"/>
            <a:r>
              <a:rPr lang="sv-SE" sz="1200" b="1" dirty="0" err="1"/>
              <a:t>Betapred</a:t>
            </a:r>
            <a:r>
              <a:rPr lang="sv-SE" sz="1000" dirty="0"/>
              <a:t> </a:t>
            </a:r>
            <a:r>
              <a:rPr lang="sv-SE" sz="1100" dirty="0"/>
              <a:t>0,5 mg/tablett (</a:t>
            </a:r>
            <a:r>
              <a:rPr lang="sv-SE" sz="1100" dirty="0" err="1"/>
              <a:t>po</a:t>
            </a:r>
            <a:r>
              <a:rPr lang="sv-SE" sz="1100" dirty="0"/>
              <a:t>)</a:t>
            </a:r>
          </a:p>
          <a:p>
            <a:pPr defTabSz="957263"/>
            <a:r>
              <a:rPr lang="sv-SE" sz="1200" dirty="0"/>
              <a:t>&lt;10 kg: 3 mg (6 </a:t>
            </a:r>
            <a:r>
              <a:rPr lang="sv-SE" sz="1200" dirty="0" err="1"/>
              <a:t>tabl</a:t>
            </a:r>
            <a:r>
              <a:rPr lang="sv-SE" sz="1200" dirty="0"/>
              <a:t>)</a:t>
            </a:r>
          </a:p>
          <a:p>
            <a:pPr defTabSz="957263"/>
            <a:r>
              <a:rPr lang="sv-SE" sz="1200" dirty="0"/>
              <a:t>&gt;10 kg: 4 mg (8 </a:t>
            </a:r>
            <a:r>
              <a:rPr lang="sv-SE" sz="1200" dirty="0" err="1"/>
              <a:t>tabl</a:t>
            </a:r>
            <a:r>
              <a:rPr lang="sv-SE" sz="1200" dirty="0"/>
              <a:t>) </a:t>
            </a:r>
          </a:p>
        </p:txBody>
      </p:sp>
      <p:sp>
        <p:nvSpPr>
          <p:cNvPr id="28" name="Rektangel 27"/>
          <p:cNvSpPr/>
          <p:nvPr/>
        </p:nvSpPr>
        <p:spPr bwMode="auto">
          <a:xfrm>
            <a:off x="3717032" y="3368824"/>
            <a:ext cx="2855240" cy="646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57263"/>
            <a:r>
              <a:rPr lang="sv-SE" sz="1200" b="1" dirty="0" err="1"/>
              <a:t>Solu-Cortef</a:t>
            </a:r>
            <a:r>
              <a:rPr lang="sv-SE" sz="1000" dirty="0"/>
              <a:t> </a:t>
            </a:r>
            <a:r>
              <a:rPr lang="sv-SE" sz="1100" dirty="0"/>
              <a:t>50 mg/ml (iv)</a:t>
            </a:r>
          </a:p>
          <a:p>
            <a:pPr defTabSz="957263"/>
            <a:r>
              <a:rPr lang="sv-SE" sz="1200" dirty="0"/>
              <a:t>&lt;10 kg: 100 mg (2 ml)</a:t>
            </a:r>
          </a:p>
          <a:p>
            <a:pPr defTabSz="957263"/>
            <a:r>
              <a:rPr lang="sv-SE" sz="1200" dirty="0"/>
              <a:t>&gt;10 kg: 200 mg (4 ml)</a:t>
            </a:r>
          </a:p>
        </p:txBody>
      </p:sp>
      <p:sp>
        <p:nvSpPr>
          <p:cNvPr id="30" name="Rektangel 29"/>
          <p:cNvSpPr/>
          <p:nvPr/>
        </p:nvSpPr>
        <p:spPr bwMode="auto">
          <a:xfrm>
            <a:off x="692696" y="7185248"/>
            <a:ext cx="5879576" cy="571504"/>
          </a:xfrm>
          <a:prstGeom prst="rect">
            <a:avLst/>
          </a:prstGeom>
          <a:solidFill>
            <a:srgbClr val="C3F1BD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57263"/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 iv</a:t>
            </a:r>
            <a:r>
              <a:rPr kumimoji="0" lang="sv-SE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sv-SE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Magnesiumsulfat</a:t>
            </a:r>
            <a:r>
              <a:rPr kumimoji="0" lang="sv-SE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sv-SE" sz="1200" dirty="0"/>
              <a:t>0,2 </a:t>
            </a:r>
            <a:r>
              <a:rPr kumimoji="0" lang="sv-SE" sz="12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mmol</a:t>
            </a:r>
            <a:r>
              <a:rPr kumimoji="0" lang="sv-SE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/kg (2 ml/kg av 0,1 </a:t>
            </a:r>
            <a:r>
              <a:rPr kumimoji="0" lang="sv-SE" sz="12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mmol</a:t>
            </a:r>
            <a:r>
              <a:rPr kumimoji="0" lang="sv-SE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/ml) </a:t>
            </a:r>
          </a:p>
          <a:p>
            <a:pPr defTabSz="957263"/>
            <a:r>
              <a:rPr kumimoji="0" lang="sv-SE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Max</a:t>
            </a:r>
            <a:r>
              <a:rPr lang="sv-SE" sz="1200" dirty="0"/>
              <a:t> 8 </a:t>
            </a:r>
            <a:r>
              <a:rPr lang="sv-SE" sz="1200" dirty="0" err="1"/>
              <a:t>mmol</a:t>
            </a:r>
            <a:r>
              <a:rPr lang="sv-SE" sz="1200" dirty="0"/>
              <a:t> (80 ml)</a:t>
            </a:r>
            <a:r>
              <a:rPr kumimoji="0" lang="sv-SE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 </a:t>
            </a:r>
            <a:r>
              <a:rPr lang="sv-SE" sz="1200" i="1" dirty="0"/>
              <a:t>Infusion </a:t>
            </a:r>
            <a:r>
              <a:rPr kumimoji="0" lang="sv-SE" sz="12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under 20 min</a:t>
            </a:r>
            <a:r>
              <a:rPr kumimoji="0" lang="sv-SE" sz="12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 </a:t>
            </a:r>
          </a:p>
          <a:p>
            <a:pPr defTabSz="957263"/>
            <a:r>
              <a:rPr lang="sv-SE" sz="1200" i="1" baseline="0" dirty="0"/>
              <a:t>Kan upprepas  efter</a:t>
            </a:r>
            <a:r>
              <a:rPr lang="sv-SE" sz="1200" i="1" dirty="0"/>
              <a:t> 4-6 tim</a:t>
            </a:r>
            <a:endParaRPr kumimoji="0" lang="sv-SE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ktangel 32"/>
          <p:cNvSpPr/>
          <p:nvPr/>
        </p:nvSpPr>
        <p:spPr bwMode="auto">
          <a:xfrm>
            <a:off x="692696" y="7905328"/>
            <a:ext cx="5857346" cy="576064"/>
          </a:xfrm>
          <a:prstGeom prst="rect">
            <a:avLst/>
          </a:prstGeom>
          <a:solidFill>
            <a:srgbClr val="C3F1BD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57263"/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Överväg tillägg av </a:t>
            </a:r>
            <a:r>
              <a:rPr kumimoji="0" 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iv</a:t>
            </a: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sv-SE" sz="1200" b="1" dirty="0" err="1"/>
              <a:t>T</a:t>
            </a:r>
            <a:r>
              <a:rPr kumimoji="0" lang="sv-S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eofyllamin</a:t>
            </a:r>
            <a:r>
              <a:rPr kumimoji="0" lang="sv-S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sv-S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(23 mg/ml)</a:t>
            </a:r>
          </a:p>
          <a:p>
            <a:pPr defTabSz="957263"/>
            <a:r>
              <a:rPr lang="sv-SE" sz="1200" dirty="0"/>
              <a:t>&lt;1 år: 0,15 ml/kg, &gt;1 år: 0,3 ml/kg. </a:t>
            </a:r>
            <a:r>
              <a:rPr lang="sv-SE" sz="1200" i="1" dirty="0"/>
              <a:t>Långsam injektion 20-30 min</a:t>
            </a:r>
            <a:r>
              <a:rPr lang="sv-SE" sz="1100" i="1" dirty="0"/>
              <a:t>. </a:t>
            </a:r>
            <a:endParaRPr kumimoji="0" lang="sv-SE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692696" y="8625408"/>
            <a:ext cx="518457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*OBS! En behandlingsdos</a:t>
            </a:r>
            <a:r>
              <a:rPr kumimoji="0" lang="sv-SE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2 </a:t>
            </a:r>
            <a:r>
              <a:rPr kumimoji="0" lang="sv-SE" sz="12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separata</a:t>
            </a:r>
            <a:r>
              <a:rPr kumimoji="0" lang="sv-SE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inhalationer med 20 min mellanrum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Ellips 1"/>
          <p:cNvSpPr/>
          <p:nvPr/>
        </p:nvSpPr>
        <p:spPr bwMode="auto">
          <a:xfrm>
            <a:off x="3068960" y="3296816"/>
            <a:ext cx="1224136" cy="288032"/>
          </a:xfrm>
          <a:prstGeom prst="ellipse">
            <a:avLst/>
          </a:prstGeom>
          <a:solidFill>
            <a:schemeClr val="bg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Överväg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B_mall1">
  <a:themeElements>
    <a:clrScheme name="ALB_mall1 1">
      <a:dk1>
        <a:srgbClr val="000000"/>
      </a:dk1>
      <a:lt1>
        <a:srgbClr val="FFFFFF"/>
      </a:lt1>
      <a:dk2>
        <a:srgbClr val="FF6600"/>
      </a:dk2>
      <a:lt2>
        <a:srgbClr val="8E9295"/>
      </a:lt2>
      <a:accent1>
        <a:srgbClr val="0000CC"/>
      </a:accent1>
      <a:accent2>
        <a:srgbClr val="FFFF00"/>
      </a:accent2>
      <a:accent3>
        <a:srgbClr val="FFFFFF"/>
      </a:accent3>
      <a:accent4>
        <a:srgbClr val="000000"/>
      </a:accent4>
      <a:accent5>
        <a:srgbClr val="AAAAE2"/>
      </a:accent5>
      <a:accent6>
        <a:srgbClr val="E7E700"/>
      </a:accent6>
      <a:hlink>
        <a:srgbClr val="CC0000"/>
      </a:hlink>
      <a:folHlink>
        <a:srgbClr val="008000"/>
      </a:folHlink>
    </a:clrScheme>
    <a:fontScheme name="ALB_mal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LB_mall1 1">
        <a:dk1>
          <a:srgbClr val="000000"/>
        </a:dk1>
        <a:lt1>
          <a:srgbClr val="FFFFFF"/>
        </a:lt1>
        <a:dk2>
          <a:srgbClr val="FF6600"/>
        </a:dk2>
        <a:lt2>
          <a:srgbClr val="8E9295"/>
        </a:lt2>
        <a:accent1>
          <a:srgbClr val="0000CC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E7E700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</TotalTime>
  <Words>341</Words>
  <Application>Microsoft Office PowerPoint</Application>
  <PresentationFormat>A4 (210 x 297 mm)</PresentationFormat>
  <Paragraphs>42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ALB_mall1</vt:lpstr>
      <vt:lpstr>     PM Akut astma barn                                                            181103</vt:lpstr>
    </vt:vector>
  </TitlesOfParts>
  <Company>Karolinska Universitetssjukhuset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allmon</dc:creator>
  <cp:lastModifiedBy>Malin Ryd Rinder</cp:lastModifiedBy>
  <cp:revision>56</cp:revision>
  <cp:lastPrinted>2018-02-18T07:58:19Z</cp:lastPrinted>
  <dcterms:created xsi:type="dcterms:W3CDTF">2009-04-07T13:45:56Z</dcterms:created>
  <dcterms:modified xsi:type="dcterms:W3CDTF">2018-11-21T15:18:01Z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W_IntOfficeMacros">
    <vt:lpwstr>Disabled</vt:lpwstr>
  </property>
  <property fmtid="{D5CDD505-2E9C-101B-9397-08002B2CF9AE}" pid="3" name="SW_CustomTitle">
    <vt:lpwstr/>
  </property>
</Properties>
</file>