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580" r:id="rId4"/>
    <p:sldId id="257" r:id="rId5"/>
    <p:sldId id="259" r:id="rId6"/>
    <p:sldId id="265" r:id="rId7"/>
    <p:sldId id="578" r:id="rId8"/>
    <p:sldId id="270" r:id="rId9"/>
    <p:sldId id="579" r:id="rId10"/>
    <p:sldId id="261" r:id="rId11"/>
    <p:sldId id="585" r:id="rId12"/>
    <p:sldId id="481" r:id="rId13"/>
    <p:sldId id="273" r:id="rId14"/>
    <p:sldId id="271" r:id="rId15"/>
    <p:sldId id="260" r:id="rId16"/>
    <p:sldId id="258" r:id="rId17"/>
    <p:sldId id="570" r:id="rId18"/>
    <p:sldId id="586" r:id="rId19"/>
    <p:sldId id="280" r:id="rId20"/>
    <p:sldId id="282" r:id="rId21"/>
    <p:sldId id="281" r:id="rId22"/>
    <p:sldId id="577" r:id="rId23"/>
    <p:sldId id="511" r:id="rId24"/>
    <p:sldId id="323" r:id="rId25"/>
    <p:sldId id="268" r:id="rId26"/>
    <p:sldId id="267" r:id="rId27"/>
    <p:sldId id="587" r:id="rId28"/>
    <p:sldId id="272" r:id="rId29"/>
    <p:sldId id="264" r:id="rId30"/>
    <p:sldId id="274" r:id="rId31"/>
    <p:sldId id="581" r:id="rId32"/>
    <p:sldId id="582" r:id="rId33"/>
    <p:sldId id="583" r:id="rId34"/>
    <p:sldId id="588" r:id="rId3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351" autoAdjust="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A65A3-7EA6-4A39-B592-6D7982F5CC4E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3804-B7A4-4379-8D97-462B823E22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92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818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Platshållare för anteckninga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b-NO" altLang="sv-SE" dirty="0" err="1">
                <a:latin typeface="Times" charset="0"/>
                <a:ea typeface="ＭＳ Ｐゴシック" charset="-128"/>
              </a:rPr>
              <a:t>Många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olika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b="1" dirty="0" err="1">
                <a:latin typeface="Times" charset="0"/>
                <a:ea typeface="ＭＳ Ｐゴシック" charset="-128"/>
              </a:rPr>
              <a:t>orsaker</a:t>
            </a:r>
            <a:r>
              <a:rPr lang="nb-NO" altLang="sv-SE" b="1" dirty="0">
                <a:latin typeface="Times" charset="0"/>
                <a:ea typeface="ＭＳ Ｐゴシック" charset="-128"/>
              </a:rPr>
              <a:t> </a:t>
            </a:r>
            <a:r>
              <a:rPr lang="nb-NO" altLang="sv-SE" b="1" dirty="0" err="1">
                <a:latin typeface="Times" charset="0"/>
                <a:ea typeface="ＭＳ Ｐゴシック" charset="-128"/>
              </a:rPr>
              <a:t>ofta</a:t>
            </a:r>
            <a:r>
              <a:rPr lang="nb-NO" altLang="sv-SE" b="1" dirty="0">
                <a:latin typeface="Times" charset="0"/>
                <a:ea typeface="ＭＳ Ｐゴシック" charset="-128"/>
              </a:rPr>
              <a:t> </a:t>
            </a:r>
            <a:r>
              <a:rPr lang="nb-NO" altLang="sv-SE" b="1" dirty="0" err="1">
                <a:latin typeface="Times" charset="0"/>
                <a:ea typeface="ＭＳ Ｐゴシック" charset="-128"/>
              </a:rPr>
              <a:t>multifaktoriell</a:t>
            </a:r>
            <a:r>
              <a:rPr lang="nb-NO" altLang="sv-SE" dirty="0">
                <a:latin typeface="Times" charset="0"/>
                <a:ea typeface="ＭＳ Ｐゴシック" charset="-128"/>
              </a:rPr>
              <a:t>. Majoriteten av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orsakerna</a:t>
            </a:r>
            <a:r>
              <a:rPr lang="nb-NO" altLang="sv-SE" dirty="0">
                <a:latin typeface="Times" charset="0"/>
                <a:ea typeface="ＭＳ Ｐゴシック" charset="-128"/>
              </a:rPr>
              <a:t> går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ändå</a:t>
            </a:r>
            <a:r>
              <a:rPr lang="nb-NO" altLang="sv-SE" dirty="0">
                <a:latin typeface="Times" charset="0"/>
                <a:ea typeface="ＭＳ Ｐゴシック" charset="-128"/>
              </a:rPr>
              <a:t> via en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försämrad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placentafunktion</a:t>
            </a:r>
            <a:r>
              <a:rPr lang="nb-NO" altLang="sv-SE" dirty="0">
                <a:latin typeface="Times" charset="0"/>
                <a:ea typeface="ＭＳ Ｐゴシック" charset="-128"/>
              </a:rPr>
              <a:t>.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Bristfällig</a:t>
            </a:r>
            <a:r>
              <a:rPr lang="nb-NO" altLang="sv-SE" dirty="0">
                <a:latin typeface="Times" charset="0"/>
                <a:ea typeface="ＭＳ Ｐゴシック" charset="-128"/>
              </a:rPr>
              <a:t> placenta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funktion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den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vanligaste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orsaken</a:t>
            </a:r>
            <a:r>
              <a:rPr lang="nb-NO" altLang="sv-SE" dirty="0">
                <a:latin typeface="Times" charset="0"/>
                <a:ea typeface="ＭＳ Ｐゴシック" charset="-128"/>
              </a:rPr>
              <a:t>.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Spiralartärerna</a:t>
            </a:r>
            <a:r>
              <a:rPr lang="nb-NO" altLang="sv-SE" dirty="0">
                <a:latin typeface="Times" charset="0"/>
                <a:ea typeface="ＭＳ Ｐゴシック" charset="-128"/>
              </a:rPr>
              <a:t> helt eller delvis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behåller</a:t>
            </a:r>
            <a:r>
              <a:rPr lang="nb-NO" altLang="sv-SE" dirty="0">
                <a:latin typeface="Times" charset="0"/>
                <a:ea typeface="ＭＳ Ｐゴシック" charset="-128"/>
              </a:rPr>
              <a:t> sin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kontraktionsförmåga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vilket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begränsar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blodflödet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till</a:t>
            </a:r>
            <a:r>
              <a:rPr lang="nb-NO" altLang="sv-SE" dirty="0">
                <a:latin typeface="Times" charset="0"/>
                <a:ea typeface="ＭＳ Ｐゴシック" charset="-128"/>
              </a:rPr>
              <a:t> uterus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placenta. De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här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placentaförändringarna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relaterade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till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ökat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kärlmotstånd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blodflödesminskning</a:t>
            </a:r>
            <a:r>
              <a:rPr lang="nb-NO" altLang="sv-SE" dirty="0">
                <a:latin typeface="Times" charset="0"/>
                <a:ea typeface="ＭＳ Ｐゴシック" charset="-128"/>
              </a:rPr>
              <a:t> både på den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maternella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fetala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sidan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det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detta</a:t>
            </a:r>
            <a:r>
              <a:rPr lang="nb-NO" altLang="sv-SE" dirty="0">
                <a:latin typeface="Times" charset="0"/>
                <a:ea typeface="ＭＳ Ｐゴシック" charset="-128"/>
              </a:rPr>
              <a:t> vi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mäter</a:t>
            </a:r>
            <a:r>
              <a:rPr lang="nb-NO" altLang="sv-SE" dirty="0">
                <a:latin typeface="Times" charset="0"/>
                <a:ea typeface="ＭＳ Ｐゴシック" charset="-128"/>
              </a:rPr>
              <a:t> med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blodflödesundersökning</a:t>
            </a:r>
            <a:r>
              <a:rPr lang="nb-NO" altLang="sv-SE" dirty="0">
                <a:latin typeface="Times" charset="0"/>
                <a:ea typeface="ＭＳ Ｐゴシック" charset="-128"/>
              </a:rPr>
              <a:t> i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a.uterina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a.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Umbilicalis</a:t>
            </a:r>
            <a:endParaRPr lang="nb-NO" altLang="sv-SE" dirty="0">
              <a:latin typeface="Times" charset="0"/>
              <a:ea typeface="ＭＳ Ｐゴシック" charset="-128"/>
            </a:endParaRP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Flera</a:t>
            </a:r>
            <a:r>
              <a:rPr lang="nb-NO" altLang="sv-SE" dirty="0">
                <a:latin typeface="Times" charset="0"/>
                <a:ea typeface="ＭＳ Ｐゴシック" charset="-128"/>
              </a:rPr>
              <a:t> av de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maternella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faktorerna</a:t>
            </a:r>
            <a:r>
              <a:rPr lang="nb-NO" altLang="sv-SE" dirty="0">
                <a:latin typeface="Times" charset="0"/>
                <a:ea typeface="ＭＳ Ｐゴシック" charset="-128"/>
              </a:rPr>
              <a:t> påverkar sedan placenta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kan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væl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sægas</a:t>
            </a:r>
            <a:r>
              <a:rPr lang="nb-NO" altLang="sv-SE" dirty="0">
                <a:latin typeface="Times" charset="0"/>
                <a:ea typeface="ＭＳ Ｐゴシック" charset="-128"/>
              </a:rPr>
              <a:t> vara delvis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placentæra</a:t>
            </a:r>
            <a:r>
              <a:rPr lang="nb-NO" altLang="sv-SE" dirty="0">
                <a:latin typeface="Times" charset="0"/>
                <a:ea typeface="ＭＳ Ｐゴシック" charset="-128"/>
              </a:rPr>
              <a:t>.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Rökning</a:t>
            </a:r>
            <a:r>
              <a:rPr lang="nb-NO" altLang="sv-SE" dirty="0">
                <a:latin typeface="Times" charset="0"/>
                <a:ea typeface="ＭＳ Ｐゴシック" charset="-128"/>
              </a:rPr>
              <a:t>, alkohol, narkotika (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yttre</a:t>
            </a:r>
            <a:r>
              <a:rPr lang="nb-NO" altLang="sv-SE" dirty="0">
                <a:latin typeface="Times" charset="0"/>
                <a:ea typeface="ＭＳ Ｐゴシック" charset="-128"/>
              </a:rPr>
              <a:t> faktorer)</a:t>
            </a: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Sjukdomar</a:t>
            </a:r>
            <a:r>
              <a:rPr lang="nb-NO" altLang="sv-SE" dirty="0">
                <a:latin typeface="Times" charset="0"/>
                <a:ea typeface="ＭＳ Ｐゴシック" charset="-128"/>
              </a:rPr>
              <a:t> med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vaskulär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påverkan</a:t>
            </a:r>
            <a:r>
              <a:rPr lang="nb-NO" altLang="sv-SE" dirty="0">
                <a:latin typeface="Times" charset="0"/>
                <a:ea typeface="ＭＳ Ｐゴシック" charset="-128"/>
              </a:rPr>
              <a:t> som kron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njursjd</a:t>
            </a:r>
            <a:r>
              <a:rPr lang="nb-NO" altLang="sv-SE" dirty="0">
                <a:latin typeface="Times" charset="0"/>
                <a:ea typeface="ＭＳ Ｐゴシック" charset="-128"/>
              </a:rPr>
              <a:t>, diabetes med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komplikationer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predisponerar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för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placentär</a:t>
            </a:r>
            <a:r>
              <a:rPr lang="nb-NO" altLang="sv-SE" dirty="0">
                <a:latin typeface="Times" charset="0"/>
                <a:ea typeface="ＭＳ Ｐゴシック" charset="-128"/>
              </a:rPr>
              <a:t> patologi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IUGR</a:t>
            </a: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Autoimmuna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sjukd</a:t>
            </a:r>
            <a:r>
              <a:rPr lang="nb-NO" altLang="sv-SE" dirty="0">
                <a:latin typeface="Times" charset="0"/>
                <a:ea typeface="ＭＳ Ｐゴシック" charset="-128"/>
              </a:rPr>
              <a:t> som SLE,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sklerodermi</a:t>
            </a:r>
            <a:endParaRPr lang="nb-NO" altLang="sv-SE" dirty="0">
              <a:latin typeface="Times" charset="0"/>
              <a:ea typeface="ＭＳ Ｐゴシック" charset="-128"/>
            </a:endParaRP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Diagnos</a:t>
            </a:r>
            <a:r>
              <a:rPr lang="nb-NO" altLang="sv-SE" dirty="0">
                <a:latin typeface="Times" charset="0"/>
                <a:ea typeface="ＭＳ Ｐゴシック" charset="-128"/>
              </a:rPr>
              <a:t> av IUGR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och</a:t>
            </a:r>
            <a:r>
              <a:rPr lang="nb-NO" altLang="sv-SE" dirty="0">
                <a:latin typeface="Times" charset="0"/>
                <a:ea typeface="ＭＳ Ｐゴシック" charset="-128"/>
              </a:rPr>
              <a:t> sedan PE.. Talar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för</a:t>
            </a:r>
            <a:r>
              <a:rPr lang="nb-NO" altLang="sv-SE" dirty="0">
                <a:latin typeface="Times" charset="0"/>
                <a:ea typeface="ＭＳ Ｐゴシック" charset="-128"/>
              </a:rPr>
              <a:t> att de har en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gemensam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bakgrund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nämligen</a:t>
            </a:r>
            <a:r>
              <a:rPr lang="nb-NO" altLang="sv-SE" dirty="0">
                <a:latin typeface="Times" charset="0"/>
                <a:ea typeface="ＭＳ Ｐゴシック" charset="-128"/>
              </a:rPr>
              <a:t> en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inkomplett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inväxt</a:t>
            </a:r>
            <a:r>
              <a:rPr lang="nb-NO" altLang="sv-SE" dirty="0">
                <a:latin typeface="Times" charset="0"/>
                <a:ea typeface="ＭＳ Ｐゴシック" charset="-128"/>
              </a:rPr>
              <a:t> av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trofoblastceller</a:t>
            </a:r>
            <a:r>
              <a:rPr lang="nb-NO" altLang="sv-SE" dirty="0">
                <a:latin typeface="Times" charset="0"/>
                <a:ea typeface="ＭＳ Ｐゴシック" charset="-128"/>
              </a:rPr>
              <a:t> i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livmoderns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spiralartärer</a:t>
            </a:r>
            <a:r>
              <a:rPr lang="nb-NO" altLang="sv-SE" dirty="0">
                <a:latin typeface="Times" charset="0"/>
                <a:ea typeface="ＭＳ Ｐゴシック" charset="-128"/>
              </a:rPr>
              <a:t> vid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anläggning</a:t>
            </a:r>
            <a:r>
              <a:rPr lang="nb-NO" altLang="sv-SE" dirty="0">
                <a:latin typeface="Times" charset="0"/>
                <a:ea typeface="ＭＳ Ｐゴシック" charset="-128"/>
              </a:rPr>
              <a:t> av placenta.</a:t>
            </a: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Infektioner</a:t>
            </a:r>
            <a:r>
              <a:rPr lang="nb-NO" altLang="sv-SE" dirty="0">
                <a:latin typeface="Times" charset="0"/>
                <a:ea typeface="ＭＳ Ｐゴシック" charset="-128"/>
              </a:rPr>
              <a:t> - (CMV, malaria,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toxoplasma</a:t>
            </a:r>
            <a:r>
              <a:rPr lang="nb-NO" altLang="sv-SE" dirty="0">
                <a:latin typeface="Times" charset="0"/>
                <a:ea typeface="ＭＳ Ｐゴシック" charset="-128"/>
              </a:rPr>
              <a:t>, rubella, herpes</a:t>
            </a:r>
          </a:p>
          <a:p>
            <a:r>
              <a:rPr lang="nb-NO" altLang="sv-SE" dirty="0" err="1">
                <a:latin typeface="Times" charset="0"/>
                <a:ea typeface="ＭＳ Ｐゴシック" charset="-128"/>
              </a:rPr>
              <a:t>Trisomi</a:t>
            </a:r>
            <a:r>
              <a:rPr lang="nb-NO" altLang="sv-SE" dirty="0">
                <a:latin typeface="Times" charset="0"/>
                <a:ea typeface="ＭＳ Ｐゴシック" charset="-128"/>
              </a:rPr>
              <a:t> 13, 18.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Strukturella</a:t>
            </a:r>
            <a:r>
              <a:rPr lang="nb-NO" altLang="sv-SE" dirty="0">
                <a:latin typeface="Times" charset="0"/>
                <a:ea typeface="ＭＳ Ｐゴシック" charset="-128"/>
              </a:rPr>
              <a:t>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missbildningar</a:t>
            </a:r>
            <a:r>
              <a:rPr lang="nb-NO" altLang="sv-SE" dirty="0">
                <a:latin typeface="Times" charset="0"/>
                <a:ea typeface="ＭＳ Ｐゴシック" charset="-128"/>
              </a:rPr>
              <a:t> tex GI </a:t>
            </a:r>
            <a:r>
              <a:rPr lang="nb-NO" altLang="sv-SE" dirty="0" err="1">
                <a:latin typeface="Times" charset="0"/>
                <a:ea typeface="ＭＳ Ｐゴシック" charset="-128"/>
              </a:rPr>
              <a:t>gastroshcisis</a:t>
            </a:r>
            <a:endParaRPr lang="sv-SE" altLang="sv-SE" dirty="0">
              <a:latin typeface="Times" charset="0"/>
              <a:ea typeface="ＭＳ Ｐゴシック" charset="-128"/>
            </a:endParaRPr>
          </a:p>
          <a:p>
            <a:endParaRPr lang="sv-SE" altLang="sv-SE" dirty="0">
              <a:latin typeface="Times" charset="0"/>
              <a:ea typeface="ＭＳ Ｐゴシック" charset="-128"/>
            </a:endParaRPr>
          </a:p>
        </p:txBody>
      </p:sp>
      <p:sp>
        <p:nvSpPr>
          <p:cNvPr id="35843" name="Platshållare för bild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9B1B6A8-7BEC-6048-B728-9F23F14F1B9C}" type="slidenum">
              <a:rPr lang="en-US" altLang="sv-SE" sz="1200"/>
              <a:pPr/>
              <a:t>24</a:t>
            </a:fld>
            <a:endParaRPr lang="en-US" altLang="sv-SE" sz="1200"/>
          </a:p>
        </p:txBody>
      </p:sp>
    </p:spTree>
    <p:extLst>
      <p:ext uri="{BB962C8B-B14F-4D97-AF65-F5344CB8AC3E}">
        <p14:creationId xmlns:p14="http://schemas.microsoft.com/office/powerpoint/2010/main" val="333132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tshållare för bildobjekt 1">
            <a:extLst>
              <a:ext uri="{FF2B5EF4-FFF2-40B4-BE49-F238E27FC236}">
                <a16:creationId xmlns:a16="http://schemas.microsoft.com/office/drawing/2014/main" id="{1C5EE982-C4E9-4AC3-BE2E-3A1E0A6BC6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Platshållare för anteckningar 2">
            <a:extLst>
              <a:ext uri="{FF2B5EF4-FFF2-40B4-BE49-F238E27FC236}">
                <a16:creationId xmlns:a16="http://schemas.microsoft.com/office/drawing/2014/main" id="{2097885E-2A23-40F1-BF1B-97A477B4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altLang="sv-SE">
                <a:ea typeface="ＭＳ Ｐゴシック" panose="020B0600070205080204" pitchFamily="34" charset="-128"/>
              </a:rPr>
              <a:t>Kanske det viktigaste vi gör. Minskar antalet överburna med ultraljudsdatering. Vill gärna datera i första trimestern för att kunna upptäcka även tidiga missbildningar</a:t>
            </a:r>
          </a:p>
        </p:txBody>
      </p:sp>
      <p:sp>
        <p:nvSpPr>
          <p:cNvPr id="28675" name="Platshållare för bildnummer 3">
            <a:extLst>
              <a:ext uri="{FF2B5EF4-FFF2-40B4-BE49-F238E27FC236}">
                <a16:creationId xmlns:a16="http://schemas.microsoft.com/office/drawing/2014/main" id="{B525627A-5D59-4702-8C7B-8E3F506E7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719B8C-BCBB-4045-87C9-7B43D72C2542}" type="slidenum">
              <a:rPr lang="sv-SE" altLang="sv-SE" sz="1200"/>
              <a:pPr/>
              <a:t>30</a:t>
            </a:fld>
            <a:endParaRPr lang="sv-SE" altLang="sv-SE" sz="1200"/>
          </a:p>
        </p:txBody>
      </p:sp>
    </p:spTree>
    <p:extLst>
      <p:ext uri="{BB962C8B-B14F-4D97-AF65-F5344CB8AC3E}">
        <p14:creationId xmlns:p14="http://schemas.microsoft.com/office/powerpoint/2010/main" val="88746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Birth weight according to gestational age at delivery in 436 pregnancies complicated by stillbirth, plotted against 10th,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and 90th percentiles of 112 582 live births (solid lines) and those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INTERGROWTH-21st standard (dotted lines). Reproduced 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from 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Poon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da-DK" sz="1200" b="0" i="1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et al.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12.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EA54-DF2F-4B99-8A4E-ACEA828321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Frekvens</a:t>
            </a:r>
            <a:r>
              <a:rPr lang="en-US" dirty="0"/>
              <a:t> </a:t>
            </a:r>
            <a:r>
              <a:rPr lang="en-US" dirty="0" err="1"/>
              <a:t>prematurfödsel</a:t>
            </a:r>
            <a:r>
              <a:rPr lang="en-US" dirty="0"/>
              <a:t> </a:t>
            </a:r>
            <a:r>
              <a:rPr lang="en-US" dirty="0" err="1"/>
              <a:t>varierer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världen</a:t>
            </a:r>
            <a:r>
              <a:rPr lang="en-US" dirty="0"/>
              <a:t>. I Sverige ca 6%, </a:t>
            </a:r>
            <a:r>
              <a:rPr lang="en-US" dirty="0" err="1"/>
              <a:t>varav</a:t>
            </a:r>
            <a:r>
              <a:rPr lang="en-US" dirty="0"/>
              <a:t> 1% &lt; 32 </a:t>
            </a:r>
            <a:r>
              <a:rPr lang="en-US" dirty="0" err="1"/>
              <a:t>gv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0,3% &lt; 28 </a:t>
            </a:r>
            <a:r>
              <a:rPr lang="en-US" dirty="0" err="1"/>
              <a:t>gv</a:t>
            </a:r>
            <a:r>
              <a:rPr lang="en-US" dirty="0"/>
              <a:t> (ca 300 barn per </a:t>
            </a:r>
            <a:r>
              <a:rPr lang="en-US" dirty="0" err="1"/>
              <a:t>år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957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Erytromycin</a:t>
            </a:r>
            <a:r>
              <a:rPr lang="en-US" dirty="0"/>
              <a:t> </a:t>
            </a:r>
            <a:r>
              <a:rPr lang="en-US" dirty="0" err="1"/>
              <a:t>minskar</a:t>
            </a:r>
            <a:r>
              <a:rPr lang="en-US" dirty="0"/>
              <a:t>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frekvensen</a:t>
            </a:r>
            <a:r>
              <a:rPr lang="en-US" dirty="0"/>
              <a:t> av neonatal infection &lt; 33+0. </a:t>
            </a:r>
            <a:r>
              <a:rPr lang="en-US" dirty="0" err="1"/>
              <a:t>Prematurfödda</a:t>
            </a:r>
            <a:r>
              <a:rPr lang="en-US" dirty="0"/>
              <a:t> barn </a:t>
            </a:r>
            <a:r>
              <a:rPr lang="en-US" dirty="0" err="1"/>
              <a:t>ökad</a:t>
            </a:r>
            <a:r>
              <a:rPr lang="en-US" dirty="0"/>
              <a:t> risk GBS sepsis – </a:t>
            </a:r>
            <a:r>
              <a:rPr lang="en-US" dirty="0" err="1"/>
              <a:t>bensylPC</a:t>
            </a:r>
            <a:r>
              <a:rPr lang="en-US" dirty="0"/>
              <a:t>. </a:t>
            </a:r>
            <a:r>
              <a:rPr lang="en-US" dirty="0" err="1"/>
              <a:t>Behandla</a:t>
            </a:r>
            <a:r>
              <a:rPr lang="en-US" dirty="0"/>
              <a:t> </a:t>
            </a:r>
            <a:r>
              <a:rPr lang="en-US" dirty="0" err="1"/>
              <a:t>intrapartal</a:t>
            </a:r>
            <a:r>
              <a:rPr lang="en-US" dirty="0"/>
              <a:t> </a:t>
            </a:r>
            <a:r>
              <a:rPr lang="en-US" dirty="0" err="1"/>
              <a:t>feber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Magnesiumsulfat</a:t>
            </a:r>
            <a:r>
              <a:rPr lang="en-US" dirty="0"/>
              <a:t> I </a:t>
            </a:r>
            <a:r>
              <a:rPr lang="en-US" dirty="0" err="1"/>
              <a:t>bolusdos</a:t>
            </a:r>
            <a:r>
              <a:rPr lang="en-US" dirty="0"/>
              <a:t> 1-24 </a:t>
            </a:r>
            <a:r>
              <a:rPr lang="en-US" dirty="0" err="1"/>
              <a:t>timmar</a:t>
            </a:r>
            <a:r>
              <a:rPr lang="en-US" dirty="0"/>
              <a:t> </a:t>
            </a:r>
            <a:r>
              <a:rPr lang="en-US" dirty="0" err="1"/>
              <a:t>före</a:t>
            </a:r>
            <a:r>
              <a:rPr lang="en-US" dirty="0"/>
              <a:t> </a:t>
            </a:r>
            <a:r>
              <a:rPr lang="en-US" dirty="0" err="1"/>
              <a:t>partus</a:t>
            </a:r>
            <a:r>
              <a:rPr lang="en-US" dirty="0"/>
              <a:t> &lt; 32+0 </a:t>
            </a:r>
            <a:r>
              <a:rPr lang="en-US" dirty="0" err="1"/>
              <a:t>minskar</a:t>
            </a:r>
            <a:r>
              <a:rPr lang="en-US" dirty="0"/>
              <a:t> </a:t>
            </a:r>
            <a:r>
              <a:rPr lang="en-US" dirty="0" err="1"/>
              <a:t>risken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cerebral pares </a:t>
            </a:r>
            <a:r>
              <a:rPr lang="en-US" dirty="0" err="1"/>
              <a:t>samt</a:t>
            </a:r>
            <a:r>
              <a:rPr lang="en-US" dirty="0"/>
              <a:t> neonatal </a:t>
            </a:r>
            <a:r>
              <a:rPr lang="en-US" dirty="0" err="1"/>
              <a:t>död</a:t>
            </a:r>
            <a:r>
              <a:rPr lang="en-US" dirty="0"/>
              <a:t>. 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348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Skillnad</a:t>
            </a:r>
            <a:r>
              <a:rPr lang="en-US" dirty="0"/>
              <a:t> PIH </a:t>
            </a:r>
            <a:r>
              <a:rPr lang="en-US" dirty="0" err="1"/>
              <a:t>och</a:t>
            </a:r>
            <a:r>
              <a:rPr lang="en-US" dirty="0"/>
              <a:t> PE?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man vid risk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eklampsi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vid </a:t>
            </a:r>
            <a:r>
              <a:rPr lang="en-US" dirty="0" err="1"/>
              <a:t>eklampsi</a:t>
            </a:r>
            <a:r>
              <a:rPr lang="en-US" dirty="0"/>
              <a:t>? (Infusion MgSo4), </a:t>
            </a:r>
            <a:r>
              <a:rPr lang="en-US" dirty="0" err="1"/>
              <a:t>stabilisera</a:t>
            </a:r>
            <a:r>
              <a:rPr lang="en-US" dirty="0"/>
              <a:t> </a:t>
            </a:r>
            <a:r>
              <a:rPr lang="en-US" dirty="0" err="1"/>
              <a:t>före</a:t>
            </a:r>
            <a:r>
              <a:rPr lang="en-US" dirty="0"/>
              <a:t> </a:t>
            </a:r>
            <a:r>
              <a:rPr lang="en-US" dirty="0" err="1"/>
              <a:t>förlossning</a:t>
            </a:r>
            <a:r>
              <a:rPr lang="en-US" dirty="0"/>
              <a:t>! </a:t>
            </a:r>
            <a:r>
              <a:rPr lang="en-US" dirty="0" err="1"/>
              <a:t>Aldrig</a:t>
            </a:r>
            <a:r>
              <a:rPr lang="en-US" dirty="0"/>
              <a:t> intervention </a:t>
            </a:r>
            <a:r>
              <a:rPr lang="en-US" dirty="0" err="1"/>
              <a:t>primärtför</a:t>
            </a:r>
            <a:r>
              <a:rPr lang="en-US" dirty="0"/>
              <a:t> </a:t>
            </a:r>
            <a:r>
              <a:rPr lang="en-US" dirty="0" err="1"/>
              <a:t>fostret</a:t>
            </a:r>
            <a:r>
              <a:rPr lang="en-US" dirty="0"/>
              <a:t>,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kvinnans</a:t>
            </a:r>
            <a:r>
              <a:rPr lang="en-US" dirty="0"/>
              <a:t> </a:t>
            </a:r>
            <a:r>
              <a:rPr lang="en-US" dirty="0" err="1"/>
              <a:t>säkerhet</a:t>
            </a:r>
            <a:r>
              <a:rPr lang="en-US" dirty="0"/>
              <a:t> </a:t>
            </a:r>
            <a:r>
              <a:rPr lang="en-US" dirty="0" err="1"/>
              <a:t>först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243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ASA reducerar risk för IUGR/SGA med 20-40% &lt; 37 GA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EA54-DF2F-4B99-8A4E-ACEA828321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Prostaglandin- Bishop score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5 (</a:t>
            </a:r>
            <a:r>
              <a:rPr lang="en-US" dirty="0" err="1"/>
              <a:t>omoget</a:t>
            </a:r>
            <a:r>
              <a:rPr lang="en-US" dirty="0"/>
              <a:t> </a:t>
            </a:r>
            <a:r>
              <a:rPr lang="en-US" dirty="0" err="1"/>
              <a:t>cervixstatus</a:t>
            </a:r>
            <a:r>
              <a:rPr lang="en-US" dirty="0"/>
              <a:t>)  </a:t>
            </a:r>
            <a:r>
              <a:rPr lang="en-US" dirty="0" err="1"/>
              <a:t>Mekanisk</a:t>
            </a:r>
            <a:r>
              <a:rPr lang="en-US" dirty="0"/>
              <a:t> dilatation med </a:t>
            </a:r>
            <a:r>
              <a:rPr lang="en-US" dirty="0" err="1"/>
              <a:t>ballong</a:t>
            </a:r>
            <a:r>
              <a:rPr lang="en-US" dirty="0"/>
              <a:t> (</a:t>
            </a:r>
            <a:r>
              <a:rPr lang="en-US" dirty="0" err="1"/>
              <a:t>används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ställen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)  </a:t>
            </a:r>
            <a:r>
              <a:rPr lang="en-US" dirty="0" err="1"/>
              <a:t>Amniotomi</a:t>
            </a:r>
            <a:r>
              <a:rPr lang="en-US" dirty="0"/>
              <a:t> (</a:t>
            </a:r>
            <a:r>
              <a:rPr lang="en-US" dirty="0" err="1"/>
              <a:t>moget</a:t>
            </a:r>
            <a:r>
              <a:rPr lang="en-US" dirty="0"/>
              <a:t> </a:t>
            </a:r>
            <a:r>
              <a:rPr lang="en-US" dirty="0" err="1"/>
              <a:t>cervixstatus</a:t>
            </a:r>
            <a:r>
              <a:rPr lang="en-US" dirty="0"/>
              <a:t>)  </a:t>
            </a:r>
            <a:r>
              <a:rPr lang="en-US" dirty="0" err="1"/>
              <a:t>Oxytocindropp</a:t>
            </a:r>
            <a:r>
              <a:rPr lang="en-US" dirty="0"/>
              <a:t> (</a:t>
            </a:r>
            <a:r>
              <a:rPr lang="en-US" dirty="0" err="1"/>
              <a:t>moget</a:t>
            </a:r>
            <a:r>
              <a:rPr lang="en-US" dirty="0"/>
              <a:t> </a:t>
            </a:r>
            <a:r>
              <a:rPr lang="en-US" dirty="0" err="1"/>
              <a:t>cervixsstatus</a:t>
            </a:r>
            <a:r>
              <a:rPr lang="en-US" dirty="0"/>
              <a:t> med </a:t>
            </a:r>
            <a:r>
              <a:rPr lang="en-US" dirty="0" err="1"/>
              <a:t>vattenavgång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160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ofta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mäts</a:t>
            </a:r>
            <a:r>
              <a:rPr lang="en-US" dirty="0"/>
              <a:t> SF-</a:t>
            </a:r>
            <a:r>
              <a:rPr lang="en-US" dirty="0" err="1"/>
              <a:t>mått</a:t>
            </a:r>
            <a:r>
              <a:rPr lang="en-US" dirty="0"/>
              <a:t>?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rutinbesök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gv</a:t>
            </a:r>
            <a:r>
              <a:rPr lang="en-US" dirty="0"/>
              <a:t> 24. </a:t>
            </a:r>
            <a:r>
              <a:rPr lang="en-US" dirty="0" err="1"/>
              <a:t>När</a:t>
            </a:r>
            <a:r>
              <a:rPr lang="en-US" dirty="0"/>
              <a:t> ska </a:t>
            </a:r>
            <a:r>
              <a:rPr lang="en-US" dirty="0" err="1"/>
              <a:t>patienten</a:t>
            </a:r>
            <a:r>
              <a:rPr lang="en-US" dirty="0"/>
              <a:t> </a:t>
            </a:r>
            <a:r>
              <a:rPr lang="en-US" dirty="0" err="1"/>
              <a:t>remitteras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ultraljud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3804-B7A4-4379-8D97-462B823E2299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7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Plassholder for lysbilde 1">
            <a:extLst>
              <a:ext uri="{FF2B5EF4-FFF2-40B4-BE49-F238E27FC236}">
                <a16:creationId xmlns:a16="http://schemas.microsoft.com/office/drawing/2014/main" id="{BFF88033-B2B8-4ABA-B981-765451F0BE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Plassholder for notater 2">
            <a:extLst>
              <a:ext uri="{FF2B5EF4-FFF2-40B4-BE49-F238E27FC236}">
                <a16:creationId xmlns:a16="http://schemas.microsoft.com/office/drawing/2014/main" id="{42211C2E-22B1-4D47-A9EC-8D9B3476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b-NO" altLang="sv-SE" dirty="0">
                <a:ea typeface="ＭＳ Ｐゴシック" panose="020B0600070205080204" pitchFamily="34" charset="-128"/>
              </a:rPr>
              <a:t>Olika modeller och pm…</a:t>
            </a:r>
          </a:p>
          <a:p>
            <a:pPr eaLnBrk="1" hangingPunct="1"/>
            <a:r>
              <a:rPr lang="nb-NO" altLang="sv-SE" dirty="0">
                <a:ea typeface="ＭＳ Ｐゴシック" panose="020B0600070205080204" pitchFamily="34" charset="-128"/>
              </a:rPr>
              <a:t>Överväg karyotyp, infektionsutredning hos ffa mycket små foster utan påverkat flöde i a. umbilicalis</a:t>
            </a:r>
          </a:p>
          <a:p>
            <a:pPr eaLnBrk="1" hangingPunct="1"/>
            <a:endParaRPr lang="nb-NO" altLang="sv-SE" dirty="0">
              <a:ea typeface="ＭＳ Ｐゴシック" panose="020B0600070205080204" pitchFamily="34" charset="-128"/>
            </a:endParaRPr>
          </a:p>
          <a:p>
            <a:endParaRPr lang="nb-NO" altLang="sv-SE" dirty="0">
              <a:ea typeface="ＭＳ Ｐゴシック" panose="020B0600070205080204" pitchFamily="34" charset="-128"/>
            </a:endParaRPr>
          </a:p>
        </p:txBody>
      </p:sp>
      <p:sp>
        <p:nvSpPr>
          <p:cNvPr id="60419" name="Plassholder for lysbildenummer 3">
            <a:extLst>
              <a:ext uri="{FF2B5EF4-FFF2-40B4-BE49-F238E27FC236}">
                <a16:creationId xmlns:a16="http://schemas.microsoft.com/office/drawing/2014/main" id="{961B461D-5710-498B-922F-FF6021AFB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E56B1B-FD39-40EE-8BF0-5A2E7189897E}" type="slidenum">
              <a:rPr lang="en-US" altLang="sv-SE" sz="1200"/>
              <a:pPr/>
              <a:t>20</a:t>
            </a:fld>
            <a:endParaRPr lang="en-US" altLang="sv-SE" sz="1200"/>
          </a:p>
        </p:txBody>
      </p:sp>
    </p:spTree>
    <p:extLst>
      <p:ext uri="{BB962C8B-B14F-4D97-AF65-F5344CB8AC3E}">
        <p14:creationId xmlns:p14="http://schemas.microsoft.com/office/powerpoint/2010/main" val="415960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Platshållare för bildobjekt 1">
            <a:extLst>
              <a:ext uri="{FF2B5EF4-FFF2-40B4-BE49-F238E27FC236}">
                <a16:creationId xmlns:a16="http://schemas.microsoft.com/office/drawing/2014/main" id="{0F2CA5C7-440C-483A-B1BF-094037E02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Platshållare för anteckningar 2">
            <a:extLst>
              <a:ext uri="{FF2B5EF4-FFF2-40B4-BE49-F238E27FC236}">
                <a16:creationId xmlns:a16="http://schemas.microsoft.com/office/drawing/2014/main" id="{59DB3D60-E71E-4734-B28B-1D4C52C2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altLang="sv-SE" dirty="0">
                <a:ea typeface="ＭＳ Ｐゴシック" panose="020B0600070205080204" pitchFamily="34" charset="-128"/>
              </a:rPr>
              <a:t>IUGR definition &gt; 3rd percentilen, eller &lt; 10e percentilen samt blodflödesavvikelser eller tillväxttakt delta &gt; -10%</a:t>
            </a:r>
          </a:p>
        </p:txBody>
      </p:sp>
      <p:sp>
        <p:nvSpPr>
          <p:cNvPr id="58371" name="Platshållare för bildnummer 3">
            <a:extLst>
              <a:ext uri="{FF2B5EF4-FFF2-40B4-BE49-F238E27FC236}">
                <a16:creationId xmlns:a16="http://schemas.microsoft.com/office/drawing/2014/main" id="{ACD587FD-CBAD-41EE-B38D-25E2C5991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6FA7A1A-0475-435C-9C48-826AD96761C6}" type="slidenum">
              <a:rPr lang="en-US" altLang="sv-SE" sz="1200"/>
              <a:pPr/>
              <a:t>21</a:t>
            </a:fld>
            <a:endParaRPr lang="en-US" altLang="sv-SE" sz="1200"/>
          </a:p>
        </p:txBody>
      </p:sp>
    </p:spTree>
    <p:extLst>
      <p:ext uri="{BB962C8B-B14F-4D97-AF65-F5344CB8AC3E}">
        <p14:creationId xmlns:p14="http://schemas.microsoft.com/office/powerpoint/2010/main" val="124129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6B9D-3223-4C0C-9054-C2B6FE63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4A-3E67-4433-818A-0CE1EC5E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0EF5-A31C-43D9-824F-F93CE85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F923-157C-459D-A822-CA446BA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FC7D-0B49-4C06-9BD0-CA800E53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42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FC6F-1FC3-4428-9B63-9252DF3E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99108-6DBC-4B5D-A692-B6EB81FA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D7E2-F3AA-4373-94FB-53656B8C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B96A-2639-4DC2-AFD8-F56955C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A558-9DCD-46B4-9F0F-AC754FA6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38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5D40-CE61-4900-9471-66CBAE5F8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4454E-5C3E-4321-8D01-F98B3865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9C9E-AA8C-48CA-A445-8E97CAA6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CEB4-5D67-4528-8708-BD5482E9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3779-809B-4619-B05D-4880E8B6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96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0F73-8C45-40CE-B913-BB4F1699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8028-5CB4-4338-A362-B61CC9D9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54AE-258F-4778-8236-499B92CF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3B1D-7032-427D-9ACD-FD1984C0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6669-CB5E-44D9-BFFB-1192665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184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2B7A-B0E6-46E4-8FE7-F042C529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B2E6-A3F1-41EB-94BC-39B76A81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9FD9-15EF-4EB5-A973-7A725B5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424-285D-467D-9AD2-A7E4AED4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E9639-6E7C-41EC-AE1E-EC22C64E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64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AD12-D5CA-476C-98D9-91F0303A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9566-CBCD-451A-88C3-945A2E4A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E3F4-417D-4469-8193-731DB157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296F-B5BA-47F6-B0E7-E8DC0B9B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A1CB-CF12-476C-AFDB-EE446909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F534-B0C5-437B-838F-B384BBC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75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0FAF-CFB0-4EA8-9317-3A07B694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A4E9-A988-46E6-A660-8390B427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946-8B33-4C1D-9BB7-00F118DF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033ED-CEA7-470A-9771-F60CA8D4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FC69A-1B0B-48A9-B915-313B267B0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4CB10-ACC8-4A03-A086-4E66261C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FDBE-CAF6-4A68-AD35-C3AF9ADD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2A9DA-F662-4A0F-827A-7D293AC5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7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C1B-DBF6-4EFE-ADF2-BE52846F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F25A6-5776-459F-8CE1-AB8D35F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100A0-8B88-4C19-A26F-3EB36D93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7C6EC-ECD9-4110-A4FB-4F4549D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94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020F0-6E4C-4E3B-A25E-534308C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1289-690A-4DCE-9828-29C2439D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6BF3-523F-4253-85F0-DBBE6F65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635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AE44-5EFF-4724-98AD-41C61107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F01B-8ACA-4929-841C-533596CB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189F-A490-44AD-AA30-C5952DF7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D04C-FC8B-4B7F-B785-78555ECB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0DA0-2108-4F9B-9DFD-DAFF634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290C-E9DB-4459-85DC-EB32679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20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099-B43E-4674-9F34-53FB53AF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7FFCC-4D4B-4796-89A7-10C22948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90B2-5FDA-4898-9668-1A2D9931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9B4C-9B25-444A-90B4-D86E988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E927-183B-45A3-B6A8-3E36E887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05C9-2E2B-48B8-8758-CA0250F8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171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EB70F-E26E-46E9-BB11-B54B1BF7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C50D-E884-4388-BC5A-A0785DE6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616F-5427-43BB-AB48-187C13AAA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474C-47C3-4582-A980-52D8CC748D78}" type="datetimeFigureOut">
              <a:rPr lang="en-SE" smtClean="0"/>
              <a:t>04/01/2021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F46D-79DC-4EBB-9378-6F7D7448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D8D2-866B-427C-8A8D-A69CFF31A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8C13-FB7E-464F-B922-AFF04CB2C9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43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51FABA-6B6B-44D7-9C61-B82FAB28B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Eleonor Tiblad</a:t>
            </a:r>
            <a:endParaRPr lang="en-SE" dirty="0"/>
          </a:p>
        </p:txBody>
      </p:sp>
      <p:pic>
        <p:nvPicPr>
          <p:cNvPr id="5" name="Bildobjekt 1">
            <a:extLst>
              <a:ext uri="{FF2B5EF4-FFF2-40B4-BE49-F238E27FC236}">
                <a16:creationId xmlns:a16="http://schemas.microsoft.com/office/drawing/2014/main" id="{485D263C-B64B-4D5B-9B43-D2ADECB3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-1278"/>
            <a:ext cx="10080396" cy="685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CAF2D2-7786-4405-88C1-640FF45C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Seminarium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Det Lilla Barnet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Eleonor Tiblad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Överläkare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Centrum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Fostermedicin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Kvinnohälsa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eleonor.tiblad@ki.se</a:t>
            </a:r>
            <a:endParaRPr lang="en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8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9FB-7EA6-46FD-B5E7-DCA21876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Antihypertensiva</a:t>
            </a:r>
            <a:r>
              <a:rPr lang="en-US" dirty="0"/>
              <a:t> </a:t>
            </a:r>
            <a:r>
              <a:rPr lang="en-US" dirty="0" err="1"/>
              <a:t>läkemedel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graviditet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F93D-803E-4754-8438-AC3C5AC9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Vid läkemedelsbehandlad hypertoni före graviditet bör man se över aktuell medicinering. ACE-hämmare och </a:t>
            </a:r>
            <a:r>
              <a:rPr lang="sv-SE" dirty="0" err="1"/>
              <a:t>angiotensinreceptorblockerare</a:t>
            </a:r>
            <a:r>
              <a:rPr lang="sv-SE" dirty="0"/>
              <a:t> ska undvikas </a:t>
            </a:r>
            <a:r>
              <a:rPr lang="sv-SE" dirty="0" err="1"/>
              <a:t>pga</a:t>
            </a:r>
            <a:r>
              <a:rPr lang="sv-SE" dirty="0"/>
              <a:t> risk för fostermissbildning, neonatal morbiditet och mortalitet.</a:t>
            </a:r>
          </a:p>
          <a:p>
            <a:pPr marL="0" indent="0">
              <a:buNone/>
            </a:pPr>
            <a:r>
              <a:rPr lang="sv-SE" dirty="0"/>
              <a:t> </a:t>
            </a:r>
          </a:p>
          <a:p>
            <a:pPr marL="0" indent="0">
              <a:buNone/>
            </a:pPr>
            <a:r>
              <a:rPr lang="sv-SE" dirty="0" err="1"/>
              <a:t>Labetalol</a:t>
            </a:r>
            <a:r>
              <a:rPr lang="sv-SE" dirty="0"/>
              <a:t> (Trandate) är  förstahandsval vid farmakologisk behandling av hypertoni under graviditet eftersom det anses som mest beprövat bland betablockerarna. </a:t>
            </a:r>
            <a:r>
              <a:rPr lang="sv-SE" dirty="0" err="1"/>
              <a:t>Metoprolol</a:t>
            </a:r>
            <a:r>
              <a:rPr lang="sv-SE" dirty="0"/>
              <a:t> har stor användning internationellt och anses också vara säkert under graviditet (men används sällan i Sverige).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Av kalciumantagonister under graviditet är </a:t>
            </a:r>
            <a:r>
              <a:rPr lang="sv-SE" dirty="0" err="1"/>
              <a:t>nifedipin</a:t>
            </a:r>
            <a:r>
              <a:rPr lang="sv-SE" dirty="0"/>
              <a:t> (</a:t>
            </a:r>
            <a:r>
              <a:rPr lang="sv-SE" dirty="0" err="1"/>
              <a:t>Adalat</a:t>
            </a:r>
            <a:r>
              <a:rPr lang="sv-SE" dirty="0"/>
              <a:t>)  bäst undersökt varför det rekommenderas i första hand. </a:t>
            </a:r>
            <a:r>
              <a:rPr lang="sv-SE" dirty="0" err="1"/>
              <a:t>Amlodipin</a:t>
            </a:r>
            <a:r>
              <a:rPr lang="sv-SE" dirty="0"/>
              <a:t> kan också användas.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96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34C6-3285-4F63-9FB4-949389E1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inför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framtida</a:t>
            </a:r>
            <a:r>
              <a:rPr lang="en-US" dirty="0"/>
              <a:t> </a:t>
            </a:r>
            <a:r>
              <a:rPr lang="en-US" dirty="0" err="1"/>
              <a:t>graviditet</a:t>
            </a:r>
            <a:r>
              <a:rPr lang="en-US" dirty="0"/>
              <a:t> hos Jenny?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34F1-083D-458E-9BF1-D164658C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553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04776" y="-11962"/>
            <a:ext cx="8672512" cy="1143000"/>
          </a:xfrm>
        </p:spPr>
        <p:txBody>
          <a:bodyPr/>
          <a:lstStyle/>
          <a:p>
            <a:r>
              <a:rPr lang="sv-SE" dirty="0"/>
              <a:t>ASA profylax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6366597" y="650361"/>
            <a:ext cx="4824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2800" dirty="0"/>
              <a:t>Hög risk PE och risk IUGR : </a:t>
            </a:r>
          </a:p>
          <a:p>
            <a:pPr algn="l"/>
            <a:r>
              <a:rPr lang="sv-SE" sz="2800" dirty="0" err="1"/>
              <a:t>Trombyl</a:t>
            </a:r>
            <a:r>
              <a:rPr lang="sv-SE" sz="2800" dirty="0"/>
              <a:t> 75-150 mg </a:t>
            </a:r>
            <a:r>
              <a:rPr lang="sv-SE" sz="2800" dirty="0" err="1"/>
              <a:t>tn</a:t>
            </a:r>
            <a:r>
              <a:rPr lang="sv-SE" sz="2800" dirty="0"/>
              <a:t>, insättning GA 11-14 (&lt; 16)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1814979" y="5157193"/>
            <a:ext cx="8666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2800" dirty="0"/>
              <a:t>Om tidigare svår IUGR: </a:t>
            </a:r>
            <a:r>
              <a:rPr lang="sv-SE" sz="2800" dirty="0" err="1"/>
              <a:t>trombofiliutredning</a:t>
            </a:r>
            <a:endParaRPr lang="sv-SE" sz="2800" dirty="0"/>
          </a:p>
          <a:p>
            <a:pPr algn="l"/>
            <a:r>
              <a:rPr lang="sv-SE" sz="2800" dirty="0"/>
              <a:t>Om t ex </a:t>
            </a:r>
            <a:r>
              <a:rPr lang="sv-SE" sz="2800" dirty="0" err="1"/>
              <a:t>antifosfolipidsyndrom</a:t>
            </a:r>
            <a:r>
              <a:rPr lang="sv-SE" sz="2800" dirty="0"/>
              <a:t> – </a:t>
            </a:r>
            <a:r>
              <a:rPr lang="sv-SE" sz="2800" dirty="0" err="1"/>
              <a:t>Trombyl</a:t>
            </a:r>
            <a:r>
              <a:rPr lang="sv-SE" sz="2800" dirty="0"/>
              <a:t> + Fragmin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1895081-4022-0744-9060-5199EEFE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14" y="2299188"/>
            <a:ext cx="8509074" cy="2774948"/>
          </a:xfrm>
          <a:prstGeom prst="rect">
            <a:avLst/>
          </a:prstGeom>
        </p:spPr>
      </p:pic>
      <p:pic>
        <p:nvPicPr>
          <p:cNvPr id="9" name="Picture 2" descr="C:\Documents and Settings\Michaela\Mina dokument\Mina bilder, musik, videoklipp\Mina bilder\rök ej.jpg">
            <a:extLst>
              <a:ext uri="{FF2B5EF4-FFF2-40B4-BE49-F238E27FC236}">
                <a16:creationId xmlns:a16="http://schemas.microsoft.com/office/drawing/2014/main" id="{D05499AE-31CA-B74F-BF09-40B4A625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90390" y="4907055"/>
            <a:ext cx="1454381" cy="14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07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3A3F-EB86-4E28-9ACB-75CDC1CC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Bishop score</a:t>
            </a:r>
            <a:endParaRPr lang="en-S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40021-AE49-469D-A419-41F2880D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320" y="1690688"/>
            <a:ext cx="11061360" cy="2691924"/>
          </a:xfrm>
          <a:prstGeom prst="rect">
            <a:avLst/>
          </a:prstGeom>
        </p:spPr>
      </p:pic>
      <p:pic>
        <p:nvPicPr>
          <p:cNvPr id="4098" name="Picture 2" descr="Bildresultat för BARD kateter">
            <a:extLst>
              <a:ext uri="{FF2B5EF4-FFF2-40B4-BE49-F238E27FC236}">
                <a16:creationId xmlns:a16="http://schemas.microsoft.com/office/drawing/2014/main" id="{A40C3C7D-3F6F-41D7-841E-763CFAD0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90" y="4382612"/>
            <a:ext cx="2838450" cy="23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dresultat för Angusta">
            <a:extLst>
              <a:ext uri="{FF2B5EF4-FFF2-40B4-BE49-F238E27FC236}">
                <a16:creationId xmlns:a16="http://schemas.microsoft.com/office/drawing/2014/main" id="{F581A261-3CF6-4F8E-BF9F-252B4846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5065237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ildresultat för Oxytocininfusion">
            <a:extLst>
              <a:ext uri="{FF2B5EF4-FFF2-40B4-BE49-F238E27FC236}">
                <a16:creationId xmlns:a16="http://schemas.microsoft.com/office/drawing/2014/main" id="{79731766-B9AB-4222-8459-81FD7D36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01" y="4125629"/>
            <a:ext cx="1819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3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08BE-D2A4-4302-B473-5038863E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D621-70DE-481F-A302-CAB84F2E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 </a:t>
            </a:r>
            <a:r>
              <a:rPr lang="en-US" dirty="0" err="1"/>
              <a:t>mätning</a:t>
            </a:r>
            <a:r>
              <a:rPr lang="en-US" dirty="0"/>
              <a:t> - screening</a:t>
            </a:r>
          </a:p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tillväxtkontroller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ofta</a:t>
            </a:r>
            <a:endParaRPr lang="en-US" dirty="0"/>
          </a:p>
          <a:p>
            <a:r>
              <a:rPr lang="en-US" dirty="0"/>
              <a:t>Definition IUGR/SGA</a:t>
            </a:r>
          </a:p>
          <a:p>
            <a:r>
              <a:rPr lang="en-US" dirty="0" err="1"/>
              <a:t>Orsaker</a:t>
            </a:r>
            <a:r>
              <a:rPr lang="en-US" dirty="0"/>
              <a:t> IUGR</a:t>
            </a:r>
          </a:p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viktigt</a:t>
            </a:r>
            <a:r>
              <a:rPr lang="en-US" dirty="0"/>
              <a:t>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065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AA21-C689-4DB7-82CB-E7CE121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Anna </a:t>
            </a:r>
            <a:endParaRPr lang="en-SE" dirty="0"/>
          </a:p>
        </p:txBody>
      </p:sp>
      <p:pic>
        <p:nvPicPr>
          <p:cNvPr id="3074" name="Picture 2" descr="Bildresultat för avplanat sf mått">
            <a:extLst>
              <a:ext uri="{FF2B5EF4-FFF2-40B4-BE49-F238E27FC236}">
                <a16:creationId xmlns:a16="http://schemas.microsoft.com/office/drawing/2014/main" id="{E5C6E952-598E-42C2-9D33-4560FF5AA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28" y="1751229"/>
            <a:ext cx="8068344" cy="46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8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B840-0CD3-4604-97E8-5150092B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2" name="Picture 4" descr="Bildresultat för fv2 förlossning">
            <a:extLst>
              <a:ext uri="{FF2B5EF4-FFF2-40B4-BE49-F238E27FC236}">
                <a16:creationId xmlns:a16="http://schemas.microsoft.com/office/drawing/2014/main" id="{5B515A77-25AC-4205-B520-2B22FCA575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59" y="0"/>
            <a:ext cx="48432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2ABDD-9F49-4A35-AE42-39CF683DD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2" y="0"/>
            <a:ext cx="4854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26A688-2E8C-4EC7-95F2-3DBB683E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SGA barn hittas med hjälp av SF mätning?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B994CC0-1F9C-450C-B335-C7C1CA215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9" y="2204865"/>
            <a:ext cx="5134267" cy="293680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49666E78-C334-40B7-8116-BADB775AD195}"/>
              </a:ext>
            </a:extLst>
          </p:cNvPr>
          <p:cNvSpPr txBox="1"/>
          <p:nvPr/>
        </p:nvSpPr>
        <p:spPr>
          <a:xfrm>
            <a:off x="3431705" y="5445225"/>
            <a:ext cx="499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mindre än 30 %....</a:t>
            </a:r>
          </a:p>
        </p:txBody>
      </p:sp>
    </p:spTree>
    <p:extLst>
      <p:ext uri="{BB962C8B-B14F-4D97-AF65-F5344CB8AC3E}">
        <p14:creationId xmlns:p14="http://schemas.microsoft.com/office/powerpoint/2010/main" val="9616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6202-D2A5-4C79-9C33-DE218E92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 </a:t>
            </a:r>
            <a:r>
              <a:rPr lang="en-US" dirty="0" err="1"/>
              <a:t>avvikande</a:t>
            </a:r>
            <a:r>
              <a:rPr lang="en-US" dirty="0"/>
              <a:t> SF-</a:t>
            </a:r>
            <a:r>
              <a:rPr lang="en-US" dirty="0" err="1"/>
              <a:t>kurva</a:t>
            </a:r>
            <a:r>
              <a:rPr lang="en-US" dirty="0"/>
              <a:t> ska </a:t>
            </a:r>
            <a:r>
              <a:rPr lang="en-US" dirty="0" err="1"/>
              <a:t>kvinnan</a:t>
            </a:r>
            <a:r>
              <a:rPr lang="en-US" dirty="0"/>
              <a:t> </a:t>
            </a:r>
            <a:r>
              <a:rPr lang="en-US" dirty="0" err="1"/>
              <a:t>remitteras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tillväxtultraljud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046B-6B2A-4569-937A-23ABE06F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Vid mätvärde som ligger 3 centimeter eller mer under medelvärdet (det vill säga under - 2 SD) vid första mätningen i graviditetsvecka 25 skickas remiss för ultraljud.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För övriga avvikelser gäller följande: </a:t>
            </a:r>
          </a:p>
          <a:p>
            <a:pPr marL="0" indent="0">
              <a:buNone/>
            </a:pPr>
            <a:r>
              <a:rPr lang="sv-SE" dirty="0"/>
              <a:t>1.Ny mätning efter en vecka om SF-måttet faller utanför normalområdet.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2.Remiss för ultraljudsundersökning vid:</a:t>
            </a:r>
          </a:p>
          <a:p>
            <a:pPr marL="0" indent="0">
              <a:buNone/>
            </a:pPr>
            <a:r>
              <a:rPr lang="sv-SE" dirty="0"/>
              <a:t> - Stillastående under 3 veckor eller tre på varandra följande lika mätvärden </a:t>
            </a:r>
          </a:p>
          <a:p>
            <a:pPr marL="0" indent="0">
              <a:buNone/>
            </a:pPr>
            <a:r>
              <a:rPr lang="sv-SE" dirty="0"/>
              <a:t> - 2 mätvärden som ligger 3 centimeter eller mer under medelvärdet (det vill säga under - 2  SD) för graviditetslängden </a:t>
            </a:r>
          </a:p>
          <a:p>
            <a:pPr>
              <a:buFontTx/>
              <a:buChar char="-"/>
            </a:pPr>
            <a:r>
              <a:rPr lang="sv-SE" dirty="0"/>
              <a:t>Accelererande SF mått över normalområdet (värdet är mer än 3 centimeter högre än vad man väntat sig den dagen, det vill säga + 2 SD) </a:t>
            </a:r>
          </a:p>
          <a:p>
            <a:pPr marL="0" indent="0">
              <a:buNone/>
            </a:pPr>
            <a:r>
              <a:rPr lang="sv-SE" dirty="0"/>
              <a:t>- Fetma (BMI ≥ 30) om det föreligger svårighet att mäta SF mått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6288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ubrik 1">
            <a:extLst>
              <a:ext uri="{FF2B5EF4-FFF2-40B4-BE49-F238E27FC236}">
                <a16:creationId xmlns:a16="http://schemas.microsoft.com/office/drawing/2014/main" id="{256A95F8-7686-4A04-AE84-B168DFA706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sv-SE" altLang="sv-SE">
                <a:ea typeface="ＭＳ Ｐゴシック" panose="020B0600070205080204" pitchFamily="34" charset="-128"/>
              </a:rPr>
              <a:t>Hur vi bedömer storlek/tillväxt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C0038B-32A1-46D6-BBB4-0CFBE007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07" y="1868489"/>
            <a:ext cx="6384132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sv-SE" dirty="0"/>
              <a:t>Genom mätning av:</a:t>
            </a:r>
          </a:p>
          <a:p>
            <a:pPr>
              <a:defRPr/>
            </a:pPr>
            <a:r>
              <a:rPr lang="sv-SE" dirty="0"/>
              <a:t>Huvudmått (</a:t>
            </a:r>
            <a:r>
              <a:rPr lang="sv-SE" dirty="0" err="1"/>
              <a:t>biparietal</a:t>
            </a:r>
            <a:r>
              <a:rPr lang="sv-SE" dirty="0"/>
              <a:t> diameter)</a:t>
            </a:r>
          </a:p>
          <a:p>
            <a:pPr>
              <a:defRPr/>
            </a:pPr>
            <a:r>
              <a:rPr lang="sv-SE" dirty="0" err="1"/>
              <a:t>Bukmått</a:t>
            </a:r>
            <a:r>
              <a:rPr lang="sv-SE" dirty="0"/>
              <a:t> (medelabdominaldiameter)</a:t>
            </a:r>
          </a:p>
          <a:p>
            <a:pPr>
              <a:defRPr/>
            </a:pPr>
            <a:r>
              <a:rPr lang="sv-SE" dirty="0"/>
              <a:t>Lårbensmått (</a:t>
            </a:r>
            <a:r>
              <a:rPr lang="sv-SE" dirty="0" err="1"/>
              <a:t>femurlängd</a:t>
            </a:r>
            <a:r>
              <a:rPr lang="sv-SE" dirty="0"/>
              <a:t>)</a:t>
            </a:r>
          </a:p>
          <a:p>
            <a:pPr>
              <a:defRPr/>
            </a:pPr>
            <a:endParaRPr lang="sv-SE" dirty="0"/>
          </a:p>
          <a:p>
            <a:pPr>
              <a:defRPr/>
            </a:pPr>
            <a:r>
              <a:rPr lang="sv-SE" dirty="0"/>
              <a:t>Från detta beräknas sedan en skattad fostervikt samt avvikelse i procent från medelvärdet i graviditetsveckan.</a:t>
            </a:r>
          </a:p>
          <a:p>
            <a:pPr>
              <a:defRPr/>
            </a:pPr>
            <a:r>
              <a:rPr lang="sv-SE" dirty="0"/>
              <a:t>c:a ± 10%</a:t>
            </a:r>
          </a:p>
          <a:p>
            <a:pPr marL="0" indent="0">
              <a:buNone/>
              <a:defRPr/>
            </a:pPr>
            <a:endParaRPr lang="sv-SE" dirty="0"/>
          </a:p>
        </p:txBody>
      </p:sp>
      <p:sp>
        <p:nvSpPr>
          <p:cNvPr id="56325" name="Platshållare för bildnummer 5">
            <a:extLst>
              <a:ext uri="{FF2B5EF4-FFF2-40B4-BE49-F238E27FC236}">
                <a16:creationId xmlns:a16="http://schemas.microsoft.com/office/drawing/2014/main" id="{EC0315CC-A9DC-4D5B-AB82-6E7D215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à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F01995-E82B-450C-9650-AEBBBFADBBED}" type="slidenum">
              <a:rPr lang="sv-SE" altLang="sv-SE" sz="8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sv-SE" altLang="sv-SE" sz="800">
              <a:solidFill>
                <a:schemeClr val="bg2"/>
              </a:solidFill>
            </a:endParaRPr>
          </a:p>
        </p:txBody>
      </p:sp>
      <p:pic>
        <p:nvPicPr>
          <p:cNvPr id="56326" name="Picture 2" descr="H:\Normala bilder sv\BPD.jpg">
            <a:extLst>
              <a:ext uri="{FF2B5EF4-FFF2-40B4-BE49-F238E27FC236}">
                <a16:creationId xmlns:a16="http://schemas.microsoft.com/office/drawing/2014/main" id="{13B98173-F1C4-445B-B477-154E5CDB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13850"/>
          <a:stretch>
            <a:fillRect/>
          </a:stretch>
        </p:blipFill>
        <p:spPr bwMode="auto">
          <a:xfrm>
            <a:off x="7775575" y="1163639"/>
            <a:ext cx="25082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7" name="Rak 8">
            <a:extLst>
              <a:ext uri="{FF2B5EF4-FFF2-40B4-BE49-F238E27FC236}">
                <a16:creationId xmlns:a16="http://schemas.microsoft.com/office/drawing/2014/main" id="{452F694C-1CA4-4B89-9E68-BFC2975B2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04288" y="1290638"/>
            <a:ext cx="0" cy="14398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6328" name="Picture 2" descr="H:\Bilder\Anomaly certificate bilder\Abdominal circumference.jpg">
            <a:extLst>
              <a:ext uri="{FF2B5EF4-FFF2-40B4-BE49-F238E27FC236}">
                <a16:creationId xmlns:a16="http://schemas.microsoft.com/office/drawing/2014/main" id="{73B0D73F-0026-46EC-950C-BEC7A382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1" t="14149" r="1765"/>
          <a:stretch>
            <a:fillRect/>
          </a:stretch>
        </p:blipFill>
        <p:spPr bwMode="auto">
          <a:xfrm>
            <a:off x="7742239" y="3187700"/>
            <a:ext cx="2592387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9" name="Rak 10">
            <a:extLst>
              <a:ext uri="{FF2B5EF4-FFF2-40B4-BE49-F238E27FC236}">
                <a16:creationId xmlns:a16="http://schemas.microsoft.com/office/drawing/2014/main" id="{050F49A9-BAD9-420C-8495-95950A87C1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55038" y="3333750"/>
            <a:ext cx="474662" cy="16891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Rak 14">
            <a:extLst>
              <a:ext uri="{FF2B5EF4-FFF2-40B4-BE49-F238E27FC236}">
                <a16:creationId xmlns:a16="http://schemas.microsoft.com/office/drawing/2014/main" id="{11183190-4195-4681-B9DA-9BC3D85359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869238" y="3925889"/>
            <a:ext cx="1871662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6331" name="Picture 2" descr="H:\Bilder\Anomaly certificate bilder\Femur.jpg">
            <a:extLst>
              <a:ext uri="{FF2B5EF4-FFF2-40B4-BE49-F238E27FC236}">
                <a16:creationId xmlns:a16="http://schemas.microsoft.com/office/drawing/2014/main" id="{9B95C8A1-2EB1-4A1E-801A-95844405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19370" b="40247"/>
          <a:stretch>
            <a:fillRect/>
          </a:stretch>
        </p:blipFill>
        <p:spPr bwMode="auto">
          <a:xfrm>
            <a:off x="7745413" y="5445125"/>
            <a:ext cx="2520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32" name="Rak 17">
            <a:extLst>
              <a:ext uri="{FF2B5EF4-FFF2-40B4-BE49-F238E27FC236}">
                <a16:creationId xmlns:a16="http://schemas.microsoft.com/office/drawing/2014/main" id="{988F0534-CDA5-4847-957D-0F59AAD64C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96226" y="5859464"/>
            <a:ext cx="1685925" cy="777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65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268-4DC1-4B84-91F0-B0E87C3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Seminariets</a:t>
            </a:r>
            <a:r>
              <a:rPr lang="en-US" dirty="0"/>
              <a:t> </a:t>
            </a:r>
            <a:r>
              <a:rPr lang="en-US" dirty="0" err="1"/>
              <a:t>upplägg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7760-A0CB-4853-9EB0-4C7829AE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13:15-15:15 ,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mitten</a:t>
            </a:r>
          </a:p>
          <a:p>
            <a:r>
              <a:rPr lang="en-US" dirty="0"/>
              <a:t>Intro</a:t>
            </a:r>
          </a:p>
          <a:p>
            <a:r>
              <a:rPr lang="en-US" dirty="0" err="1"/>
              <a:t>Diskussioner</a:t>
            </a:r>
            <a:r>
              <a:rPr lang="en-US" dirty="0"/>
              <a:t> break-out rooms – Padlet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håller</a:t>
            </a:r>
            <a:r>
              <a:rPr lang="en-US" dirty="0"/>
              <a:t> </a:t>
            </a:r>
            <a:r>
              <a:rPr lang="en-US" dirty="0" err="1"/>
              <a:t>tiden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fördelar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till </a:t>
            </a:r>
            <a:r>
              <a:rPr lang="en-US" dirty="0" err="1"/>
              <a:t>tals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deltar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skriver</a:t>
            </a:r>
            <a:endParaRPr lang="en-US" dirty="0"/>
          </a:p>
          <a:p>
            <a:r>
              <a:rPr lang="en-US" dirty="0"/>
              <a:t>Presentation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diskussion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fallen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frågor</a:t>
            </a:r>
            <a:endParaRPr lang="en-US" dirty="0"/>
          </a:p>
          <a:p>
            <a:r>
              <a:rPr lang="en-US" dirty="0" err="1"/>
              <a:t>Sammanfattning</a:t>
            </a:r>
            <a:endParaRPr lang="en-US" dirty="0"/>
          </a:p>
          <a:p>
            <a:r>
              <a:rPr lang="en-US" dirty="0" err="1"/>
              <a:t>Återkoppling</a:t>
            </a:r>
            <a:endParaRPr lang="en-US" dirty="0"/>
          </a:p>
          <a:p>
            <a:pPr lvl="1"/>
            <a:r>
              <a:rPr lang="en-US" dirty="0"/>
              <a:t>till </a:t>
            </a:r>
            <a:r>
              <a:rPr lang="en-US" dirty="0" err="1"/>
              <a:t>er</a:t>
            </a:r>
            <a:endParaRPr lang="en-US" dirty="0"/>
          </a:p>
          <a:p>
            <a:pPr lvl="1"/>
            <a:r>
              <a:rPr lang="en-US" dirty="0" err="1"/>
              <a:t>seminareledaren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Frågor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677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tel 1">
            <a:extLst>
              <a:ext uri="{FF2B5EF4-FFF2-40B4-BE49-F238E27FC236}">
                <a16:creationId xmlns:a16="http://schemas.microsoft.com/office/drawing/2014/main" id="{6374C1A6-5424-4D25-94C2-FDEA47571B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b-NO" altLang="sv-SE">
                <a:ea typeface="ＭＳ Ｐゴシック" panose="020B0600070205080204" pitchFamily="34" charset="-128"/>
              </a:rPr>
              <a:t>Utredning och uppföljning misstänkt IUGR - grundprinciper</a:t>
            </a:r>
          </a:p>
        </p:txBody>
      </p:sp>
      <p:sp>
        <p:nvSpPr>
          <p:cNvPr id="59394" name="Plassholder for innhold 2">
            <a:extLst>
              <a:ext uri="{FF2B5EF4-FFF2-40B4-BE49-F238E27FC236}">
                <a16:creationId xmlns:a16="http://schemas.microsoft.com/office/drawing/2014/main" id="{51263754-36CD-45BB-9FA7-42D75651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altLang="sv-SE" dirty="0">
                <a:ea typeface="ＭＳ Ｐゴシック" panose="020B0600070205080204" pitchFamily="34" charset="-128"/>
              </a:rPr>
              <a:t>Blodflöde aa Uterinae om viktskattning &lt; -15%</a:t>
            </a:r>
          </a:p>
          <a:p>
            <a:r>
              <a:rPr lang="nb-NO" altLang="sv-SE" dirty="0">
                <a:ea typeface="ＭＳ Ｐゴシック" panose="020B0600070205080204" pitchFamily="34" charset="-128"/>
              </a:rPr>
              <a:t>Kontroll av tillväxt var 14:e dag</a:t>
            </a:r>
          </a:p>
          <a:p>
            <a:r>
              <a:rPr lang="nb-NO" altLang="sv-SE" dirty="0">
                <a:ea typeface="ＭＳ Ｐゴシック" panose="020B0600070205080204" pitchFamily="34" charset="-128"/>
              </a:rPr>
              <a:t>Mellan detta kan olika undersökningar av blodflöde göras för övervakning</a:t>
            </a:r>
          </a:p>
          <a:p>
            <a:r>
              <a:rPr lang="nb-NO" altLang="sv-SE" dirty="0">
                <a:ea typeface="ＭＳ Ｐゴシック" panose="020B0600070205080204" pitchFamily="34" charset="-128"/>
              </a:rPr>
              <a:t>Ingår även kompletterande kontroll av fostervatten, CTG, blodtryck, urinsticka</a:t>
            </a:r>
          </a:p>
          <a:p>
            <a:endParaRPr lang="nb-NO" altLang="sv-SE" dirty="0">
              <a:ea typeface="ＭＳ Ｐゴシック" panose="020B0600070205080204" pitchFamily="34" charset="-128"/>
            </a:endParaRPr>
          </a:p>
          <a:p>
            <a:r>
              <a:rPr lang="nb-NO" altLang="sv-SE" dirty="0">
                <a:ea typeface="ＭＳ Ｐゴシック" panose="020B0600070205080204" pitchFamily="34" charset="-128"/>
              </a:rPr>
              <a:t>Överväg genetisk utredning med fostervatten- eller moderkaksprov (karyotyp/array) och infektionsutredning hos mycket små foster, noggrann fosteranatomisk bedömning av ultraljudsläkare.</a:t>
            </a:r>
          </a:p>
        </p:txBody>
      </p:sp>
      <p:sp>
        <p:nvSpPr>
          <p:cNvPr id="59395" name="Plassholder for bunntekst 3">
            <a:extLst>
              <a:ext uri="{FF2B5EF4-FFF2-40B4-BE49-F238E27FC236}">
                <a16:creationId xmlns:a16="http://schemas.microsoft.com/office/drawing/2014/main" id="{4445D5A0-9D0B-44CE-9D3F-06D8BD60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770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à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sv-SE" sz="800">
                <a:solidFill>
                  <a:schemeClr val="bg2"/>
                </a:solidFill>
              </a:rPr>
              <a:t>Lotta Herling</a:t>
            </a:r>
          </a:p>
        </p:txBody>
      </p:sp>
    </p:spTree>
    <p:extLst>
      <p:ext uri="{BB962C8B-B14F-4D97-AF65-F5344CB8AC3E}">
        <p14:creationId xmlns:p14="http://schemas.microsoft.com/office/powerpoint/2010/main" val="357230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ubrik 1">
            <a:extLst>
              <a:ext uri="{FF2B5EF4-FFF2-40B4-BE49-F238E27FC236}">
                <a16:creationId xmlns:a16="http://schemas.microsoft.com/office/drawing/2014/main" id="{4B122ACD-DB18-4188-9D49-F1D3E12390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sv-SE" altLang="sv-SE">
                <a:ea typeface="ＭＳ Ｐゴシック" panose="020B0600070205080204" pitchFamily="34" charset="-128"/>
              </a:rPr>
              <a:t>Definitioner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41FD70-784B-4342-919E-1B0734202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690688"/>
            <a:ext cx="5040313" cy="42656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nb-NO" sz="2000" dirty="0"/>
              <a:t>AGA = </a:t>
            </a:r>
            <a:r>
              <a:rPr lang="nb-NO" sz="2000" i="1" dirty="0"/>
              <a:t>Appropriate for Gestational Age </a:t>
            </a:r>
            <a:r>
              <a:rPr lang="nb-NO" sz="2000" dirty="0"/>
              <a:t>(normalstor för tiden)  </a:t>
            </a:r>
          </a:p>
          <a:p>
            <a:pPr>
              <a:defRPr/>
            </a:pPr>
            <a:r>
              <a:rPr lang="nb-NO" sz="2000" dirty="0"/>
              <a:t>SGA = </a:t>
            </a:r>
            <a:r>
              <a:rPr lang="nb-NO" sz="2000" i="1" dirty="0"/>
              <a:t>Small for Gestational Age </a:t>
            </a:r>
            <a:r>
              <a:rPr lang="nb-NO" sz="2000" dirty="0"/>
              <a:t>(liten för tiden)</a:t>
            </a:r>
          </a:p>
          <a:p>
            <a:pPr>
              <a:defRPr/>
            </a:pPr>
            <a:endParaRPr lang="nb-NO" sz="2000" dirty="0"/>
          </a:p>
          <a:p>
            <a:pPr marL="0" indent="0">
              <a:buNone/>
              <a:defRPr/>
            </a:pPr>
            <a:r>
              <a:rPr lang="nb-NO" sz="2000" dirty="0"/>
              <a:t>Viktavvikelse ≥ -2 SD (-22%) </a:t>
            </a:r>
          </a:p>
          <a:p>
            <a:pPr>
              <a:defRPr/>
            </a:pPr>
            <a:endParaRPr lang="nb-NO" sz="2000" dirty="0"/>
          </a:p>
          <a:p>
            <a:pPr>
              <a:defRPr/>
            </a:pPr>
            <a:r>
              <a:rPr lang="nb-NO" sz="2000" dirty="0"/>
              <a:t>IUGR = </a:t>
            </a:r>
            <a:r>
              <a:rPr lang="nb-NO" sz="2000" i="1" dirty="0"/>
              <a:t>Intrauterine Growth Restriction </a:t>
            </a:r>
            <a:r>
              <a:rPr lang="nb-NO" sz="2000" dirty="0"/>
              <a:t>(tillväxthämning)</a:t>
            </a:r>
          </a:p>
          <a:p>
            <a:pPr marL="0" indent="0">
              <a:buNone/>
              <a:defRPr/>
            </a:pPr>
            <a:r>
              <a:rPr lang="nb-NO" sz="2000" dirty="0"/>
              <a:t>Dynamiskt begrepp. Avvikelse i det individuella fostrets tillväxt</a:t>
            </a:r>
          </a:p>
          <a:p>
            <a:pPr marL="0" indent="0" algn="ctr">
              <a:buNone/>
              <a:defRPr/>
            </a:pPr>
            <a:r>
              <a:rPr lang="nb-NO" sz="2000" dirty="0"/>
              <a:t>  SGA ≠ IUGR !!! </a:t>
            </a:r>
          </a:p>
          <a:p>
            <a:pPr marL="0" indent="0">
              <a:buNone/>
              <a:defRPr/>
            </a:pPr>
            <a:endParaRPr lang="nb-NO" sz="2215" dirty="0"/>
          </a:p>
          <a:p>
            <a:pPr>
              <a:buFont typeface="Wingdings" charset="2"/>
              <a:buChar char="§"/>
              <a:defRPr/>
            </a:pPr>
            <a:endParaRPr lang="sv-SE" dirty="0"/>
          </a:p>
        </p:txBody>
      </p:sp>
      <p:pic>
        <p:nvPicPr>
          <p:cNvPr id="57347" name="Platshållare för innehåll 4">
            <a:extLst>
              <a:ext uri="{FF2B5EF4-FFF2-40B4-BE49-F238E27FC236}">
                <a16:creationId xmlns:a16="http://schemas.microsoft.com/office/drawing/2014/main" id="{B83836CB-948C-490A-B808-EB116BAA3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2043113"/>
            <a:ext cx="34464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Höger klammerparentes 9">
            <a:extLst>
              <a:ext uri="{FF2B5EF4-FFF2-40B4-BE49-F238E27FC236}">
                <a16:creationId xmlns:a16="http://schemas.microsoft.com/office/drawing/2014/main" id="{718F137B-BE53-489B-BA29-8FB39478A0F1}"/>
              </a:ext>
            </a:extLst>
          </p:cNvPr>
          <p:cNvSpPr/>
          <p:nvPr/>
        </p:nvSpPr>
        <p:spPr bwMode="auto">
          <a:xfrm>
            <a:off x="9153525" y="2374900"/>
            <a:ext cx="266700" cy="863600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algn="ctr" defTabSz="883649">
              <a:defRPr/>
            </a:pPr>
            <a:endParaRPr lang="sv-SE" sz="1662">
              <a:latin typeface="Arial" charset="0"/>
              <a:ea typeface="ＭＳ Ｐゴシック" charset="-128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4FD2FDE-250A-4F43-B0EF-3B89CF4773E6}"/>
              </a:ext>
            </a:extLst>
          </p:cNvPr>
          <p:cNvSpPr txBox="1"/>
          <p:nvPr/>
        </p:nvSpPr>
        <p:spPr>
          <a:xfrm>
            <a:off x="9296401" y="2508250"/>
            <a:ext cx="1336675" cy="774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>
                <a:latin typeface="Times" charset="0"/>
                <a:ea typeface="ＭＳ Ｐゴシック" charset="-128"/>
              </a:rPr>
              <a:t>”Normalt intervall”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1439575-7D30-458C-A387-72BA9580D8B5}"/>
              </a:ext>
            </a:extLst>
          </p:cNvPr>
          <p:cNvSpPr txBox="1"/>
          <p:nvPr/>
        </p:nvSpPr>
        <p:spPr>
          <a:xfrm>
            <a:off x="8132763" y="2166939"/>
            <a:ext cx="996950" cy="433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>
                <a:latin typeface="Times" charset="0"/>
                <a:ea typeface="ＭＳ Ｐゴシック" charset="-128"/>
              </a:rPr>
              <a:t>+22%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8A4D2140-D3ED-4F7A-B443-FC9AA5C8356F}"/>
              </a:ext>
            </a:extLst>
          </p:cNvPr>
          <p:cNvSpPr txBox="1"/>
          <p:nvPr/>
        </p:nvSpPr>
        <p:spPr>
          <a:xfrm>
            <a:off x="8156575" y="3640139"/>
            <a:ext cx="996950" cy="433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>
                <a:latin typeface="Times" charset="0"/>
                <a:ea typeface="ＭＳ Ｐゴシック" charset="-128"/>
              </a:rPr>
              <a:t>-22%</a:t>
            </a:r>
          </a:p>
        </p:txBody>
      </p:sp>
      <p:pic>
        <p:nvPicPr>
          <p:cNvPr id="57352" name="Bildobjekt 15">
            <a:extLst>
              <a:ext uri="{FF2B5EF4-FFF2-40B4-BE49-F238E27FC236}">
                <a16:creationId xmlns:a16="http://schemas.microsoft.com/office/drawing/2014/main" id="{830964FC-A762-438A-A9B4-8E7A36FEE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13501" r="1622" b="19582"/>
          <a:stretch>
            <a:fillRect/>
          </a:stretch>
        </p:blipFill>
        <p:spPr bwMode="auto">
          <a:xfrm>
            <a:off x="6311901" y="4808538"/>
            <a:ext cx="4321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022966-EB98-4F8B-B363-8611872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Normalfördelningskurva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DCC9DF9-3FA1-494D-AE85-1C73C1C46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704880"/>
            <a:ext cx="5472608" cy="397155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3DEF9BC-27FD-4BC3-B047-D20F84338257}"/>
              </a:ext>
            </a:extLst>
          </p:cNvPr>
          <p:cNvSpPr txBox="1"/>
          <p:nvPr/>
        </p:nvSpPr>
        <p:spPr>
          <a:xfrm>
            <a:off x="3719736" y="5652813"/>
            <a:ext cx="17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accent1"/>
                </a:solidFill>
              </a:rPr>
              <a:t>-22% = 2,5e percentilen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DB5591D-9CD8-4CE5-A59B-87BC1157E7E3}"/>
              </a:ext>
            </a:extLst>
          </p:cNvPr>
          <p:cNvSpPr txBox="1"/>
          <p:nvPr/>
        </p:nvSpPr>
        <p:spPr>
          <a:xfrm>
            <a:off x="6672064" y="5676430"/>
            <a:ext cx="17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accent1"/>
                </a:solidFill>
              </a:rPr>
              <a:t>+ 22% = 97,5e percentilen</a:t>
            </a:r>
          </a:p>
        </p:txBody>
      </p:sp>
      <p:sp>
        <p:nvSpPr>
          <p:cNvPr id="8" name="Pil: nedåt 7">
            <a:extLst>
              <a:ext uri="{FF2B5EF4-FFF2-40B4-BE49-F238E27FC236}">
                <a16:creationId xmlns:a16="http://schemas.microsoft.com/office/drawing/2014/main" id="{E9125661-4E2C-44D9-B573-4EE4147CC25A}"/>
              </a:ext>
            </a:extLst>
          </p:cNvPr>
          <p:cNvSpPr/>
          <p:nvPr/>
        </p:nvSpPr>
        <p:spPr bwMode="auto">
          <a:xfrm>
            <a:off x="7492380" y="4653136"/>
            <a:ext cx="72008" cy="755600"/>
          </a:xfrm>
          <a:prstGeom prst="downArrow">
            <a:avLst/>
          </a:prstGeom>
          <a:solidFill>
            <a:schemeClr val="accent1"/>
          </a:solidFill>
          <a:ln w="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sv-SE">
              <a:latin typeface="Arial" charset="0"/>
            </a:endParaRPr>
          </a:p>
        </p:txBody>
      </p:sp>
      <p:sp>
        <p:nvSpPr>
          <p:cNvPr id="9" name="Pil: nedåt 8">
            <a:extLst>
              <a:ext uri="{FF2B5EF4-FFF2-40B4-BE49-F238E27FC236}">
                <a16:creationId xmlns:a16="http://schemas.microsoft.com/office/drawing/2014/main" id="{4DBCE0E8-4914-4D94-9352-283BD8592E49}"/>
              </a:ext>
            </a:extLst>
          </p:cNvPr>
          <p:cNvSpPr/>
          <p:nvPr/>
        </p:nvSpPr>
        <p:spPr bwMode="auto">
          <a:xfrm>
            <a:off x="4540052" y="4653136"/>
            <a:ext cx="72008" cy="755600"/>
          </a:xfrm>
          <a:prstGeom prst="downArrow">
            <a:avLst/>
          </a:prstGeom>
          <a:solidFill>
            <a:schemeClr val="accent1"/>
          </a:solidFill>
          <a:ln w="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sv-S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3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330" y="1087656"/>
            <a:ext cx="8815252" cy="542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29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ubrik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nb-NO" altLang="sv-SE">
                <a:ea typeface="ＭＳ Ｐゴシック" charset="-128"/>
              </a:rPr>
              <a:t>Orsaker till fetal tillväxthämning</a:t>
            </a:r>
            <a:endParaRPr lang="sv-SE" altLang="sv-SE">
              <a:ea typeface="ＭＳ Ｐゴシック" charset="-128"/>
            </a:endParaRPr>
          </a:p>
        </p:txBody>
      </p:sp>
      <p:sp>
        <p:nvSpPr>
          <p:cNvPr id="5" name="Ellips 4"/>
          <p:cNvSpPr/>
          <p:nvPr/>
        </p:nvSpPr>
        <p:spPr bwMode="auto">
          <a:xfrm>
            <a:off x="2171702" y="1966915"/>
            <a:ext cx="2327275" cy="796925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defTabSz="883649">
              <a:defRPr/>
            </a:pPr>
            <a:endParaRPr lang="sv-SE" sz="1662"/>
          </a:p>
        </p:txBody>
      </p:sp>
      <p:pic>
        <p:nvPicPr>
          <p:cNvPr id="34819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7" y="1966915"/>
            <a:ext cx="23590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 7"/>
          <p:cNvSpPr/>
          <p:nvPr/>
        </p:nvSpPr>
        <p:spPr bwMode="auto">
          <a:xfrm>
            <a:off x="4965702" y="3238502"/>
            <a:ext cx="2327275" cy="739775"/>
          </a:xfrm>
          <a:prstGeom prst="ellipse">
            <a:avLst/>
          </a:prstGeom>
          <a:noFill/>
          <a:ln w="762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4406" tIns="42203" rIns="84406" bIns="42203" anchor="ctr"/>
          <a:lstStyle/>
          <a:p>
            <a:pPr defTabSz="883649">
              <a:defRPr/>
            </a:pPr>
            <a:endParaRPr lang="sv-SE" sz="1662"/>
          </a:p>
        </p:txBody>
      </p:sp>
      <p:sp>
        <p:nvSpPr>
          <p:cNvPr id="9" name="textruta 8"/>
          <p:cNvSpPr txBox="1"/>
          <p:nvPr/>
        </p:nvSpPr>
        <p:spPr>
          <a:xfrm>
            <a:off x="2505077" y="2165350"/>
            <a:ext cx="1662113" cy="433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 err="1"/>
              <a:t>Maternella</a:t>
            </a:r>
            <a:endParaRPr lang="sv-SE" sz="2215" dirty="0"/>
          </a:p>
        </p:txBody>
      </p:sp>
      <p:sp>
        <p:nvSpPr>
          <p:cNvPr id="10" name="textruta 9"/>
          <p:cNvSpPr txBox="1"/>
          <p:nvPr/>
        </p:nvSpPr>
        <p:spPr>
          <a:xfrm>
            <a:off x="8251827" y="2149475"/>
            <a:ext cx="1001713" cy="433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/>
              <a:t>Fetala</a:t>
            </a:r>
          </a:p>
        </p:txBody>
      </p:sp>
      <p:sp>
        <p:nvSpPr>
          <p:cNvPr id="11" name="textruta 10"/>
          <p:cNvSpPr txBox="1"/>
          <p:nvPr/>
        </p:nvSpPr>
        <p:spPr>
          <a:xfrm>
            <a:off x="5299077" y="3386140"/>
            <a:ext cx="1660525" cy="433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215" dirty="0" err="1"/>
              <a:t>Placentära</a:t>
            </a:r>
            <a:endParaRPr lang="sv-SE" sz="2215" dirty="0"/>
          </a:p>
        </p:txBody>
      </p:sp>
      <p:sp>
        <p:nvSpPr>
          <p:cNvPr id="12" name="textruta 11"/>
          <p:cNvSpPr txBox="1"/>
          <p:nvPr/>
        </p:nvSpPr>
        <p:spPr>
          <a:xfrm>
            <a:off x="2128838" y="3040065"/>
            <a:ext cx="2660650" cy="32737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3776" indent="-263776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Rökning, alkohol, narkotika</a:t>
            </a:r>
          </a:p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Kroniska sjukdomar</a:t>
            </a:r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Hypertoni</a:t>
            </a:r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Njursjkd</a:t>
            </a:r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Diabetes</a:t>
            </a:r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 err="1"/>
              <a:t>Autoimmuna</a:t>
            </a:r>
            <a:r>
              <a:rPr lang="nb-NO" sz="1846" dirty="0"/>
              <a:t> </a:t>
            </a:r>
            <a:r>
              <a:rPr lang="nb-NO" sz="1846" dirty="0" err="1"/>
              <a:t>sjkd</a:t>
            </a:r>
            <a:endParaRPr lang="nb-NO" sz="1846" dirty="0"/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IBD</a:t>
            </a:r>
          </a:p>
          <a:p>
            <a:pPr marL="738572" lvl="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Anemi</a:t>
            </a:r>
          </a:p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Preeklampsi</a:t>
            </a:r>
          </a:p>
          <a:p>
            <a:pPr algn="l">
              <a:defRPr/>
            </a:pPr>
            <a:endParaRPr lang="sv-SE" sz="2215" dirty="0"/>
          </a:p>
        </p:txBody>
      </p:sp>
      <p:sp>
        <p:nvSpPr>
          <p:cNvPr id="13" name="textruta 12"/>
          <p:cNvSpPr txBox="1"/>
          <p:nvPr/>
        </p:nvSpPr>
        <p:spPr>
          <a:xfrm>
            <a:off x="4956177" y="4229100"/>
            <a:ext cx="2474913" cy="24215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Defekt anläggning av placenta i tidig graviditet </a:t>
            </a:r>
          </a:p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Ablatio</a:t>
            </a:r>
          </a:p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/>
              <a:t>Infarkter i placenta</a:t>
            </a:r>
          </a:p>
          <a:p>
            <a:pPr marL="316531" indent="-316531">
              <a:buFont typeface="Arial" panose="020B0604020202020204" pitchFamily="34" charset="0"/>
              <a:buChar char="•"/>
              <a:defRPr/>
            </a:pPr>
            <a:r>
              <a:rPr lang="nb-NO" sz="1846" dirty="0" err="1"/>
              <a:t>Velamentös</a:t>
            </a:r>
            <a:r>
              <a:rPr lang="nb-NO" sz="1846" dirty="0"/>
              <a:t> </a:t>
            </a:r>
            <a:r>
              <a:rPr lang="nb-NO" sz="1846" dirty="0" err="1"/>
              <a:t>navelsträng</a:t>
            </a:r>
            <a:endParaRPr lang="nb-NO" sz="1846" dirty="0"/>
          </a:p>
          <a:p>
            <a:pPr algn="l">
              <a:defRPr/>
            </a:pPr>
            <a:endParaRPr lang="sv-SE" sz="2215" dirty="0"/>
          </a:p>
        </p:txBody>
      </p:sp>
      <p:sp>
        <p:nvSpPr>
          <p:cNvPr id="14" name="textruta 13"/>
          <p:cNvSpPr txBox="1"/>
          <p:nvPr/>
        </p:nvSpPr>
        <p:spPr>
          <a:xfrm>
            <a:off x="7824790" y="2963863"/>
            <a:ext cx="2459037" cy="944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nb-NO" sz="1846" dirty="0"/>
              <a:t>  Kromsomavvikelser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nb-NO" sz="1846" dirty="0"/>
              <a:t>  Missbildningar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nb-NO" sz="1846" dirty="0"/>
              <a:t>  Infektioner</a:t>
            </a:r>
            <a:endParaRPr lang="sv-SE" sz="1846" dirty="0"/>
          </a:p>
        </p:txBody>
      </p:sp>
      <p:sp>
        <p:nvSpPr>
          <p:cNvPr id="34827" name="Platshållare för datum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Wingdings" charset="2"/>
              <a:buChar char="à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à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53D2B6-8645-C846-9402-FB631CE2F250}" type="datetime1">
              <a:rPr lang="sv-SE" altLang="sv-SE" sz="800">
                <a:solidFill>
                  <a:schemeClr val="bg2"/>
                </a:solidFill>
              </a:rPr>
              <a:t>2021-04-01</a:t>
            </a:fld>
            <a:endParaRPr lang="sv-SE" altLang="sv-SE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1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13D0-6716-45D5-B98D-97A5670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vi </a:t>
            </a:r>
            <a:r>
              <a:rPr lang="en-US" dirty="0" err="1"/>
              <a:t>tillväxthämmade</a:t>
            </a:r>
            <a:r>
              <a:rPr lang="en-US" dirty="0"/>
              <a:t> foster?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63E1-5814-4E21-898A-8E5951F7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 </a:t>
            </a:r>
            <a:r>
              <a:rPr lang="nb-NO" b="1" dirty="0"/>
              <a:t>SF-mätning</a:t>
            </a:r>
            <a:r>
              <a:rPr lang="nb-NO" dirty="0"/>
              <a:t> – upprepade, screening, ska remitteras för UL när avvikande.</a:t>
            </a:r>
          </a:p>
          <a:p>
            <a:r>
              <a:rPr lang="nb-NO" dirty="0"/>
              <a:t>  </a:t>
            </a:r>
            <a:r>
              <a:rPr lang="nb-NO" b="1" dirty="0"/>
              <a:t>Riskfaktorer</a:t>
            </a:r>
            <a:r>
              <a:rPr lang="nb-NO" dirty="0"/>
              <a:t> – tid SGA-barn, kronisk sjukdom mor, graviditetskomplikationer (PE) m fl – remitteras för tillväxtultraljud</a:t>
            </a:r>
          </a:p>
          <a:p>
            <a:r>
              <a:rPr lang="nb-NO" b="1" dirty="0"/>
              <a:t>  (Rutinmässig viktskattning </a:t>
            </a:r>
            <a:r>
              <a:rPr lang="nb-NO" dirty="0"/>
              <a:t>i tredje trimestern och sedan uppföljning av de mindre fostren. )</a:t>
            </a:r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7301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259-43A4-4F79-A682-45F510B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viktigt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tillväxthämmade</a:t>
            </a:r>
            <a:r>
              <a:rPr lang="en-US" dirty="0"/>
              <a:t> foster?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9CF9-62BD-4199-A2FF-21742F34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682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259-43A4-4F79-A682-45F510B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viktigt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tillväxthämmade</a:t>
            </a:r>
            <a:r>
              <a:rPr lang="en-US" dirty="0"/>
              <a:t> foster?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9CF9-62BD-4199-A2FF-21742F34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nb-NO" dirty="0"/>
              <a:t>3-4% av alla graviditeter</a:t>
            </a:r>
          </a:p>
          <a:p>
            <a:pPr>
              <a:defRPr/>
            </a:pPr>
            <a:r>
              <a:rPr lang="nb-NO" dirty="0"/>
              <a:t>Perinatal mortalitet ökad 7-10 ggr </a:t>
            </a:r>
          </a:p>
          <a:p>
            <a:pPr>
              <a:defRPr/>
            </a:pPr>
            <a:endParaRPr lang="nb-NO" dirty="0"/>
          </a:p>
          <a:p>
            <a:pPr>
              <a:defRPr/>
            </a:pPr>
            <a:r>
              <a:rPr lang="sv-SE" altLang="sv-SE" dirty="0">
                <a:ea typeface="ＭＳ Ｐゴシック" charset="-128"/>
              </a:rPr>
              <a:t>Minimera perinatala risker (fosterdöd, </a:t>
            </a:r>
            <a:r>
              <a:rPr lang="sv-SE" altLang="sv-SE" dirty="0" err="1">
                <a:ea typeface="ＭＳ Ｐゴシック" charset="-128"/>
              </a:rPr>
              <a:t>asfyxi</a:t>
            </a:r>
            <a:r>
              <a:rPr lang="sv-SE" altLang="sv-SE" dirty="0">
                <a:ea typeface="ＭＳ Ｐゴシック" charset="-128"/>
              </a:rPr>
              <a:t>, perinatal hjärnskada och sjuklighet) genom att övervaka och optimera förlossningstidpunkt.</a:t>
            </a:r>
          </a:p>
          <a:p>
            <a:pPr>
              <a:defRPr/>
            </a:pPr>
            <a:endParaRPr lang="sv-SE" altLang="sv-SE" dirty="0">
              <a:ea typeface="ＭＳ Ｐゴシック" charset="-128"/>
            </a:endParaRPr>
          </a:p>
          <a:p>
            <a:pPr>
              <a:defRPr/>
            </a:pPr>
            <a:endParaRPr lang="nb-NO" dirty="0"/>
          </a:p>
          <a:p>
            <a:pPr>
              <a:defRPr/>
            </a:pPr>
            <a:r>
              <a:rPr lang="nb-NO" dirty="0"/>
              <a:t>Konsekvenser på längre sikt med effekter på somatisk, kognitiv och psykomotorisk utveckling (Baschat 2013)</a:t>
            </a:r>
          </a:p>
          <a:p>
            <a:pPr>
              <a:defRPr/>
            </a:pPr>
            <a:r>
              <a:rPr lang="nb-NO" dirty="0"/>
              <a:t>Predisponerar sannolikt för kroniska sjukdomar under vuxenlivet (diabetes, kardiovaskulära sjukdomar) (Barker 2013)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6721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4E7E-C63F-4791-9088-DEBEF8B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Jessika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FD5A-9AB0-43F2-9C62-876104A4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Bestämning</a:t>
            </a:r>
            <a:r>
              <a:rPr lang="en-US" dirty="0"/>
              <a:t> </a:t>
            </a:r>
            <a:r>
              <a:rPr lang="en-US" dirty="0" err="1"/>
              <a:t>graviditetslängd</a:t>
            </a:r>
            <a:endParaRPr lang="en-US" dirty="0"/>
          </a:p>
          <a:p>
            <a:r>
              <a:rPr lang="en-US" dirty="0" err="1"/>
              <a:t>Minskade</a:t>
            </a:r>
            <a:r>
              <a:rPr lang="en-US" dirty="0"/>
              <a:t> </a:t>
            </a:r>
            <a:r>
              <a:rPr lang="en-US" dirty="0" err="1"/>
              <a:t>fosterrörelser</a:t>
            </a:r>
            <a:endParaRPr lang="en-US" dirty="0"/>
          </a:p>
          <a:p>
            <a:r>
              <a:rPr lang="en-US" dirty="0"/>
              <a:t>IUFD – </a:t>
            </a:r>
            <a:r>
              <a:rPr lang="en-US" dirty="0" err="1"/>
              <a:t>orsaker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händer</a:t>
            </a:r>
            <a:r>
              <a:rPr lang="en-US" dirty="0"/>
              <a:t> det?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2627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93F-7247-4F6C-B098-4C1782F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Bestämning</a:t>
            </a:r>
            <a:r>
              <a:rPr lang="en-US" dirty="0"/>
              <a:t> av </a:t>
            </a:r>
            <a:r>
              <a:rPr lang="en-US" dirty="0" err="1"/>
              <a:t>graviditetslängd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69A5-F9C0-4373-8AD4-D63D1C45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sv-SE" dirty="0"/>
              <a:t>Hur lång är en graviditet? När är beräknad förlossning / beräknad </a:t>
            </a:r>
            <a:r>
              <a:rPr lang="sv-SE" dirty="0" err="1"/>
              <a:t>partus</a:t>
            </a:r>
            <a:r>
              <a:rPr lang="sv-SE" dirty="0"/>
              <a:t> (BP/BPU)?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När är barnet fullgånget 37+0 - 41+6  (prematur &lt;37+0 och överburen ≥42+0)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​</a:t>
            </a:r>
          </a:p>
          <a:p>
            <a:pPr fontAlgn="base"/>
            <a:r>
              <a:rPr lang="sv-SE" dirty="0"/>
              <a:t>Benämningen utgår från sista mensens första dag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Naegels</a:t>
            </a:r>
            <a:r>
              <a:rPr lang="sv-SE" dirty="0"/>
              <a:t> regel? (BP=9 månader + 7 dagar efter SM)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Uteruspalpation?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​</a:t>
            </a:r>
          </a:p>
          <a:p>
            <a:pPr fontAlgn="base"/>
            <a:r>
              <a:rPr lang="sv-SE" dirty="0"/>
              <a:t>Idag </a:t>
            </a:r>
            <a:r>
              <a:rPr lang="sv-SE" b="1" dirty="0"/>
              <a:t>använder vi ultraljud för datering </a:t>
            </a:r>
            <a:r>
              <a:rPr lang="sv-SE" dirty="0"/>
              <a:t>(bestämning av graviditetslängd). Bygger på att alla växer lika initialt. ”Storlek som ett mått på ålder”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11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C005-C4B0-47B2-91D5-087AD1CC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Mabobeh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614A-B91E-4213-A984-00493798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PPROM</a:t>
            </a:r>
          </a:p>
          <a:p>
            <a:r>
              <a:rPr lang="en-US" dirty="0" err="1"/>
              <a:t>Prematuritet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61919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ubrik 1">
            <a:extLst>
              <a:ext uri="{FF2B5EF4-FFF2-40B4-BE49-F238E27FC236}">
                <a16:creationId xmlns:a16="http://schemas.microsoft.com/office/drawing/2014/main" id="{F4503BED-2460-46DE-A9F9-81ACB71432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sv-SE" altLang="sv-SE">
                <a:ea typeface="ＭＳ Ｐゴシック" panose="020B0600070205080204" pitchFamily="34" charset="-128"/>
              </a:rPr>
              <a:t>Bestämning av graviditetslängd</a:t>
            </a:r>
          </a:p>
        </p:txBody>
      </p:sp>
      <p:sp>
        <p:nvSpPr>
          <p:cNvPr id="27650" name="Platshållare för innehåll 2">
            <a:extLst>
              <a:ext uri="{FF2B5EF4-FFF2-40B4-BE49-F238E27FC236}">
                <a16:creationId xmlns:a16="http://schemas.microsoft.com/office/drawing/2014/main" id="{3D4C373C-C1D5-44E5-8A8E-D232C763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721" y="2093913"/>
            <a:ext cx="4778375" cy="4114800"/>
          </a:xfrm>
        </p:spPr>
        <p:txBody>
          <a:bodyPr/>
          <a:lstStyle/>
          <a:p>
            <a:r>
              <a:rPr lang="sv-SE" altLang="sv-SE" dirty="0">
                <a:ea typeface="ＭＳ Ｐゴシック" panose="020B0600070205080204" pitchFamily="34" charset="-128"/>
              </a:rPr>
              <a:t>I första </a:t>
            </a:r>
            <a:r>
              <a:rPr lang="sv-SE" altLang="sv-SE" dirty="0" err="1">
                <a:ea typeface="ＭＳ Ｐゴシック" panose="020B0600070205080204" pitchFamily="34" charset="-128"/>
              </a:rPr>
              <a:t>trimestern</a:t>
            </a:r>
            <a:r>
              <a:rPr lang="sv-SE" altLang="sv-SE" dirty="0">
                <a:ea typeface="ＭＳ Ｐゴシック" panose="020B0600070205080204" pitchFamily="34" charset="-128"/>
              </a:rPr>
              <a:t> mätning av </a:t>
            </a:r>
            <a:r>
              <a:rPr lang="sv-SE" altLang="sv-SE" dirty="0" err="1">
                <a:ea typeface="ＭＳ Ｐゴシック" panose="020B0600070205080204" pitchFamily="34" charset="-128"/>
              </a:rPr>
              <a:t>crown-rump</a:t>
            </a:r>
            <a:r>
              <a:rPr lang="sv-SE" altLang="sv-SE" dirty="0">
                <a:ea typeface="ＭＳ Ｐゴシック" panose="020B0600070205080204" pitchFamily="34" charset="-128"/>
              </a:rPr>
              <a:t> </a:t>
            </a:r>
            <a:r>
              <a:rPr lang="sv-SE" altLang="sv-SE" dirty="0" err="1">
                <a:ea typeface="ＭＳ Ｐゴシック" panose="020B0600070205080204" pitchFamily="34" charset="-128"/>
              </a:rPr>
              <a:t>length</a:t>
            </a:r>
            <a:r>
              <a:rPr lang="sv-SE" altLang="sv-SE" dirty="0">
                <a:ea typeface="ＭＳ Ｐゴシック" panose="020B0600070205080204" pitchFamily="34" charset="-128"/>
              </a:rPr>
              <a:t> (CRL)</a:t>
            </a:r>
          </a:p>
          <a:p>
            <a:r>
              <a:rPr lang="sv-SE" altLang="sv-SE" dirty="0">
                <a:ea typeface="ＭＳ Ｐゴシック" panose="020B0600070205080204" pitchFamily="34" charset="-128"/>
              </a:rPr>
              <a:t>Senare i första </a:t>
            </a:r>
            <a:r>
              <a:rPr lang="sv-SE" altLang="sv-SE" dirty="0" err="1">
                <a:ea typeface="ＭＳ Ｐゴシック" panose="020B0600070205080204" pitchFamily="34" charset="-128"/>
              </a:rPr>
              <a:t>trimestern</a:t>
            </a:r>
            <a:r>
              <a:rPr lang="sv-SE" altLang="sv-SE" dirty="0">
                <a:ea typeface="ＭＳ Ｐゴシック" panose="020B0600070205080204" pitchFamily="34" charset="-128"/>
              </a:rPr>
              <a:t>  samt i andra </a:t>
            </a:r>
            <a:r>
              <a:rPr lang="sv-SE" altLang="sv-SE" dirty="0" err="1">
                <a:ea typeface="ＭＳ Ｐゴシック" panose="020B0600070205080204" pitchFamily="34" charset="-128"/>
              </a:rPr>
              <a:t>trimestern</a:t>
            </a:r>
            <a:r>
              <a:rPr lang="sv-SE" altLang="sv-SE" dirty="0">
                <a:ea typeface="ＭＳ Ｐゴシック" panose="020B0600070205080204" pitchFamily="34" charset="-128"/>
              </a:rPr>
              <a:t> mätning av huvudet (</a:t>
            </a:r>
            <a:r>
              <a:rPr lang="sv-SE" altLang="sv-SE" dirty="0" err="1">
                <a:ea typeface="ＭＳ Ｐゴシック" panose="020B0600070205080204" pitchFamily="34" charset="-128"/>
              </a:rPr>
              <a:t>biparietal</a:t>
            </a:r>
            <a:r>
              <a:rPr lang="sv-SE" altLang="sv-SE" dirty="0">
                <a:ea typeface="ＭＳ Ｐゴシック" panose="020B0600070205080204" pitchFamily="34" charset="-128"/>
              </a:rPr>
              <a:t> diameter – BPD)</a:t>
            </a:r>
          </a:p>
        </p:txBody>
      </p:sp>
      <p:sp>
        <p:nvSpPr>
          <p:cNvPr id="27651" name="Platshållare för datum 3">
            <a:extLst>
              <a:ext uri="{FF2B5EF4-FFF2-40B4-BE49-F238E27FC236}">
                <a16:creationId xmlns:a16="http://schemas.microsoft.com/office/drawing/2014/main" id="{2E9E52DF-D130-435A-9D66-333881060F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à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ADA57C-A1EF-43BF-92E1-FEBD0761AE92}" type="datetime4">
              <a:rPr lang="sv-SE" altLang="sv-SE" sz="8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 april 2021</a:t>
            </a:fld>
            <a:endParaRPr lang="sv-SE" altLang="sv-SE" sz="800">
              <a:solidFill>
                <a:schemeClr val="bg2"/>
              </a:solidFill>
            </a:endParaRPr>
          </a:p>
        </p:txBody>
      </p:sp>
      <p:sp>
        <p:nvSpPr>
          <p:cNvPr id="27653" name="Platshållare för bildnummer 5">
            <a:extLst>
              <a:ext uri="{FF2B5EF4-FFF2-40B4-BE49-F238E27FC236}">
                <a16:creationId xmlns:a16="http://schemas.microsoft.com/office/drawing/2014/main" id="{5E17FA66-A273-47C0-B6F1-DD69C4B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à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à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B5F652-6906-48F2-A022-E27B1225FDDF}" type="slidenum">
              <a:rPr lang="sv-SE" altLang="sv-SE" sz="8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sv-SE" altLang="sv-SE" sz="800">
              <a:solidFill>
                <a:schemeClr val="bg2"/>
              </a:solidFill>
            </a:endParaRPr>
          </a:p>
        </p:txBody>
      </p:sp>
      <p:pic>
        <p:nvPicPr>
          <p:cNvPr id="27654" name="Picture 5" descr="https://courses.fetalmedicine.com/images/Course/Course.011-002.png">
            <a:extLst>
              <a:ext uri="{FF2B5EF4-FFF2-40B4-BE49-F238E27FC236}">
                <a16:creationId xmlns:a16="http://schemas.microsoft.com/office/drawing/2014/main" id="{E9C0ADCE-5F99-45E0-93F5-CFB137F3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3" t="233" b="4637"/>
          <a:stretch>
            <a:fillRect/>
          </a:stretch>
        </p:blipFill>
        <p:spPr bwMode="auto">
          <a:xfrm>
            <a:off x="7185025" y="1706563"/>
            <a:ext cx="308768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" descr="F:\BPD.jpg">
            <a:extLst>
              <a:ext uri="{FF2B5EF4-FFF2-40B4-BE49-F238E27FC236}">
                <a16:creationId xmlns:a16="http://schemas.microsoft.com/office/drawing/2014/main" id="{92663298-9F05-4BF7-AFAE-01C423BD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8" t="15697" r="11543" b="8070"/>
          <a:stretch>
            <a:fillRect/>
          </a:stretch>
        </p:blipFill>
        <p:spPr bwMode="auto">
          <a:xfrm>
            <a:off x="7185025" y="3863975"/>
            <a:ext cx="3087688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7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AC3-8D4F-4779-A892-AFF85655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Minskade</a:t>
            </a:r>
            <a:r>
              <a:rPr lang="en-US" dirty="0"/>
              <a:t> </a:t>
            </a:r>
            <a:r>
              <a:rPr lang="en-US" dirty="0" err="1"/>
              <a:t>fosterrörelser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E67-D64B-49EA-BA06-E6507931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Riktlinjer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Socialstyrelsen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förhålla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till – </a:t>
            </a:r>
            <a:r>
              <a:rPr lang="en-US" dirty="0" err="1"/>
              <a:t>svag</a:t>
            </a:r>
            <a:r>
              <a:rPr lang="en-US" dirty="0"/>
              <a:t> </a:t>
            </a:r>
            <a:r>
              <a:rPr lang="en-US" dirty="0" err="1"/>
              <a:t>evidens</a:t>
            </a:r>
            <a:endParaRPr lang="en-US" dirty="0"/>
          </a:p>
          <a:p>
            <a:r>
              <a:rPr lang="en-US" dirty="0" err="1"/>
              <a:t>Alla</a:t>
            </a:r>
            <a:r>
              <a:rPr lang="en-US" dirty="0"/>
              <a:t> gravida ska av </a:t>
            </a:r>
            <a:r>
              <a:rPr lang="en-US" dirty="0" err="1"/>
              <a:t>bm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information om </a:t>
            </a:r>
            <a:r>
              <a:rPr lang="en-US" dirty="0" err="1"/>
              <a:t>fosterrörelser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samband</a:t>
            </a:r>
            <a:r>
              <a:rPr lang="en-US" dirty="0"/>
              <a:t> med </a:t>
            </a:r>
            <a:r>
              <a:rPr lang="en-US" dirty="0" err="1"/>
              <a:t>rutinbesök</a:t>
            </a:r>
            <a:r>
              <a:rPr lang="en-US" dirty="0"/>
              <a:t> ca </a:t>
            </a:r>
            <a:r>
              <a:rPr lang="en-US" dirty="0" err="1"/>
              <a:t>gv</a:t>
            </a:r>
            <a:r>
              <a:rPr lang="en-US" dirty="0"/>
              <a:t> 24</a:t>
            </a:r>
          </a:p>
          <a:p>
            <a:r>
              <a:rPr lang="en-US" dirty="0"/>
              <a:t>“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avvakta</a:t>
            </a:r>
            <a:r>
              <a:rPr lang="en-US" dirty="0"/>
              <a:t>, ska </a:t>
            </a:r>
            <a:r>
              <a:rPr lang="en-US" dirty="0" err="1"/>
              <a:t>kvinnor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upplever</a:t>
            </a:r>
            <a:r>
              <a:rPr lang="en-US" dirty="0"/>
              <a:t> </a:t>
            </a:r>
            <a:r>
              <a:rPr lang="en-US" dirty="0" err="1"/>
              <a:t>minskade</a:t>
            </a:r>
            <a:r>
              <a:rPr lang="en-US" dirty="0"/>
              <a:t> </a:t>
            </a:r>
            <a:r>
              <a:rPr lang="en-US" dirty="0" err="1"/>
              <a:t>fosterrörelser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avvikande</a:t>
            </a:r>
            <a:r>
              <a:rPr lang="en-US" dirty="0"/>
              <a:t> </a:t>
            </a:r>
            <a:r>
              <a:rPr lang="en-US" dirty="0" err="1"/>
              <a:t>rörelsemönster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graviditetsvecka</a:t>
            </a:r>
            <a:r>
              <a:rPr lang="en-US" dirty="0"/>
              <a:t> 24+0 </a:t>
            </a:r>
            <a:r>
              <a:rPr lang="en-US" dirty="0" err="1"/>
              <a:t>undersökas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sjukhus</a:t>
            </a:r>
            <a:r>
              <a:rPr lang="en-US" dirty="0"/>
              <a:t>”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3278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3989-BB85-4415-A6AE-9208662D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Intrauterin</a:t>
            </a:r>
            <a:r>
              <a:rPr lang="en-US" dirty="0"/>
              <a:t> </a:t>
            </a:r>
            <a:r>
              <a:rPr lang="en-US" dirty="0" err="1"/>
              <a:t>fosterdöd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A954-2D74-4FAB-A3DC-8EC3B43F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händer</a:t>
            </a:r>
            <a:r>
              <a:rPr lang="en-US" dirty="0"/>
              <a:t> det?</a:t>
            </a:r>
          </a:p>
          <a:p>
            <a:r>
              <a:rPr lang="en-US" dirty="0" err="1"/>
              <a:t>Incidens</a:t>
            </a:r>
            <a:r>
              <a:rPr lang="en-US" dirty="0"/>
              <a:t> 0,4%</a:t>
            </a:r>
          </a:p>
          <a:p>
            <a:r>
              <a:rPr lang="en-US" dirty="0" err="1"/>
              <a:t>Infektion</a:t>
            </a:r>
            <a:r>
              <a:rPr lang="en-US" dirty="0"/>
              <a:t>, </a:t>
            </a:r>
            <a:r>
              <a:rPr lang="en-US" dirty="0" err="1"/>
              <a:t>placentaavlossning</a:t>
            </a:r>
            <a:r>
              <a:rPr lang="en-US" dirty="0"/>
              <a:t>, </a:t>
            </a:r>
            <a:r>
              <a:rPr lang="en-US" dirty="0" err="1"/>
              <a:t>koagulationsrubbning</a:t>
            </a:r>
            <a:r>
              <a:rPr lang="en-US" dirty="0"/>
              <a:t>/</a:t>
            </a:r>
            <a:r>
              <a:rPr lang="en-US" dirty="0" err="1"/>
              <a:t>trombos</a:t>
            </a:r>
            <a:r>
              <a:rPr lang="en-US" dirty="0"/>
              <a:t>, </a:t>
            </a:r>
            <a:r>
              <a:rPr lang="en-US" dirty="0" err="1"/>
              <a:t>kromosomavvikelser</a:t>
            </a:r>
            <a:r>
              <a:rPr lang="en-US" dirty="0"/>
              <a:t>, </a:t>
            </a:r>
            <a:r>
              <a:rPr lang="en-US" dirty="0" err="1"/>
              <a:t>fetomaternell</a:t>
            </a:r>
            <a:r>
              <a:rPr lang="en-US" dirty="0"/>
              <a:t> transfusion, IUGR (med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orsaker</a:t>
            </a:r>
            <a:r>
              <a:rPr lang="en-US" dirty="0"/>
              <a:t> till </a:t>
            </a:r>
            <a:r>
              <a:rPr lang="en-US" dirty="0" err="1"/>
              <a:t>detta</a:t>
            </a:r>
            <a:r>
              <a:rPr lang="en-US" dirty="0"/>
              <a:t>), </a:t>
            </a:r>
            <a:r>
              <a:rPr lang="en-US" dirty="0" err="1"/>
              <a:t>hepatos</a:t>
            </a:r>
            <a:r>
              <a:rPr lang="en-US" dirty="0"/>
              <a:t>, </a:t>
            </a:r>
            <a:r>
              <a:rPr lang="en-US" dirty="0" err="1"/>
              <a:t>navelsträngskomplikationer</a:t>
            </a:r>
            <a:r>
              <a:rPr lang="en-US" dirty="0"/>
              <a:t>, </a:t>
            </a:r>
            <a:r>
              <a:rPr lang="en-US" dirty="0" err="1"/>
              <a:t>maternell</a:t>
            </a:r>
            <a:r>
              <a:rPr lang="en-US" dirty="0"/>
              <a:t> diabetes, </a:t>
            </a:r>
            <a:r>
              <a:rPr lang="en-US" dirty="0" err="1"/>
              <a:t>fostermissbildningar</a:t>
            </a:r>
            <a:r>
              <a:rPr lang="en-US" dirty="0"/>
              <a:t>, </a:t>
            </a:r>
            <a:r>
              <a:rPr lang="en-US" u="sng" dirty="0" err="1"/>
              <a:t>överburenhet</a:t>
            </a:r>
            <a:r>
              <a:rPr lang="en-US" dirty="0"/>
              <a:t> mm.</a:t>
            </a:r>
          </a:p>
          <a:p>
            <a:r>
              <a:rPr lang="en-US" dirty="0"/>
              <a:t>Men </a:t>
            </a:r>
            <a:r>
              <a:rPr lang="en-US" dirty="0" err="1"/>
              <a:t>ofta</a:t>
            </a:r>
            <a:r>
              <a:rPr lang="en-US" dirty="0"/>
              <a:t> </a:t>
            </a:r>
            <a:r>
              <a:rPr lang="en-US" dirty="0" err="1"/>
              <a:t>hittas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påvisbar</a:t>
            </a:r>
            <a:r>
              <a:rPr lang="en-US" dirty="0"/>
              <a:t> </a:t>
            </a:r>
            <a:r>
              <a:rPr lang="en-US" dirty="0" err="1"/>
              <a:t>orsak</a:t>
            </a:r>
            <a:r>
              <a:rPr lang="en-US" dirty="0"/>
              <a:t>..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05429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687703-05DF-284A-A563-623C6461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IUFD och relation till födelsevikt i olika </a:t>
            </a:r>
            <a:r>
              <a:rPr lang="sv-SE" dirty="0" err="1"/>
              <a:t>gestationsålder</a:t>
            </a:r>
            <a:endParaRPr lang="sv-SE" dirty="0"/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6EAB52F5-6AAB-1E49-9261-33EFA9CC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651" y="1134813"/>
            <a:ext cx="4968552" cy="50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BD7CF0C7-E036-4D46-9564-3AA458BACB2F}"/>
              </a:ext>
            </a:extLst>
          </p:cNvPr>
          <p:cNvSpPr txBox="1"/>
          <p:nvPr/>
        </p:nvSpPr>
        <p:spPr>
          <a:xfrm>
            <a:off x="6385248" y="615512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1200" dirty="0" err="1"/>
              <a:t>Poon</a:t>
            </a:r>
            <a:r>
              <a:rPr lang="sv-SE" sz="1200" dirty="0"/>
              <a:t> LC, Tan MY, </a:t>
            </a:r>
            <a:r>
              <a:rPr lang="sv-SE" sz="1200" dirty="0" err="1"/>
              <a:t>Yerlikaya</a:t>
            </a:r>
            <a:r>
              <a:rPr lang="sv-SE" sz="1200" dirty="0"/>
              <a:t> G, </a:t>
            </a:r>
            <a:r>
              <a:rPr lang="sv-SE" sz="1200" dirty="0" err="1"/>
              <a:t>Syngelaki</a:t>
            </a:r>
            <a:r>
              <a:rPr lang="sv-SE" sz="1200" dirty="0"/>
              <a:t> A, Nicolaides KH. </a:t>
            </a:r>
            <a:r>
              <a:rPr lang="sv-SE" sz="1200" dirty="0" err="1"/>
              <a:t>Birth</a:t>
            </a:r>
            <a:r>
              <a:rPr lang="sv-SE" sz="1200" dirty="0"/>
              <a:t> </a:t>
            </a:r>
            <a:r>
              <a:rPr lang="sv-SE" sz="1200" dirty="0" err="1"/>
              <a:t>weight</a:t>
            </a:r>
            <a:r>
              <a:rPr lang="sv-SE" sz="1200" dirty="0"/>
              <a:t> in live </a:t>
            </a:r>
            <a:r>
              <a:rPr lang="sv-SE" sz="1200" dirty="0" err="1"/>
              <a:t>births</a:t>
            </a:r>
            <a:r>
              <a:rPr lang="sv-SE" sz="1200" dirty="0"/>
              <a:t> and </a:t>
            </a:r>
            <a:r>
              <a:rPr lang="sv-SE" sz="1200" dirty="0" err="1"/>
              <a:t>stillbirths</a:t>
            </a:r>
            <a:r>
              <a:rPr lang="sv-SE" sz="1200" dirty="0"/>
              <a:t>. </a:t>
            </a:r>
            <a:r>
              <a:rPr lang="sv-SE" sz="1200" i="1" dirty="0"/>
              <a:t>Ultrasound </a:t>
            </a:r>
            <a:r>
              <a:rPr lang="sv-SE" sz="1200" i="1" dirty="0" err="1"/>
              <a:t>Obstet</a:t>
            </a:r>
            <a:r>
              <a:rPr lang="sv-SE" sz="1200" i="1" dirty="0"/>
              <a:t> </a:t>
            </a:r>
            <a:r>
              <a:rPr lang="sv-SE" sz="1200" i="1" dirty="0" err="1"/>
              <a:t>Gynecol</a:t>
            </a:r>
            <a:r>
              <a:rPr lang="sv-SE" sz="1200" i="1" dirty="0"/>
              <a:t> </a:t>
            </a:r>
            <a:r>
              <a:rPr lang="sv-SE" sz="1200" dirty="0"/>
              <a:t>2016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8D8DF28-1DA1-E94B-9F4F-650EE4F64E08}"/>
              </a:ext>
            </a:extLst>
          </p:cNvPr>
          <p:cNvSpPr txBox="1"/>
          <p:nvPr/>
        </p:nvSpPr>
        <p:spPr>
          <a:xfrm>
            <a:off x="996605" y="2264261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2000" dirty="0"/>
              <a:t>Majoriteten av fall av </a:t>
            </a:r>
            <a:r>
              <a:rPr lang="sv-SE" sz="2000" dirty="0" err="1"/>
              <a:t>intrauterin</a:t>
            </a:r>
            <a:r>
              <a:rPr lang="sv-SE" sz="2000" dirty="0"/>
              <a:t> fosterdöd i fullgången tid är inte SGA.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1643E25-B18D-BD4E-9184-2FA35EBB4278}"/>
              </a:ext>
            </a:extLst>
          </p:cNvPr>
          <p:cNvSpPr txBox="1"/>
          <p:nvPr/>
        </p:nvSpPr>
        <p:spPr>
          <a:xfrm>
            <a:off x="989115" y="3995876"/>
            <a:ext cx="32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dirty="0"/>
              <a:t>436 fall av IUFD i kohort av 112 582 förlossningar (0,4%)</a:t>
            </a:r>
          </a:p>
        </p:txBody>
      </p:sp>
    </p:spTree>
    <p:extLst>
      <p:ext uri="{BB962C8B-B14F-4D97-AF65-F5344CB8AC3E}">
        <p14:creationId xmlns:p14="http://schemas.microsoft.com/office/powerpoint/2010/main" val="339028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ED9E-EAE4-489E-AB31-78BF6AD9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Handläggning</a:t>
            </a:r>
            <a:r>
              <a:rPr lang="en-US" dirty="0"/>
              <a:t> vid IUFD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2362-7846-459C-9AD4-3D02FC6E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Läkare</a:t>
            </a:r>
            <a:r>
              <a:rPr lang="en-US" dirty="0"/>
              <a:t> </a:t>
            </a:r>
            <a:r>
              <a:rPr lang="en-US" dirty="0" err="1"/>
              <a:t>bekräftar</a:t>
            </a:r>
            <a:r>
              <a:rPr lang="en-US" dirty="0"/>
              <a:t> (</a:t>
            </a:r>
            <a:r>
              <a:rPr lang="en-US" dirty="0" err="1"/>
              <a:t>ibland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)</a:t>
            </a:r>
          </a:p>
          <a:p>
            <a:r>
              <a:rPr lang="en-US" dirty="0"/>
              <a:t>Information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kuratorskontakt</a:t>
            </a:r>
            <a:endParaRPr lang="en-US" dirty="0"/>
          </a:p>
          <a:p>
            <a:r>
              <a:rPr lang="en-US" dirty="0" err="1"/>
              <a:t>Provtagning</a:t>
            </a:r>
            <a:r>
              <a:rPr lang="en-US" dirty="0"/>
              <a:t> av </a:t>
            </a:r>
            <a:r>
              <a:rPr lang="en-US" dirty="0" err="1"/>
              <a:t>kvinnan</a:t>
            </a:r>
            <a:r>
              <a:rPr lang="en-US" dirty="0"/>
              <a:t> </a:t>
            </a:r>
            <a:r>
              <a:rPr lang="en-US" dirty="0" err="1"/>
              <a:t>samt</a:t>
            </a:r>
            <a:r>
              <a:rPr lang="en-US" dirty="0"/>
              <a:t> </a:t>
            </a:r>
            <a:r>
              <a:rPr lang="en-US" dirty="0" err="1"/>
              <a:t>odlingar</a:t>
            </a:r>
            <a:endParaRPr lang="en-US" dirty="0"/>
          </a:p>
          <a:p>
            <a:r>
              <a:rPr lang="en-US" dirty="0"/>
              <a:t>Rh </a:t>
            </a:r>
            <a:r>
              <a:rPr lang="en-US" dirty="0" err="1"/>
              <a:t>profylax</a:t>
            </a:r>
            <a:r>
              <a:rPr lang="en-US" dirty="0"/>
              <a:t> om </a:t>
            </a:r>
            <a:r>
              <a:rPr lang="en-US" dirty="0" err="1"/>
              <a:t>RhD</a:t>
            </a:r>
            <a:r>
              <a:rPr lang="en-US" dirty="0"/>
              <a:t> negative</a:t>
            </a:r>
          </a:p>
          <a:p>
            <a:r>
              <a:rPr lang="en-US" dirty="0"/>
              <a:t>MVC </a:t>
            </a:r>
            <a:r>
              <a:rPr lang="en-US" dirty="0" err="1"/>
              <a:t>meddelas</a:t>
            </a:r>
            <a:endParaRPr lang="en-US" dirty="0"/>
          </a:p>
          <a:p>
            <a:r>
              <a:rPr lang="en-US" dirty="0" err="1"/>
              <a:t>Induktion</a:t>
            </a:r>
            <a:r>
              <a:rPr lang="en-US" dirty="0"/>
              <a:t> vaginal </a:t>
            </a:r>
            <a:r>
              <a:rPr lang="en-US" dirty="0" err="1"/>
              <a:t>förlossning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</a:t>
            </a:r>
            <a:r>
              <a:rPr lang="en-US" dirty="0" err="1"/>
              <a:t>skede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hålla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minnen</a:t>
            </a:r>
            <a:endParaRPr lang="en-US" dirty="0"/>
          </a:p>
          <a:p>
            <a:r>
              <a:rPr lang="en-US" dirty="0" err="1"/>
              <a:t>Hjärtblod</a:t>
            </a:r>
            <a:r>
              <a:rPr lang="en-US" dirty="0"/>
              <a:t>, PAD placenta, </a:t>
            </a:r>
            <a:r>
              <a:rPr lang="en-US" dirty="0" err="1"/>
              <a:t>kromsosomutredning</a:t>
            </a:r>
            <a:r>
              <a:rPr lang="en-US" dirty="0"/>
              <a:t>, obduction</a:t>
            </a:r>
          </a:p>
          <a:p>
            <a:r>
              <a:rPr lang="en-US" dirty="0" err="1"/>
              <a:t>Sjukskrivning</a:t>
            </a:r>
            <a:r>
              <a:rPr lang="en-US" dirty="0"/>
              <a:t>, </a:t>
            </a:r>
            <a:r>
              <a:rPr lang="en-US" dirty="0" err="1"/>
              <a:t>moderskapsintyg</a:t>
            </a:r>
            <a:r>
              <a:rPr lang="en-US" dirty="0"/>
              <a:t>, </a:t>
            </a:r>
            <a:r>
              <a:rPr lang="en-US" dirty="0" err="1"/>
              <a:t>återbesök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/>
              <a:t>uppföljning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488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C0B2-8DB8-4457-A145-F638E827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Mabobeh</a:t>
            </a:r>
            <a:endParaRPr lang="en-SE" dirty="0"/>
          </a:p>
        </p:txBody>
      </p:sp>
      <p:pic>
        <p:nvPicPr>
          <p:cNvPr id="1026" name="Picture 2" descr="Bildresultat för ctg tracing fetal tachycardia">
            <a:extLst>
              <a:ext uri="{FF2B5EF4-FFF2-40B4-BE49-F238E27FC236}">
                <a16:creationId xmlns:a16="http://schemas.microsoft.com/office/drawing/2014/main" id="{19F3C697-3D6C-44B2-8762-4CCC97A753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16" y="1853561"/>
            <a:ext cx="8941292" cy="416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5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8D17-1036-4253-B7C8-A512051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PPROM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1F1D-E874-4155-B7DC-8A59BF02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Premature Preterm Rupture of Membranes &lt; 37+0</a:t>
            </a:r>
          </a:p>
          <a:p>
            <a:r>
              <a:rPr lang="en-US" dirty="0"/>
              <a:t>PROM – Premature Ruptures of Membranes ≥ 37+0</a:t>
            </a:r>
          </a:p>
          <a:p>
            <a:endParaRPr lang="en-US" dirty="0"/>
          </a:p>
          <a:p>
            <a:r>
              <a:rPr lang="en-US" dirty="0" err="1"/>
              <a:t>Orsaker</a:t>
            </a:r>
            <a:endParaRPr lang="en-US" dirty="0"/>
          </a:p>
          <a:p>
            <a:pPr lvl="1"/>
            <a:r>
              <a:rPr lang="en-US" dirty="0"/>
              <a:t>Polyhydramnios, </a:t>
            </a:r>
            <a:r>
              <a:rPr lang="en-US" dirty="0" err="1"/>
              <a:t>flerbörd</a:t>
            </a:r>
            <a:r>
              <a:rPr lang="en-US" dirty="0"/>
              <a:t>, </a:t>
            </a:r>
            <a:r>
              <a:rPr lang="en-US" dirty="0" err="1"/>
              <a:t>cervixinsufficiens</a:t>
            </a:r>
            <a:r>
              <a:rPr lang="en-US" dirty="0"/>
              <a:t>, </a:t>
            </a:r>
            <a:r>
              <a:rPr lang="en-US" dirty="0" err="1"/>
              <a:t>infektion</a:t>
            </a:r>
            <a:r>
              <a:rPr lang="en-US" dirty="0"/>
              <a:t>, </a:t>
            </a:r>
            <a:r>
              <a:rPr lang="en-US" dirty="0" err="1"/>
              <a:t>invasiva</a:t>
            </a:r>
            <a:r>
              <a:rPr lang="en-US" dirty="0"/>
              <a:t> </a:t>
            </a:r>
            <a:r>
              <a:rPr lang="en-US" dirty="0" err="1"/>
              <a:t>ingrepp</a:t>
            </a:r>
            <a:r>
              <a:rPr lang="en-US" dirty="0"/>
              <a:t> (</a:t>
            </a:r>
            <a:r>
              <a:rPr lang="en-US" dirty="0" err="1"/>
              <a:t>fosterterapi</a:t>
            </a:r>
            <a:r>
              <a:rPr lang="en-US" dirty="0"/>
              <a:t>)</a:t>
            </a:r>
          </a:p>
          <a:p>
            <a:r>
              <a:rPr lang="en-US" dirty="0" err="1"/>
              <a:t>Konsekvenser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I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tidig</a:t>
            </a:r>
            <a:r>
              <a:rPr lang="en-US" dirty="0"/>
              <a:t> </a:t>
            </a:r>
            <a:r>
              <a:rPr lang="en-US" dirty="0" err="1"/>
              <a:t>graviditet</a:t>
            </a:r>
            <a:r>
              <a:rPr lang="en-US" dirty="0"/>
              <a:t> </a:t>
            </a:r>
            <a:r>
              <a:rPr lang="en-US" dirty="0" err="1"/>
              <a:t>lunghypoplasi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artrogrypos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Prematurfödsel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Neonatal </a:t>
            </a:r>
            <a:r>
              <a:rPr lang="en-US" dirty="0" err="1"/>
              <a:t>sjuklighet</a:t>
            </a:r>
            <a:r>
              <a:rPr lang="en-US" dirty="0"/>
              <a:t> </a:t>
            </a:r>
            <a:r>
              <a:rPr lang="en-US" dirty="0" err="1"/>
              <a:t>pga</a:t>
            </a:r>
            <a:r>
              <a:rPr lang="en-US" dirty="0"/>
              <a:t> </a:t>
            </a:r>
            <a:r>
              <a:rPr lang="en-US" dirty="0" err="1"/>
              <a:t>prematuritet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infektion</a:t>
            </a:r>
            <a:r>
              <a:rPr lang="en-US" dirty="0"/>
              <a:t>/sepsis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Intrapartal</a:t>
            </a:r>
            <a:r>
              <a:rPr lang="en-US" dirty="0"/>
              <a:t> </a:t>
            </a:r>
            <a:r>
              <a:rPr lang="en-US" dirty="0" err="1"/>
              <a:t>feber</a:t>
            </a:r>
            <a:r>
              <a:rPr lang="en-US" dirty="0"/>
              <a:t> </a:t>
            </a:r>
            <a:r>
              <a:rPr lang="en-US" dirty="0" err="1"/>
              <a:t>ökar</a:t>
            </a:r>
            <a:r>
              <a:rPr lang="en-US" dirty="0"/>
              <a:t> risk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asfyxi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neurologiska</a:t>
            </a:r>
            <a:r>
              <a:rPr lang="en-US" dirty="0"/>
              <a:t> </a:t>
            </a:r>
            <a:r>
              <a:rPr lang="en-US" dirty="0" err="1"/>
              <a:t>sequele</a:t>
            </a:r>
            <a:r>
              <a:rPr lang="en-US" dirty="0"/>
              <a:t> hos 		  </a:t>
            </a:r>
            <a:r>
              <a:rPr lang="en-US" dirty="0" err="1"/>
              <a:t>barnet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6584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3009-CA2D-4F2D-BACB-70573F8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Bedömning</a:t>
            </a:r>
            <a:r>
              <a:rPr lang="en-US" dirty="0"/>
              <a:t> av risk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prematurbörd</a:t>
            </a:r>
            <a:endParaRPr lang="en-SE" dirty="0"/>
          </a:p>
        </p:txBody>
      </p:sp>
      <p:sp>
        <p:nvSpPr>
          <p:cNvPr id="8" name="AutoShape 9" descr="data:image/jpg;base64,%20/9j/4AAQSkZJRgABAQEAYABgAAD/2wBDAAUDBAQEAwUEBAQFBQUGBwwIBwcHBw8LCwkMEQ8SEhEPERETFhwXExQaFRERGCEYGh0dHx8fExciJCIeJBweHx7/2wBDAQUFBQcGBw4ICA4eFBEUHh4eHh4eHh4eHh4eHh4eHh4eHh4eHh4eHh4eHh4eHh4eHh4eHh4eHh4eHh4eHh4eHh7/wAARCACqAR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VvLlRLhSy47ZqpNcyMPldiKrSM28k806PK4YUwHNIxxnLU0yOcqopsj5b0pnfuKAFeRjgkmmENnJ5zTmGOvNKDtwTyPSkA0KpPGAfrShST3FG1Dls4oDqB3xQAqxsTnNABPODgUK3GVIA+tRl/TIoAnVVZeOTSbWDfMpzUaM2R8wFXIY7gkZdQvqeaYEKqcfe/Ck78/lU0kf7zbvQn2NOW2LNiOVB9TQBD1ODjFI33vl5FPe2njc52ketRtuBxjP0oAdnkYNG9VPXHqBUJfbwRSZBznBouBbidGU/OFPYU5Jvm6nIqiKUZAyMZouBfacE/cIqRCrHOQo9RWeshCEdzUse5sHfj1oAtmZAMLj6tUElwckbiV9qfM8IiAWMFu7E5qjO+Mt1oAn85OD09aR75VHygk1TiSW4mWKJSzscACvafhT8A7rxTAuoa9rUOj2A5YkZcj2FCTYm7HjPnSTOFwzsTwBV5tF1Ywea9rJGh6ZHWvqO68L/CLwNYSReHdIvfEWqgbTdznKKfUdq818Q3yXLSI1n5a9o1PSq5bBc8cexmiAZxjPYVE8ZA24+tdzKtq0xVkIzxgiqWp6HE0PmRSHceoqbBc47leDmpLeaWN9yk1Y1DT5Ld8bWPpxVX/VnBBpDOjsruSa2KySuV9M1vaLZXd0hlDDyIiocs33c9OK5jQZEkB+Xp611WiuzX6OtuJZF6KB0piPofwjaBfCmkL5mcWMA6D/AJ5iirnhNdRPhbSSYUU/YocjZ0+QUUxHxism0420m45PFM3hjxwe9BNSUOBUn0+tNOM/epCc8dqZ2oAdk57+/NG449RTeppKAHliRjim9smk60Z4oAWkzRRQAbqesrgbckj61H3ooAeJGxjoPajcR0JFMwRSj3oAmSZuMs3507zGyW3VXHend6AHsVPOKUZJ+X+VNUn+HFLuLHLHkUAKV2tgmjI4xzTTk+v1qWI7PmYZ9qAFt4JHP3TjPWta50mSGzE7bVXHc9ay1uv3megqS+1aSeMRDcEA6ZpgVppkVdqYJ+lV1VnIznBNPCSSH5Y8e+K7Dwb4ftbiT7ReODHENxU8bvagBfBFja2kwv7qRQV5RSOpr1DQPEUitvu7hjB/zyBwoFclc6as5E6weXCoyiKvFUbmedYljKAL7Lj8TVLQlnqeta5Dc2SR2wjG4cr6fQCsa2jhkLRraqzkfOx7CuF0ttQuLoQ6css0p7jhV/GuiOmPpdsJ9Q1TfcOeIYuSTTuBbufC8dyHmX5AO46/QCsSfSriKQRwKW553cYxXY+Hr2ZbSbybdy+3Bdj92s29trwOBtIMnLN3AosBxeo6e81ztljxjsPSsHV9CZpP3cZj4zz/ADrsr7bFI378ZB+ppLj/AEqwYQ4345duppWGeaW8Vxb6gtvDlpCcDH+Fe7eBdIt9B0RL6/jSS7kG4K3J/GuCtLOz0/wVrGvfZxJqdrq1pbxynoqSRTMwx35RfypdG1+81SQfaLpl2kdf5VjSqxnKSX2Xb8E/1G0fU3hrUbyTw7pj+TjdaRHGP9gUVS8J/wDIraT+7lP+hQ/xf7AorYk+JLmGOOciGZWXPBpCrL15+lQAZqWPjrnNQUB6ZpOxpxFJjFACd6THFLik7+1ABR2ooPWgBKDR6+lGaAEzxS5967/wna6F4a8Fr4y1/SYNaur65a20rT7hiISEx5s0mMEgZCgeua9Ptbez13QPDNxoPwi0670XWTcPqIiVg1oROyZWfPybVG4Z4rwsZnkcNL+G3G7jzXildJtrVrs12urXNY0r9T5yHTmnLt43dq9B8f8Ah3QdH8FJNpDR3ZTxJf2cd+pyZ4I1i2e2OSfxrhdLsrzU9QttOsYGnurmVYoYl6u7HAFelhcZTxFJ1o6LXfTYiUWnYgO3PTApflK8AAetfQ158LdM0TQfDtpdeH3e4s/EcVvrOpXClYpomjDOM5wIlb5d3c5rC+Lel+HdU0C4m8DWnhu4Sy1VLO5Om2csUoaQkRBWdiHUkEZHcV49DiXD4irGFOLabtzdFrZX7X6Xs9e5o6LS1PFgR17UdDxXsXwy8ETafY6/N4i8M6eNZsxbPBD4hdre0SCRmDOSCMvkDAz03VV1/wCGx1r42XXhvw9YvZ6YI1vJXjy8cUGwGR4ifvITkJ65FdH9vYT286TekFdyurWST73+0rd9SfZSsmeT/jmkkfjvXpfx/wDDdroOq6HdaV4auNE0680iB/LlUgmX5g24n+MgAke9eXs2a9DA4yGNoRrw2fp+l0TKLi7E1q0RlHnhivtXpfgrR4ZIRcW+gmbI+V5hlR71zfw+8NHWL6OabiFGBOT1r1zVNemjtY9B0vR0tYVAU3BbLH6V2pEM5qDwW2pag/mQTEryUhUBR+NbOkeBLeO9jhkWWFdw3l24A/rXd/DrwZrupRNNdXT2sCjcXPBI/pXP+MvEFrpOqyWmkiS7eM7WmY5GfrVWJuafxDtdG0XSobfSx5zbRudu1eMa7eSXEvlR5CE/erf1nVbrWBsaRUPcnpms2x8PX08huPLjMUf8RbApPUZLoTSW+yC1nYyMPnZhgAV0enabZXNzFc6hqzsyH7kYwAKboukw/ZnkvpI0c8JHCPm+pNXYLG1tcqsQjBPDSHmmkB3lhJpQ0+Ox0i1eSVuWdlzgVBqejqq/PcRh5fvAckD0qloNvrU5MemQu0OPmONoP1Jq9c3Dx2Nx9omVbs7ooVhAZR23bvT6VnKvBPlvd9lq9fy9WFmeb+MNPtYdQ+z2skZYDJ7BfrTPC2nTWeqIbjT7OZZIWdTqhMcJUHBcDIJI/wAa79LWztY1ktdPtra7XEjzKPOkZsdctwAe4wa47xFG93cmS4knuZz1ZyWPsMnoKxmqtVOLXKn31f4afj8ik0jc8RS6Unw11VtP8PeH7zbq9p5hFq4gk/cTfMBv3Eg5GemDXkY1Rrq+hji8O6Pp/lybt9lC6M/sdzHivR9IE66dNpU0x8u4dZGhQZ3MoIUn6Bj+dcLdRiy1uS3jwWD9ufzNc2Fy2GHnKd223fd9ktenQcpto+hfCOoXTeE9HYwgE2MBxj/pmtFVPCDXX/CJ6Pl2z9hg7f8ATNaK9Ek+a9J8E3V6OgQepOCKTW/Bl3pQ3KxmXGeK6q0ZvKYRTH2BPIrPvtUvoWNu0wlj7A9vxosgPPpcxuVdSCKBtYfKRWtq7+e5Z4UB7baygu0ntUjGsOaQ9cdacw560hoAYRz1zSY5zUmDu6U1uG9KAGmgj60Fl7U0sfegDuPC3jmw0/w5b6Jr3hOy8QwWMzz6e087RGBnwWVtv30JAODitGH4x+KrVNPi0sW2n21sJ1uLKJf9Fu0llZyjxHjaA236CvNtxo3V5tTKMFUk5Tp3u763au73sm7K93ey313LVSS6npNt8RPD/wDZk+nXfw9sLq0GoS31lbteyLHbGRVDJgD5l+QYyfauFu75p9Wm1G1ijsHeYyxx2xKrDzkBO4x2qirc0BhW2HwNDDtumnr3bf5t/Pv1E5N7naad8QtWg8NQ6DfpJqlsupi+lW7uZGWZRHsMLDPK9/rT/FPjm1vdBXQfDPhy38Nae1yt3c+TcNLJNKv3DvOCFXJwB61xeQRw3NHJ6KSfap/szC86mo63vu7X72vZ+V1p0DnlY7Lwt47Njp+oaX4l0r/hJ9NvnikeO5u3SRJIwwVlk5PR2GOnNVPGPjbUNa1a2utNhbQrWytEsrO2tJ3HlQqSQpfOWOSTk1zWx+uwj2xTWUkZbinHLsNGq6yjq/N22tte17K17XDnlax0Xi7xZqXi8aPb300iLp1hHZjzLhnEhTP7wg9GOefpXReDPh1puppHc6h4jtbdCR8m3JNecRKGlC4JBPavZvhd4Vv7yWB4oHePIIXdXVh6FOjBU6askTJt6s9E8OeA7GFktNJlFwSB8zjYK9C8HfD+x0fUBdaxbvK3UF48r+FYMuj+INIlS8Sxd1UZGzkL+NWI/iIqXMS6jM29T8wYk7RXSrGe5sfE7VJYNNmttKjltrfaQzbQu4V81XF6xvZFkcBcnJboK+vIV8KeNtG+a/VJ2G1eO/sK8V+J3wVvNOnF1BeQi0Z+ZJDgL1PQcmorVI00nJ/15dxxPLLaL7QC6oRChyZCcZrptE0l7u3/ANCNxctgsVRCQcdeelYjSafp1+1s8F5qtmkW1w7G2Bkz1XAJ2gcYPXmtTw3r1/PNcWsTSadYy/Mba13JEDjGQMkjOPWuf2tSfwRt5vT8N/vS9S7LqbhfR9K02K61C7xczlfKtrbDTFc8sey8evWtXTdLfUJotU0uzuIbS2Ys8+o7W8zPRfLHHH15rjHutHs7stMXO3oAucn1rag+Jmn6fbJFa2M92yc5lfai/Rar2PM/flffTZa/n8/8rK/Y9At1juHZr5Lq9lYDMf3VfHTcBxgVia7o19fX3+jQLagduQFH1riF+MeuT3oS3ghtYS3GF5P1NereDtTm1qw+1LIst2w+dmI2qK3hGMVyxVkS79TKis7qytRDBFvY/ecjqfqa47W7PUTdyyZjQYyzA8Cu/wBcuJ44XVS8zE7S3YmuV1eO1aERmTzZOrKh+Uf4mmwRxtuk0kbYlMYbgv0ZhWa0FtDfGOH96hI3Hbkk+xrq0s7GUPLO3lKvAj3ct/gKrX1vZ2QjnhVZJM55+WNP8aVhnq3hPS7v/hFtJ/0dh/oUPf8A2BRS+Ftcun8MaU32y35soTwOPuCikB8kR3kjKf8ASMfU1F9tmXpIHFZXRtwyPangnHGcVNyi1Pcb5MspA+tQSkE5Dce1JkbfSli4JPBoAhOaYXA7mpbjPPGKq96QD/MOOpxTCxJxVzR7CTUL1LeNSdx64r2XwZ8PbezVbjUNPW44yCelNK4rnkOl6HqN+QYLWVx7Ka7Dw38PPt06i/uo7VM8gn5q9yg023s7VlW3ijjZePKOCPxrnZtMt4bgzH5gx6l+RVcornU+APg78K5bYf27FqlyfUIVU/jXS3vwB+CN1EZLePWYAB1SQnH51xunXuqWgRLS+vDB3VmHT2rohr832ba19eI+MAA8Vat2Fqc7q37Pfwxl3jTfE2rWrjoJowR+dcVrf7N+oJC9zofijSr2Nf4JJNr16MtxMxaWbU1MZ/5ZkHJqNYre8cqu5CenOAaVk+gXZ83eIPh/4k0WR1mtPOCHlomDCudjaa0lKSI0bdwwr7CttIguMR3unNJCo5dGrhPFvw80TUr1jY28iqPvZGSDUuI7nz09wXf943HbFNl8tlLbsmu08V+BTpsx+zpIU965rT/DeralfG00+zeZwNznICoucZYngCs5yVOLlJ2SKWpn6fG8lyixqd2evpX1T8CNWsdL0yBLiNZZsgdM/pXzdpuk6fb2s95q2uxWjRM8aWluPNnkde2Puquf4icYBrovDfj17CytbGzgisWjZXluNxeWZx3yeFX2A/Os4Yi8rQV/wX39flcHHufoUt9ZX3hzyWZR5sZwCm09OfpXg2saJodvf3cdxBJcjf8AKIOAw75c9PwridE+JGqXEQa81iWbcPuhxUzazrV5cGUwKkLcAhuSKtxqVF77t5L1777adOvlaVZHc/Di/sNPv1shDb28OSuVT5yM9Cx649eK7Dx7r9mtk9uzJFAU5lJBf8M1896v5lnOLpLp4Zs5CKxbH1qudfSd/O1K8a4C8bXq6dOFO/KhO7KfiYwveyG1aQxu/C5yzVsafBqml6O109lb29u64Dy8sfpWVHrdm2oxLaWcQ+YZkccCvQfFtxay+FBNcXamYqAgwMD6CrGeS38j3CShdqkAkuf8K5FZrlr3y+WTPJIrsLOyuLq5aLeFjJ57E1RvdNaCdo4whYevGPepYHPah5bSKrEptOeOK9g+FdtdW+jNfTTeTbkfIhJyffFecR6G1xfwQ28Ml1cueEjGTmvZbfw/qWleGYodSjkt5ZACsJX5mH9BVRQMhl1qfVGa1g8xjnA2Dt9apT3MWnsLe6ih3nsT9360+C2vLX93buqO/UIOg9KzL/Tbh7kCSNCzHl2PSmIn8vS5roNGklwOpOMLn2rN8QWM+piVyrLBF/COwrf0qCWzkYrbrcED5QTwKcbcPBPdandiFXPEEJ+9SA3fCFht8J6Ouw8WMA6/9M1orpfDH2P/AIRrS9towX7HDjLdtgoqSj4mH3qccYqNpMYJXpSCcE/dqRkhPTnFPQ4B3MBTF2g7jz7U6XLkBUAGOvrQBBcSksRgY9qteHtJn1e/W2hRjk8kCnaPpFzqd0sMYIGeTjpXrmj6DpHhuwS5WaV7sjnYehppXE2UtL0K38PSwrJtV+CT3NfSfwzsrPXNFSO4WQ4XjCda8g8E+HLzxNqImuYZTAh3YddykV7vpt9pOh6UlrZ3LQkDGwcc1rFEM5rxBo0Gm3kkYhdYy2PmO0Y+lcpq8em2rBDEoyevXH4V3Hi0yanZefJIJY/eTmuNig0+WULnleuWyTQwRl20qZbyJQ6j/lmyn9KS6a9jhJjjVFbtuFWrq1aG7/0a5iiVj0OKNQtbyWJY/tVlI/Zl4NIZmWrTzSKktup9w2MVbvbDZH5nnyIewEtMOh6pDbxXDSWyCRwqySP5a5Pfnt79KSSazs5wl86asVQ71RikKP2G7q468jj0rB4mG0feflr+Oy+bQ+U39AvnhtxDG07OwxsALbvyq39gnELX8kj2bEZjUthn+i9x71yi+Mb2w8/7CsVjG5DFYV/AYJ5H4GsS58QXGpTKwnIcn+8cmi9aT6Jaeb8+yX4hoeg6wljIYmFrBqJUHebtMh+P7oxgfjmuS8TeBf7eH2iL7IGMflmNAIlVB0XaOo+ua2dGIayX7a1yzdV8lM0l8b+BvP0+N1I7zDn8qqNCCak9X3erC7PFvEfwu1C1YtDbIQTxsyRXJT+Dtchcj+yruTHTZETmvqTQfE2uM8T3lhbTBTjBxj8q9m8KeI7x9P8APudLsI41HGyJVNa8iYuZnw74W0HWFWMXGm3Nt/tzRlR+tegWKWttIiy30szDhtv3V/GvV/jRrdzqsvywrBAvXao5rzDSYrO5uPMmVGiQ/cPGaLWC9y1qy6atlI8LwNIV4DHkV49qkN1JqLbnDICcYNen+N7+xkjNvZabDE2MZQ5/M1xujWMFxcCEW8ssrNgsOg+nrSY0ZVmzGQb28qNerE/yruLHS/7W05Zlkudi9Nxq1deGdPtZImW3nmmXHEgGwH6VYuNbezjENxLFEq9EQYFCQFvw7p8zK8dnpyLtGGuZBnA9qwNfhhhvDbrECWPzSsRk0/UPH0wt3tLRiI8fNtGB+NcfJqU11cb7qU7T3J/kKLgdh4Q8U6d4R1sT2yRyXGOWxuNd/P43XxQr3FwRNPjCRDgD614ReT2y4EIYN/eIxmt/wpqK26MSzBmGAe5oTCx2/wBsmF75QjLuTyFOAB9avX1hBJB5tzM3mH7qRjgH+tSfDW0i13URawqxJOXfGTXo3jLwzb6TBGYmjaUjqTnaKqwrnlMltfW9kYrd1i3jufmPuayrKMNJ5Elz5j7vmf8AhX/GmeN73UorxoUdI0bqw+8R6Vo6XpEP9hQ6gdW05uARYxuTOWz/ABfzqJSS3GeweGtK0hfDmmKLq6YC0iAPr8goqp4akm/4RzTPmQf6JFxu/wBgUUAfCe5kPB/Cui8CeHYPE2sx2E919jWQ4MoGQv1Fc/KnzZ3ce9dz8JvFel+HNUjlv9PW4YNwxGalFM9isv2S765tlubTxtpkysu4LgjNZifAi00m/Npq+rK0inkI3B+hr1i7+JOi+IvC6R2ekNbzbMLNASpH5V5i1prd3dvI2rzPATyZfn2/1rRpdCLsvXfhfQvCtsHsYRISOZGYEiqfhB/CF7r6Q6tePGxf/lmcc/Q1U8R6ddabpUk6axa36Yy8IPI/A14/FPu1wTRq6vvyFB70m7DPu+2s9AsNKU6XceZ8vBMW0j8RXJDT7bWb2WK4uhGueqvgmj4Rape6j4WjhaJWdUwAQTn61oHS7NpbhrjNndISNiAsc+v0pTrQjo3r2Wr+5akpMyL/AMM2dqoSG/aQr2du1U9K8Kw3OqLtkUB8lSvAP510DWdlJbbJLaVpiBmctnB9gOnTvTWmukctMxJX7vm4AH0xwKjmqz+GNt9/wdlv96HoY3iHw3p1pchLyZ3QAEeUoyx9Nx4HvWWZNJ0iwZY44hM2Q0qnfLtOeMn2OMgUnjC+u79Stxkxr3DZArjVQKrNbqZ1B6lsYqXQUv4j5tvT7v8AO479i3fzWuq3iRwrcSCMbV8xz8o9B7e1NbRrchjNdxQH+7yTVeGFbx182GaFgfvwtyK6LTvDvh+ZA02tXskw6o5rdIRz9z4ft8K1tcC4fHRxgCrOleFNUjkF0LeKTvtZhiuxtvDuntDutlcFf42fr+FWIvDN/JID9qDRHsJNpp2C5i/2te6b8v8AZgVlGCVGQD60lzqbahslmkExHWOPrXSSaDJGDbqqspPzbpc1Ys/Dvln/AEbSFOByyS4/WiwjK0a90W0liZ7J1Yn7sp712N7rUMttiOZFXHCIo4/Gudu7UYkjWKO1KfeLDeSfrWBEgtpX3M049cHAp3Az/HFvfX1xnezJjhN/JrlbC3NnIY5rXH65NdTrmo6fDEzODkDnBwf/AK1cZFq13dXmzTrTJY/LjLEfjUsZdurBpd010qW8HZdpJNZsM1jp7GRVkSTPy7V5rq7bwv4kvoRJeX8NrHjIV25/KuC8Y6TPYzOUu5Z5F+8/8P4UmMtaj4mnt4JRGY4mcfflbLfgK4+C7huLovdXDSjOSW6Vh6ndSCXD8juT1qbT5JdSkS1s7dsk4yBkmpuOx0TfZ764jtrafdHnkIuM12Fn4EhWyF9c3EUPGVjzuc/hVPRvAGvLaiazRY5iMliMkVsaLb3llO1pNI7Tnh5XGT+HpVJCPMfFFmItW2LvJz0PHFdB4d0+VYPMlUIGGAfau0k+Htr5x1i71B7pyc+Wo/nT7rStR1AxwWtnJHbx/wB1aLBc9E+C1rZ6ZZeZGpaeU9SK6n4hTQ2tss8jCSUj5U9PwrnfAOi60lluV1s7aMfM5GW/OuQ+IniCW51FtL025e6ZDiSQHj6Vd7Inqc3q+m3Ot3r3vlFo4zhVHA+tY8kl1HI0MaNI68BY/uj8a255J5bMWRuGRF++EOAT/WohcQ6bGkIUHceN3BPvUFHo/hS11X/hF9J3SKG+xQ5G3vsFFavhmS4bw3pjfNzZxH/xwUUgPhH866P4daXca14ssdLtVR57iURxo7BQxPYk9KXUPDNyJ4Z43iS0ncAzM3yxZPVvQCvQPgb4Ttrf4oaFcJ4p0C58u7VvLinJc9egxXn4/GRwtGcuqTa0b2XkaQjzM9f0Pw3K2iQTWRFpsA3DitqLwlZatD5JuIjeMMBo3KEn3ro/BUGjWekR2t1qVnqCFST5ZIKnsM96W6uDphf+zbNYbdxncq5cfVutbwxftrqjG9urTivxV/uVvPVGbjbc8g1/4G+LbieWSOZBByxc3A5HoPU+1XdE+Amk6akN9c3l1qMyOJJVZPLTaByoHXnjn2r03T57iaTz44JCvQ4YkGn6zrNtHavGI72GYDptLIa19hKTvOWnZaffu/ua9Bcxc8K3Fnb2ywWk8cQi+VYosLtHoe5/GrWrXr3wMMK20LL/ABHrXEeH3s7pyzwhWY/65AQw/Ct3UvDs8gX/AE5riJ+M4Ksv41rTpwpq0FYTd9yf7IVQia7t0bsUfH6VzWq6fNPIzNfwyqvrKOn0q7J8MRdTIWutSfd0/fcVag+DttIx+2NdY9GnyDV6gc289hFZtFM1mUAwSz4rHm1PwnCojhsXWQ9WjkyG/CvSofhH4VX/AF0UMQHXzJCc1aHhX4Y6OQ011bCQD7qJmizC55dp11DNloIJQmccoOB9a3bCS3TDLGB6s3Nd0Lv4bQIQspkHYAYFQ3OueA4DiO1edCPuI2f0FFgOajvWdiscMUxH3RjNSpfauzFTbQQY6Yxmrd14y8K2sT/ZdBcntmM8VSHjyZwG0/RwPTEOP1NABDZ6k10JHDurf3Izz+NdK+qahpdmY0tJiuOM4xXF3mreMNUJK3EFhD6GQCqhhuIxuk1ozynqquWouFjVv7nxDqkb3S6QkSL/ABtKMH8K5OU61cSNH9ojt1JIwGwBV6e8vRJ5CtLsPXLVi6u1xO4jZZWC914AFJjEutK0+CAtqGqbmHJ4zn6VQh8T6VpCn+y4yJuzuM1j6rpWpSEvHbT+T/eYE1P4bs44rtZGtIML1EoyaQGudb1vVIGkMdxcHHGwBVrhvEg1q+lW1+xtEWODzk16zHey3EZgitbdVx2OFH5Vx3iuzu4VaWPWIFPXy4VoYI4618BsZ0kunVnPJUt0+tatxqOm+F50jtbe3mlGOEGT+lW/DWgR6tL5mu6tqC268usXGfxr0rw1F4It7mPT/DPhEXd4cbru7O7H50khtnP6b8VNRksBDNpr2tueCYoMMRWnY+I7jW0Gn6H4TmLMfnmlTH4k17Dp3hW9uLdW1CPR7aIDIRFUsauf8ItPkLb3cNujdVhGCw96tJk3R5Xp2itb3CDUVlnkHJiiHA9sCunkkcQhfsCadapyzSMNzewArtLrS9M0mwMl7qSJj+CH7xPua818YXaTK8wkNrp6dZZTjd9M9aLWFuZnizxRqusRf2Npky21knykrwXrhptFWzuFs7a6ae9kOXCDO2ue1vxTNdamdN0DfjdtMy9T+NdhpNrH4d0UXJkMuoSjczk7iKm9yjN122bw7Dlo98xGTuOWJrziXVru81eWa6hMjnATLECLnqK6/VdUuLy8O5TJI3AZ+op+ieGVa5El3GcMckAZP5UnqM9W8I6hIfCmkH5ebGHsf+eYorofDen6anh7TUWBgq2kQALjpsFFID5fvdF1vwbeyb4Y9U0xj1UbgBV3wJdaPa/EHR9fs1FtBBcrJdRqCSoHUgd6+g49H0a6sjb31rmQjkxcg1534j+FekT6kJPD99Ja3bHKq6YBPpUV6CrU5U5bSTX36ApWdzR0LW5ZdKjMbLFKM7k6ZrotL8TMsYieaPfjHzGuJh0fxFoLra6zphTPC3KrlWrrNE8K/wBossjxCQH+KPg1sriZpfaNUkZ5bK4tgD1ETc/lWe0+uNPsjuPnzyswxn2rrLXwhJZw+Zaucj+GVQaz9RgvpW+zvEIz03IuRTsItaVdzLGEvvDsPmf89oHAP1qXUNaukiMMdzImOiEcgVhPYX9rIWkvAx7Ao2arvHIJQZJI2bOeWKii4Et34o1LzPJN9OSOwyMVE3iTxAwHkyXjenzmrsV++UEemxuV/iRwann1q9SUb9LB442kUAYJfxJeOz317KIv7uSTSwW8Yk3y27SY/iYnmtkajqTSFk0pZGPQF8Ypd+vTbt+mRq3ZEYZpAZ0F5FHOI4dFgdvXHX86tzS+SnmpYwWsh7AA1E0GtBdzaLMvq2d1I9lqBG5owhPUMrGmBn3z6jdcQXOWP8KxjinWdlq0cR3SSqByR61eSG7hbYrPk9cRGrtvp91IpV2njJH8R60AZK2c0w23FrM3p82M+9Ni0+2UOrXqW+OfLEnNakljpdo2+6u0Dj73mz4H4c1mX3i/wPo5Ml3qFuQOqRAEn8aAG2lnFDMGtpHumPJXOMfia07O0iMzeZZhWfseT+dcPq/xr8NW5KaL4f8AOz91yck/Wuevvih471dgun6akCN91Uh5pXQ7M9cudOjt2LXV9Fbw4+671z+p+IvBGnQyGW+huZB0SJM8152PC/xL8RP9o1DzdjfwEmp7b4dR2dwv/CRao1khPzLCoLY+ppXCxq3Hj3w3AGMOlzT56BzsX8q5fVvFUN4WmTSBEvUZOBXe6X8P/hQkguLjxbLAB1eZtzH8K1rvS/2fNPxLqXiK/wBRZf4FO0GizA8js/Ft5uXcuyHsqrmuk0TVbiOT7eFdFHI3Ntz+ArrZPHHwJsZVj0nwldanKOFDOSK2dD8ZaXdSq1j8NbKCLOVe5PygfjQl5gUPD/izxFqdysOn6dcXr9FWFGIH1NeiQ6f45a1jn1Aw6XF6zyBdo+neue134zNodk1vZ/2ZZTY+7aRDj8RXmOv+PNa8TKWk1C8nfspOFH4VV7Csen+MPEGgeGbTzrvUhqt0vO0N8gP0714F4+8aaz40vUinYQWanEUEY5P4U+7tLy8cLMpeTPCk7m/Ku2+H/gu00u5j1XWVMbE5jiIyTU7j2Knw98B3dtYLf3dnJbRkbgz8Ej+lXPEt9Baj7FbWwdieXzXX+M/EEDW6wSSYXGEijP6k1yRs41iW8WHdk/6yQ8fh609gKGj6ZHCftUikyvyWft9K6Romi08vG8abugA+Y1Q8Ny6dceIrSbVzNdWSSqZooztLqD0HtW34n060ae8uNO/dW8szNGGY/dJ+UAduKm7vawHXeHIo/wDhHtNyvP2SLPI/uCiqXhu0A8O6aDcJkWkXf/YFFIZYWJ1XzUUFRywYYYGnNbxTFbyBk8xeozg5q9NCLiyaW2Ed8pHJibJ/KsbT5rCJningkSfOGjkyp/D1rQg6S0124W0Eeo2EV7adCZFBKitjQNb8PRAx2saIp6xsmQtcf5UcjlbPKMe27/GoY9FvJZwJZEiOepGP1FO7A9TNvZ6ghc2owR/BLtzWJqOmafZhnRdSh9QMOK4260jW4cRWuszRr/sksKt2jeK9PhGzWo7kAch05/WncLGva+IvDtuCl1rUtqwPSe1BA/OtmDUvCuoRgJrmhTg9pIgDXKSa6k6bdWsNNvQeHDRDNc5r3hP4b6kjST6XPpkjDJNrKQPypXCx6q/huzuYd2nzaDk9GX/61ULvwVrkpBtrnQw477SR+VfP2pfDGaNi/hT4h39mnVEmc4HtXL3mjfGjTJz9g8UHUdveKfNLm8h2PpC/8EeNPO3J4h8OW7YwBsIrFvfh38SnfzIPFnh8vn6V88P4v+L+m5TUEmkUHq6Fuarv8UvE8T/8TK0u8dzGzClzIdmfRf8AwhXxqX5YPE+hlfZhUU3gb40sd39saXMfQSKK8Fh+Kayr++utUtj6rITWnpvjbS7w7z461Wxk7iSTii6CzPYn8C/Gp02/2lpEQPfzwTVSb4UfFC9IXUvGmmWi99kozXnT6jbXIBX4pXW0/wDTTNV5rfTbl/8ASPilehf72f8A69FxHolz8CdPb974h+IFuzjr+8zVYfC74G6WDJrHjRrgjlgSoFedv4Z8H3DF7r4p3L+vJ5qtJ4P+EituvvGd9e0vkM9OHib9mrwtA0Vpbm+dfUbs1l3/AO0l4H007PD/AIRtyqj5C0IriTb/AANsECiVpCO56miTxh8FrBAIdGupmXptUc/nRdhYn8R/tHfEDXFa10LR47WJuB5Vvk/yrh59M+Inia4+0X5vWeQ5JclQPwrqLr456JYr5Ph/wtFGo4VpcZ/SuW1T4v8AizUXbyXgtEb+GGPnH1qW+7GjYsPhVq9wQdT8RQWEQ+8WPStH/hDfhNoWJNe8XXWrSjrFAuAT9a8yu9Y1rUmLXd3cSg9dzkCs2Ro8kswz6daLodmerXfj7wZo4MPhPQduOBLKmT+dcxrfjzXdUPlrO0SH+FTgAVzWnabfam6x2NrPL/uITXaeH/hp4g1CVVmWGzj7mZuaNWGhzVtcztMN8xkkJ7c4r1b4f+HtT1GDfDHKqY5dl6/jVqx8B+G/DgjmnuRqF6DkJ/B/9eu807WtSutMNnbxxQQAYIUBBimkJsi0LS9G8Mzm81OaCafGRznFZfiTxK2tXhFmFSJOFI64rO15t8yxfZ7dVDfO5YsTVnSRbsSIIQ2BjKqFH5mqEYF/PK10iLatNK3AYknFbthZ310qw3E7bQBuVegHoTQ+lXT3m8zZB/hTrUmveIrfRLJbOCRDL/EBzj/E0gJ9Vt4dPt98LD5R/q4U5J92rHjvb26+e4ufJhXoijLH8arW+pXV1AWunKRscrGoyzf4U6GK5YtMq+XEmDtY4Zue1AHrfhvb/wAI7pv7pv8Aj0i7f7AopvhuVj4d03lf+PSL+L/YFFSM8ds/+Et0WVZ4L6VEPeNs13vhrx1rV75dhq2kw6jk4DOmG/A1oWUMTaC+6JD8vdRWbp/yhtvGDxjtVoR2DaDb3WLtPt9jkfPEqHj6U+OO0t42S3167Zh1WVcEfnVrwtc3DRMrXErAAYBcnFO8RqrBWYAnB5IqiTONjql6wCa0iAdOzVE1j4nWYqLu0mjHG6Rua57UpZY518uR05/hYiq0k032hv3sn/fRpDOguTf2JY3RglJ5xGQP1rHn1SaZxEscoXPIkOcfSqmlSSSI2+Rm69TmtadV8hPlH3fSkBnz20rPuM0ToR91ZMN+VU1jSyn862mcS56Hip2VWZSygnPcU+cBWG0AcdqAHrcazcNu8lwpH3nwQarSwNNvhu9OgYn1iDU+5nn+yMPOkx/vGnaVJJ5R/eN+dAHJ654W0bBb+zozIf4UXFc83gfQ70fNbpE/8SsMYr2RUUwZKqTt64rAt0VtQlBVSPcUWHc8zn+FenuB9kt1ZuxWSs+b4X6xE5ENp8voXFeubVWdtqheOwxTi7/L8zfnS5UFzxWX4b60sgV1VM9j2qN/hfqrjc0lw+OuzpX0ZafNZLu+b61VuflPy/L9KOVBzHz9B8LLicEM0sZ7mQVbtvg6zMN85kB6BTzXtd27/ZT87fnVGEnBOTn1o5UFzzRfgxNGBI8cCJ2DyjP41Kvwyt4h8sm5x1CfdH4130Lu198zsee5rS19mW1QKSAeoHeiyC7PN7TwFozuFvpFKjqN+K1oND+HulMGj0P7fKv95+CaZ4i4h44+lVNMVfJU7Rn1xSA3Ztak+ymPT9Os9ItwOFiUBiPrXKXOoSSXO37ZNGM/MwzWpqP3V/CsXWiQwAOBQxnU6NdaAkJSR5rmbHLE1n32qRm78m2uGhiJxgNk1i2wCqoUYz1xW1psUXzt5SbtvXaM0XAukf6MPILt/eL9T+NT22pRQW2x2jRvTOTWQrs18EZmK+hPFS2qq2rMGUEBeMimI2reS5ugxhkkKkcKox+ZrjvFFqLfUkWRomnY5KqckV2dzJJHoLmN2Q4P3TivNtOZn1SR2Ys2T8xOTQwR6f4YWOPTozNApOO4wPzqxqd4jZXdE5/uouce2BXEXs03lovmyY9NxrQ0l32D52/OgD1bw2Zv+Ed035QP9Ei4x/sCineHCf8AhHtN/wCvSL/0AUVIz//Z">
            <a:extLst>
              <a:ext uri="{FF2B5EF4-FFF2-40B4-BE49-F238E27FC236}">
                <a16:creationId xmlns:a16="http://schemas.microsoft.com/office/drawing/2014/main" id="{94864E18-7138-4891-ABD5-DC88B9C9B31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Obstetrisk</a:t>
            </a:r>
            <a:r>
              <a:rPr lang="en-US" dirty="0"/>
              <a:t> </a:t>
            </a:r>
            <a:r>
              <a:rPr lang="en-US" dirty="0" err="1"/>
              <a:t>anamnes</a:t>
            </a:r>
            <a:endParaRPr lang="en-US" dirty="0"/>
          </a:p>
          <a:p>
            <a:r>
              <a:rPr lang="en-US" dirty="0" err="1"/>
              <a:t>Interkurrenta</a:t>
            </a:r>
            <a:r>
              <a:rPr lang="en-US" dirty="0"/>
              <a:t> </a:t>
            </a:r>
            <a:r>
              <a:rPr lang="en-US" dirty="0" err="1"/>
              <a:t>sjukdomar</a:t>
            </a:r>
            <a:endParaRPr lang="en-US" dirty="0"/>
          </a:p>
          <a:p>
            <a:r>
              <a:rPr lang="en-US" dirty="0" err="1"/>
              <a:t>Flerbörd</a:t>
            </a:r>
            <a:endParaRPr lang="en-US" dirty="0"/>
          </a:p>
          <a:p>
            <a:r>
              <a:rPr lang="en-US" dirty="0" err="1"/>
              <a:t>Missbildning</a:t>
            </a:r>
            <a:r>
              <a:rPr lang="en-US" dirty="0"/>
              <a:t>/</a:t>
            </a:r>
            <a:r>
              <a:rPr lang="en-US" dirty="0" err="1"/>
              <a:t>sjukdom</a:t>
            </a:r>
            <a:r>
              <a:rPr lang="en-US" dirty="0"/>
              <a:t> hos </a:t>
            </a:r>
            <a:r>
              <a:rPr lang="en-US" dirty="0" err="1"/>
              <a:t>fostret</a:t>
            </a:r>
            <a:r>
              <a:rPr lang="en-US" dirty="0"/>
              <a:t> – </a:t>
            </a:r>
            <a:r>
              <a:rPr lang="en-US" dirty="0" err="1"/>
              <a:t>exv</a:t>
            </a:r>
            <a:r>
              <a:rPr lang="en-US" dirty="0"/>
              <a:t> polyhydramnios</a:t>
            </a:r>
          </a:p>
          <a:p>
            <a:r>
              <a:rPr lang="en-US" dirty="0" err="1"/>
              <a:t>Cervixmätning</a:t>
            </a:r>
            <a:endParaRPr lang="en-SE" dirty="0"/>
          </a:p>
        </p:txBody>
      </p:sp>
      <p:pic>
        <p:nvPicPr>
          <p:cNvPr id="4" name="cx_1.avi">
            <a:hlinkClick r:id="" action="ppaction://media"/>
            <a:extLst>
              <a:ext uri="{FF2B5EF4-FFF2-40B4-BE49-F238E27FC236}">
                <a16:creationId xmlns:a16="http://schemas.microsoft.com/office/drawing/2014/main" id="{D7EA1ED6-4983-438F-A733-5CBC6025E51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51" y="4001294"/>
            <a:ext cx="3422166" cy="25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EC02F-A304-4C56-98B9-A052CB8A4ACD}"/>
              </a:ext>
            </a:extLst>
          </p:cNvPr>
          <p:cNvSpPr/>
          <p:nvPr/>
        </p:nvSpPr>
        <p:spPr>
          <a:xfrm>
            <a:off x="6297105" y="4110087"/>
            <a:ext cx="263951" cy="848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4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1C4F-A35B-4A28-9B32-B6648157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påverka</a:t>
            </a:r>
            <a:r>
              <a:rPr lang="en-US" dirty="0"/>
              <a:t> </a:t>
            </a:r>
            <a:r>
              <a:rPr lang="en-US" dirty="0" err="1"/>
              <a:t>prenatalt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64E1-EC96-4A37-8C09-3FD11BB3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Betametason</a:t>
            </a:r>
            <a:r>
              <a:rPr lang="en-US" dirty="0"/>
              <a:t> – </a:t>
            </a:r>
            <a:r>
              <a:rPr lang="en-US" dirty="0" err="1"/>
              <a:t>lungmognad</a:t>
            </a:r>
            <a:r>
              <a:rPr lang="en-US" dirty="0"/>
              <a:t> (</a:t>
            </a:r>
            <a:r>
              <a:rPr lang="en-US" dirty="0" err="1"/>
              <a:t>alveolnivå</a:t>
            </a:r>
            <a:r>
              <a:rPr lang="en-US" dirty="0"/>
              <a:t>)</a:t>
            </a:r>
          </a:p>
          <a:p>
            <a:r>
              <a:rPr lang="en-US" dirty="0" err="1"/>
              <a:t>Magnesiumsulfat</a:t>
            </a:r>
            <a:r>
              <a:rPr lang="en-US" dirty="0"/>
              <a:t> – neuroprotection, </a:t>
            </a:r>
            <a:r>
              <a:rPr lang="en-US" dirty="0" err="1"/>
              <a:t>minskar</a:t>
            </a:r>
            <a:r>
              <a:rPr lang="en-US" dirty="0"/>
              <a:t> risk </a:t>
            </a:r>
            <a:r>
              <a:rPr lang="en-US" dirty="0" err="1"/>
              <a:t>för</a:t>
            </a:r>
            <a:r>
              <a:rPr lang="en-US" dirty="0"/>
              <a:t> CP </a:t>
            </a:r>
            <a:r>
              <a:rPr lang="en-US" dirty="0" err="1"/>
              <a:t>skada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neonatal </a:t>
            </a:r>
            <a:r>
              <a:rPr lang="en-US" dirty="0" err="1"/>
              <a:t>död</a:t>
            </a:r>
            <a:endParaRPr lang="en-US" dirty="0"/>
          </a:p>
          <a:p>
            <a:r>
              <a:rPr lang="en-US" dirty="0" err="1"/>
              <a:t>Antibiotika</a:t>
            </a:r>
            <a:r>
              <a:rPr lang="en-US" dirty="0"/>
              <a:t> – </a:t>
            </a:r>
            <a:r>
              <a:rPr lang="en-US" dirty="0" err="1"/>
              <a:t>minskar</a:t>
            </a:r>
            <a:r>
              <a:rPr lang="en-US" dirty="0"/>
              <a:t> </a:t>
            </a:r>
            <a:r>
              <a:rPr lang="en-US" dirty="0" err="1"/>
              <a:t>frekvensen</a:t>
            </a:r>
            <a:r>
              <a:rPr lang="en-US" dirty="0"/>
              <a:t> neonatal infection, GBS sepsis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4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8715-2B1C-4778-9753-13077C70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Jenny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C98A-25B2-4747-B696-EFD203BF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</a:t>
            </a:r>
            <a:r>
              <a:rPr lang="en-US" dirty="0" err="1"/>
              <a:t>och</a:t>
            </a:r>
            <a:r>
              <a:rPr lang="en-US" dirty="0"/>
              <a:t> hypertension</a:t>
            </a:r>
          </a:p>
          <a:p>
            <a:r>
              <a:rPr lang="en-US" dirty="0" err="1"/>
              <a:t>Blodtrycksmediciner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graviditet</a:t>
            </a:r>
            <a:endParaRPr lang="en-US" dirty="0"/>
          </a:p>
          <a:p>
            <a:r>
              <a:rPr lang="en-US" dirty="0" err="1"/>
              <a:t>Induktionsmetoder</a:t>
            </a:r>
            <a:endParaRPr lang="en-US" dirty="0"/>
          </a:p>
          <a:p>
            <a:r>
              <a:rPr lang="en-US" dirty="0" err="1"/>
              <a:t>Nästa</a:t>
            </a:r>
            <a:r>
              <a:rPr lang="en-US" dirty="0"/>
              <a:t> </a:t>
            </a:r>
            <a:r>
              <a:rPr lang="en-US" dirty="0" err="1"/>
              <a:t>graviditet</a:t>
            </a:r>
            <a:r>
              <a:rPr lang="en-US" dirty="0"/>
              <a:t>? ASA </a:t>
            </a:r>
            <a:r>
              <a:rPr lang="en-US" dirty="0" err="1"/>
              <a:t>profylax</a:t>
            </a: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5366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456-FEDB-4F47-9E27-08F059AD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 dirty="0" err="1"/>
              <a:t>preeklampsi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C6D6-1573-4DE5-BCCE-AFC48814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Multiorgansyndrom</a:t>
            </a:r>
            <a:r>
              <a:rPr lang="en-US" dirty="0"/>
              <a:t> med </a:t>
            </a:r>
            <a:r>
              <a:rPr lang="en-US" dirty="0" err="1"/>
              <a:t>hypertoni</a:t>
            </a:r>
            <a:r>
              <a:rPr lang="en-US" dirty="0"/>
              <a:t> (140/90 mmHg)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nydebuterat</a:t>
            </a:r>
            <a:r>
              <a:rPr lang="en-US" dirty="0"/>
              <a:t> </a:t>
            </a:r>
            <a:r>
              <a:rPr lang="en-US" dirty="0" err="1"/>
              <a:t>engagemang</a:t>
            </a:r>
            <a:r>
              <a:rPr lang="en-US" dirty="0"/>
              <a:t> av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organsystem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fostret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Njurpåverkan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Proteinuri</a:t>
            </a:r>
            <a:r>
              <a:rPr lang="en-US" dirty="0"/>
              <a:t> </a:t>
            </a:r>
            <a:r>
              <a:rPr lang="en-US" dirty="0" err="1"/>
              <a:t>verifierad</a:t>
            </a:r>
            <a:r>
              <a:rPr lang="en-US" dirty="0"/>
              <a:t> med </a:t>
            </a:r>
            <a:r>
              <a:rPr lang="en-US" dirty="0" err="1"/>
              <a:t>slumpmässig</a:t>
            </a:r>
            <a:r>
              <a:rPr lang="en-US" dirty="0"/>
              <a:t> </a:t>
            </a:r>
            <a:r>
              <a:rPr lang="en-US" dirty="0" err="1"/>
              <a:t>alb</a:t>
            </a:r>
            <a:r>
              <a:rPr lang="en-US" dirty="0"/>
              <a:t>/</a:t>
            </a:r>
            <a:r>
              <a:rPr lang="en-US" dirty="0" err="1"/>
              <a:t>krea</a:t>
            </a:r>
            <a:r>
              <a:rPr lang="en-US" dirty="0"/>
              <a:t> ≥8 mg/mmol (</a:t>
            </a:r>
            <a:r>
              <a:rPr lang="en-US" dirty="0" err="1"/>
              <a:t>ej</a:t>
            </a:r>
            <a:r>
              <a:rPr lang="en-US" dirty="0"/>
              <a:t> </a:t>
            </a:r>
            <a:r>
              <a:rPr lang="en-US" dirty="0" err="1"/>
              <a:t>obligat</a:t>
            </a:r>
            <a:r>
              <a:rPr lang="en-US" dirty="0"/>
              <a:t>) </a:t>
            </a:r>
            <a:r>
              <a:rPr lang="en-US" dirty="0" err="1"/>
              <a:t>Njurinsufficiens</a:t>
            </a:r>
            <a:r>
              <a:rPr lang="en-US" dirty="0"/>
              <a:t>: </a:t>
            </a:r>
            <a:r>
              <a:rPr lang="en-US" dirty="0" err="1"/>
              <a:t>Krea</a:t>
            </a:r>
            <a:r>
              <a:rPr lang="en-US" dirty="0"/>
              <a:t> ≥ 90 </a:t>
            </a:r>
            <a:r>
              <a:rPr lang="el-GR" dirty="0"/>
              <a:t>μ</a:t>
            </a:r>
            <a:r>
              <a:rPr lang="en-US" dirty="0"/>
              <a:t>mol/L, </a:t>
            </a:r>
            <a:r>
              <a:rPr lang="en-US" dirty="0" err="1"/>
              <a:t>oliguri</a:t>
            </a:r>
            <a:r>
              <a:rPr lang="en-US" dirty="0"/>
              <a:t> &lt; 500 mL/</a:t>
            </a:r>
            <a:r>
              <a:rPr lang="en-US" dirty="0" err="1"/>
              <a:t>dygn</a:t>
            </a:r>
            <a:endParaRPr lang="en-US" dirty="0"/>
          </a:p>
          <a:p>
            <a:r>
              <a:rPr lang="en-US" dirty="0" err="1"/>
              <a:t>Leverpåverkan</a:t>
            </a:r>
            <a:endParaRPr lang="en-US" dirty="0"/>
          </a:p>
          <a:p>
            <a:pPr lvl="1"/>
            <a:r>
              <a:rPr lang="en-US" dirty="0" err="1"/>
              <a:t>Transaminasstegring</a:t>
            </a:r>
            <a:r>
              <a:rPr lang="en-US" dirty="0"/>
              <a:t> &gt; 1,2 </a:t>
            </a:r>
            <a:r>
              <a:rPr lang="el-GR" dirty="0"/>
              <a:t>μ</a:t>
            </a:r>
            <a:r>
              <a:rPr lang="en-US" dirty="0" err="1"/>
              <a:t>kat</a:t>
            </a:r>
            <a:r>
              <a:rPr lang="en-US" dirty="0"/>
              <a:t>/L, </a:t>
            </a:r>
            <a:r>
              <a:rPr lang="en-US" dirty="0" err="1"/>
              <a:t>svår</a:t>
            </a:r>
            <a:r>
              <a:rPr lang="en-US" dirty="0"/>
              <a:t> </a:t>
            </a:r>
            <a:r>
              <a:rPr lang="en-US" dirty="0" err="1"/>
              <a:t>epigastriesmärta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smärta</a:t>
            </a:r>
            <a:r>
              <a:rPr lang="en-US" dirty="0"/>
              <a:t> under </a:t>
            </a:r>
            <a:r>
              <a:rPr lang="en-US" dirty="0" err="1"/>
              <a:t>höger</a:t>
            </a:r>
            <a:r>
              <a:rPr lang="en-US" dirty="0"/>
              <a:t> arcus </a:t>
            </a:r>
          </a:p>
          <a:p>
            <a:r>
              <a:rPr lang="en-US" dirty="0" err="1"/>
              <a:t>Hematologisk</a:t>
            </a:r>
            <a:r>
              <a:rPr lang="en-US" dirty="0"/>
              <a:t> </a:t>
            </a:r>
            <a:r>
              <a:rPr lang="en-US" dirty="0" err="1"/>
              <a:t>påverkan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TPK &lt; 100x10</a:t>
            </a:r>
            <a:r>
              <a:rPr lang="en-US" baseline="30000" dirty="0"/>
              <a:t>9</a:t>
            </a:r>
            <a:r>
              <a:rPr lang="en-US" dirty="0"/>
              <a:t>/L, </a:t>
            </a:r>
            <a:r>
              <a:rPr lang="en-US" dirty="0" err="1"/>
              <a:t>hemolys</a:t>
            </a:r>
            <a:r>
              <a:rPr lang="en-US" dirty="0"/>
              <a:t> (haptoglobin &lt; 0,25g/L </a:t>
            </a:r>
            <a:r>
              <a:rPr lang="en-US" dirty="0" err="1"/>
              <a:t>eller</a:t>
            </a:r>
            <a:r>
              <a:rPr lang="en-US" dirty="0"/>
              <a:t> LD 10 </a:t>
            </a:r>
            <a:r>
              <a:rPr lang="el-GR" dirty="0"/>
              <a:t>μ</a:t>
            </a:r>
            <a:r>
              <a:rPr lang="en-US" dirty="0" err="1"/>
              <a:t>kat</a:t>
            </a:r>
            <a:r>
              <a:rPr lang="en-US" dirty="0"/>
              <a:t>/L).</a:t>
            </a:r>
          </a:p>
          <a:p>
            <a:r>
              <a:rPr lang="en-US" dirty="0" err="1"/>
              <a:t>Neurologisk</a:t>
            </a:r>
            <a:r>
              <a:rPr lang="en-US" dirty="0"/>
              <a:t> </a:t>
            </a:r>
            <a:r>
              <a:rPr lang="en-US" dirty="0" err="1"/>
              <a:t>påverkan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Svår</a:t>
            </a:r>
            <a:r>
              <a:rPr lang="en-US" dirty="0"/>
              <a:t> </a:t>
            </a:r>
            <a:r>
              <a:rPr lang="en-US" dirty="0" err="1"/>
              <a:t>huvudvärk</a:t>
            </a:r>
            <a:r>
              <a:rPr lang="en-US" dirty="0"/>
              <a:t>, </a:t>
            </a:r>
            <a:r>
              <a:rPr lang="en-US" dirty="0" err="1"/>
              <a:t>synstörning</a:t>
            </a:r>
            <a:r>
              <a:rPr lang="en-US" dirty="0"/>
              <a:t>, hyperreflexia med </a:t>
            </a:r>
            <a:r>
              <a:rPr lang="en-US" dirty="0" err="1"/>
              <a:t>klonus</a:t>
            </a:r>
            <a:r>
              <a:rPr lang="en-US" dirty="0"/>
              <a:t>, </a:t>
            </a:r>
            <a:r>
              <a:rPr lang="en-US" dirty="0" err="1"/>
              <a:t>kramper</a:t>
            </a:r>
            <a:r>
              <a:rPr lang="en-US" dirty="0"/>
              <a:t> (</a:t>
            </a:r>
            <a:r>
              <a:rPr lang="en-US" dirty="0" err="1"/>
              <a:t>eklampsi</a:t>
            </a:r>
            <a:r>
              <a:rPr lang="en-US" dirty="0"/>
              <a:t>)</a:t>
            </a:r>
          </a:p>
          <a:p>
            <a:r>
              <a:rPr lang="en-US" dirty="0" err="1"/>
              <a:t>Cirkulationspåverkan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Lungödem</a:t>
            </a:r>
            <a:r>
              <a:rPr lang="en-US" dirty="0"/>
              <a:t>, </a:t>
            </a:r>
            <a:r>
              <a:rPr lang="en-US" dirty="0" err="1"/>
              <a:t>bröstsmärta</a:t>
            </a:r>
            <a:r>
              <a:rPr lang="en-US" dirty="0"/>
              <a:t>, </a:t>
            </a:r>
            <a:r>
              <a:rPr lang="en-US" dirty="0" err="1"/>
              <a:t>intrauterin</a:t>
            </a:r>
            <a:r>
              <a:rPr lang="en-US" dirty="0"/>
              <a:t> </a:t>
            </a:r>
            <a:r>
              <a:rPr lang="en-US" dirty="0" err="1"/>
              <a:t>tillväxthämning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5314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1629</Words>
  <Application>Microsoft Office PowerPoint</Application>
  <PresentationFormat>Bredbild</PresentationFormat>
  <Paragraphs>231</Paragraphs>
  <Slides>34</Slides>
  <Notes>12</Notes>
  <HiddenSlides>5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Seminarium Det Lilla Barnet  Eleonor Tiblad Överläkare Centrum för Fostermedicin, Tema Kvinnohälsa eleonor.tiblad@ki.se</vt:lpstr>
      <vt:lpstr>Seminariets upplägg </vt:lpstr>
      <vt:lpstr>Mabobeh</vt:lpstr>
      <vt:lpstr>Mabobeh</vt:lpstr>
      <vt:lpstr>PPROM</vt:lpstr>
      <vt:lpstr>Bedömning av risk för prematurbörd</vt:lpstr>
      <vt:lpstr>Vad kan vi påverka prenatalt?</vt:lpstr>
      <vt:lpstr>Jenny</vt:lpstr>
      <vt:lpstr>Definition preeklampsi</vt:lpstr>
      <vt:lpstr>Antihypertensiva läkemedel och graviditet</vt:lpstr>
      <vt:lpstr>Vad gör ni inför en framtida graviditet hos Jenny?</vt:lpstr>
      <vt:lpstr>ASA profylax</vt:lpstr>
      <vt:lpstr>Bishop score</vt:lpstr>
      <vt:lpstr>Anna</vt:lpstr>
      <vt:lpstr>Anna </vt:lpstr>
      <vt:lpstr>PowerPoint-presentation</vt:lpstr>
      <vt:lpstr>Hur många SGA barn hittas med hjälp av SF mätning?</vt:lpstr>
      <vt:lpstr>Vid avvikande SF-kurva ska kvinnan remitteras för tillväxtultraljud</vt:lpstr>
      <vt:lpstr>Hur vi bedömer storlek/tillväxt</vt:lpstr>
      <vt:lpstr>Utredning och uppföljning misstänkt IUGR - grundprinciper</vt:lpstr>
      <vt:lpstr>Definitioner</vt:lpstr>
      <vt:lpstr>Normalfördelningskurva</vt:lpstr>
      <vt:lpstr>PowerPoint-presentation</vt:lpstr>
      <vt:lpstr>Orsaker till fetal tillväxthämning</vt:lpstr>
      <vt:lpstr>Hur hittar vi tillväxthämmade foster?</vt:lpstr>
      <vt:lpstr>Är det viktigt att hitta tillväxthämmade foster?</vt:lpstr>
      <vt:lpstr>Är det viktigt att hitta tillväxthämmade foster?</vt:lpstr>
      <vt:lpstr>Jessika</vt:lpstr>
      <vt:lpstr>Bestämning av graviditetslängd</vt:lpstr>
      <vt:lpstr>Bestämning av graviditetslängd</vt:lpstr>
      <vt:lpstr>Minskade fosterrörelser</vt:lpstr>
      <vt:lpstr>Intrauterin fosterdöd</vt:lpstr>
      <vt:lpstr>IUFD och relation till födelsevikt i olika gestationsålder</vt:lpstr>
      <vt:lpstr>Handläggning vid IUFD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Eleonor Tiblad</dc:creator>
  <cp:lastModifiedBy>Eleonor Tiblad</cp:lastModifiedBy>
  <cp:revision>71</cp:revision>
  <dcterms:created xsi:type="dcterms:W3CDTF">2021-02-15T09:20:28Z</dcterms:created>
  <dcterms:modified xsi:type="dcterms:W3CDTF">2021-04-01T12:19:08Z</dcterms:modified>
</cp:coreProperties>
</file>