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46" autoAdjust="0"/>
  </p:normalViewPr>
  <p:slideViewPr>
    <p:cSldViewPr snapToGrid="0">
      <p:cViewPr varScale="1">
        <p:scale>
          <a:sx n="104" d="100"/>
          <a:sy n="104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E36C-B432-453D-BC85-90041AFBDB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5EA3-0ABF-44A6-AC16-BB34FEAF4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3B9A60-CFFD-44F2-BF83-C9607CCB49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Drinking,Coughting,eating,breath</a:t>
            </a:r>
            <a:r>
              <a:rPr lang="en-US" altLang="zh-CN" dirty="0"/>
              <a:t> </a:t>
            </a:r>
            <a:r>
              <a:rPr lang="zh-CN" altLang="en-US" dirty="0"/>
              <a:t>因为事件的频率低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B9A60-CFFD-44F2-BF83-C9607CCB49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4901-50D0-46B8-8907-4846A56B45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8343D-430D-485C-B028-849A0B799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2"/>
          <p:cNvSpPr/>
          <p:nvPr/>
        </p:nvSpPr>
        <p:spPr>
          <a:xfrm>
            <a:off x="5536691" y="1405537"/>
            <a:ext cx="4044658" cy="1939689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469571" y="2257088"/>
            <a:ext cx="89807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zh-CN" altLang="en-US" sz="6000" b="1" dirty="0">
                <a:solidFill>
                  <a:srgbClr val="41CBC6"/>
                </a:solidFill>
                <a:ea typeface="微软雅黑" panose="020B0503020204020204" pitchFamily="34" charset="-122"/>
                <a:cs typeface="Ebrima" panose="02000000000000000000" pitchFamily="2" charset="0"/>
              </a:rPr>
              <a:t>用流水线</a:t>
            </a:r>
            <a:r>
              <a:rPr lang="en-US" altLang="zh-CN" sz="6000" b="1" dirty="0">
                <a:solidFill>
                  <a:srgbClr val="41CBC6"/>
                </a:solidFill>
                <a:ea typeface="微软雅黑" panose="020B0503020204020204" pitchFamily="34" charset="-122"/>
                <a:cs typeface="Ebrima" panose="02000000000000000000" pitchFamily="2" charset="0"/>
              </a:rPr>
              <a:t>+</a:t>
            </a:r>
            <a:r>
              <a:rPr lang="zh-CN" altLang="en-US" sz="6000" b="1" dirty="0">
                <a:solidFill>
                  <a:srgbClr val="41CBC6"/>
                </a:solidFill>
                <a:ea typeface="微软雅黑" panose="020B0503020204020204" pitchFamily="34" charset="-122"/>
                <a:cs typeface="Ebrima" panose="02000000000000000000" pitchFamily="2" charset="0"/>
              </a:rPr>
              <a:t>并行的思想</a:t>
            </a:r>
            <a:r>
              <a:rPr lang="en-US" altLang="zh-CN" sz="6000" b="1" dirty="0">
                <a:solidFill>
                  <a:srgbClr val="41CBC6"/>
                </a:solidFill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A9CCB"/>
                </a:solidFill>
                <a:effectLst/>
                <a:uLnTx/>
                <a:uFillTx/>
                <a:ea typeface="微软雅黑" panose="020B0503020204020204" pitchFamily="34" charset="-122"/>
                <a:cs typeface="Ebrima" panose="02000000000000000000" pitchFamily="2" charset="0"/>
              </a:rPr>
              <a:t> 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4A9CCB"/>
              </a:solidFill>
              <a:effectLst/>
              <a:uLnTx/>
              <a:uFillTx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pPr lvl="0" algn="ctr">
              <a:defRPr/>
            </a:pPr>
            <a:r>
              <a:rPr lang="zh-CN" altLang="en-US" sz="6000" b="1" dirty="0">
                <a:solidFill>
                  <a:srgbClr val="4A9CCB"/>
                </a:solidFill>
                <a:ea typeface="微软雅黑" panose="020B0503020204020204" pitchFamily="34" charset="-122"/>
                <a:cs typeface="Ebrima" panose="02000000000000000000" pitchFamily="2" charset="0"/>
              </a:rPr>
              <a:t>加速机器学习的训练过程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5A538C"/>
              </a:solidFill>
              <a:effectLst/>
              <a:uLnTx/>
              <a:uFillTx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9" name="任意多边形 18"/>
          <p:cNvSpPr/>
          <p:nvPr/>
        </p:nvSpPr>
        <p:spPr>
          <a:xfrm>
            <a:off x="4091161" y="2156651"/>
            <a:ext cx="3889988" cy="2039429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0" name="Shape 137"/>
          <p:cNvSpPr txBox="1"/>
          <p:nvPr/>
        </p:nvSpPr>
        <p:spPr>
          <a:xfrm>
            <a:off x="1072055" y="5397025"/>
            <a:ext cx="10552325" cy="787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cs typeface="+mn-ea"/>
              <a:sym typeface="+mn-lt"/>
            </a:endParaRPr>
          </a:p>
          <a:p>
            <a:r>
              <a:rPr lang="en-US" dirty="0">
                <a:cs typeface="+mn-ea"/>
                <a:sym typeface="+mn-lt"/>
              </a:rPr>
              <a:t>2019.</a:t>
            </a:r>
            <a:r>
              <a:rPr lang="en-US" altLang="zh-CN" dirty="0">
                <a:cs typeface="+mn-ea"/>
                <a:sym typeface="+mn-lt"/>
              </a:rPr>
              <a:t>10</a:t>
            </a:r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2558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Experiment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7295" y="1119379"/>
            <a:ext cx="4471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r>
              <a:rPr lang="en-US" altLang="zh-CN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3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并行优化后</a:t>
            </a:r>
            <a:r>
              <a:rPr lang="zh-CN" altLang="en-US" sz="32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4" t="30150" r="40984" b="28081"/>
          <a:stretch>
            <a:fillRect/>
          </a:stretch>
        </p:blipFill>
        <p:spPr>
          <a:xfrm>
            <a:off x="4575266" y="508247"/>
            <a:ext cx="4285673" cy="2864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5" t="39763" r="43409" b="37973"/>
          <a:stretch>
            <a:fillRect/>
          </a:stretch>
        </p:blipFill>
        <p:spPr>
          <a:xfrm>
            <a:off x="378525" y="1798228"/>
            <a:ext cx="3925455" cy="15268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t="9967" r="58409" b="72299"/>
          <a:stretch>
            <a:fillRect/>
          </a:stretch>
        </p:blipFill>
        <p:spPr>
          <a:xfrm>
            <a:off x="378525" y="3403420"/>
            <a:ext cx="6280927" cy="1639158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4987493" y="4716385"/>
            <a:ext cx="471055" cy="32619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53936" r="74968" b="31860"/>
          <a:stretch>
            <a:fillRect/>
          </a:stretch>
        </p:blipFill>
        <p:spPr>
          <a:xfrm>
            <a:off x="378525" y="5120877"/>
            <a:ext cx="4987493" cy="1839181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3863983" y="6364679"/>
            <a:ext cx="1422566" cy="32619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107677" y="3814472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24569" y="3814471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24566" y="426894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355863" y="598638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540861" y="4268946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534530" y="4715485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744053" y="4722292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712675" y="5989735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34269" y="598638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7355863" y="5967164"/>
            <a:ext cx="474612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9391081" y="598638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747893" y="5989735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069487" y="598638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1423586" y="5976119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7241277" y="3813769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460037" y="4271340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9664187" y="4722292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8768547" y="5181995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9978511" y="5179412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98204" y="5169962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7355863" y="4059169"/>
            <a:ext cx="0" cy="18844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034269" y="4074697"/>
            <a:ext cx="0" cy="18844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731510" y="4573461"/>
            <a:ext cx="12984" cy="14129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9391081" y="4573461"/>
            <a:ext cx="0" cy="1393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10069487" y="5016806"/>
            <a:ext cx="0" cy="9268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10747893" y="5016806"/>
            <a:ext cx="0" cy="9845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1423586" y="5432443"/>
            <a:ext cx="18835" cy="5539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11176" y="2976490"/>
            <a:ext cx="42534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zh-CN" altLang="en-US" sz="9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614010" y="2443480"/>
            <a:ext cx="0" cy="2495005"/>
          </a:xfrm>
          <a:prstGeom prst="line">
            <a:avLst/>
          </a:prstGeom>
          <a:noFill/>
          <a:ln w="25400" cap="flat">
            <a:solidFill>
              <a:srgbClr val="85100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连接符 7"/>
          <p:cNvCxnSpPr/>
          <p:nvPr/>
        </p:nvCxnSpPr>
        <p:spPr>
          <a:xfrm>
            <a:off x="2795199" y="2443480"/>
            <a:ext cx="0" cy="2495005"/>
          </a:xfrm>
          <a:prstGeom prst="line">
            <a:avLst/>
          </a:prstGeom>
          <a:noFill/>
          <a:ln w="25400" cap="flat">
            <a:solidFill>
              <a:srgbClr val="85100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9781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Q</a:t>
            </a:r>
            <a:r>
              <a:rPr lang="zh-CN" altLang="en-US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：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354" y="1119379"/>
            <a:ext cx="9999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ea typeface="微软雅黑" panose="020B0503020204020204" pitchFamily="34" charset="-122"/>
              </a:rPr>
              <a:t>当我们训练模型的时候</a:t>
            </a:r>
            <a:r>
              <a:rPr lang="en-US" altLang="zh-CN" sz="5400" dirty="0">
                <a:ea typeface="微软雅黑" panose="020B0503020204020204" pitchFamily="34" charset="-122"/>
              </a:rPr>
              <a:t>……</a:t>
            </a:r>
            <a:endParaRPr lang="zh-CN" altLang="en-US" sz="5400" dirty="0">
              <a:ea typeface="微软雅黑" panose="020B0503020204020204" pitchFamily="34" charset="-122"/>
            </a:endParaRPr>
          </a:p>
        </p:txBody>
      </p:sp>
      <p:pic>
        <p:nvPicPr>
          <p:cNvPr id="6" name="Picture 2" descr="å¦ä½ç»ä½ PyTorchéçDataloaderæé¸¡è¡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68" y="2358050"/>
            <a:ext cx="7511259" cy="43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370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Why?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355" y="1119379"/>
            <a:ext cx="420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355" y="1786943"/>
            <a:ext cx="7384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常用训练方法一（喂不饱显卡的根源）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35902" y="1079744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Begin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91321" y="2327512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network</a:t>
            </a:r>
            <a:endParaRPr lang="zh-CN" altLang="en-US" dirty="0"/>
          </a:p>
        </p:txBody>
      </p:sp>
      <p:sp>
        <p:nvSpPr>
          <p:cNvPr id="10" name="箭头: 下 9"/>
          <p:cNvSpPr/>
          <p:nvPr/>
        </p:nvSpPr>
        <p:spPr>
          <a:xfrm>
            <a:off x="10059357" y="1955114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64138" y="3415092"/>
            <a:ext cx="2359891" cy="9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this batch data</a:t>
            </a:r>
            <a:endParaRPr lang="en-US" altLang="zh-CN" dirty="0"/>
          </a:p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10096303" y="299592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28266" y="4804180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6" name="箭头: 下 15"/>
          <p:cNvSpPr/>
          <p:nvPr/>
        </p:nvSpPr>
        <p:spPr>
          <a:xfrm>
            <a:off x="10096303" y="439524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903" y="3435873"/>
            <a:ext cx="2886075" cy="54292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8563068" y="3713636"/>
            <a:ext cx="350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15" idx="3"/>
            <a:endCxn id="14" idx="3"/>
          </p:cNvCxnSpPr>
          <p:nvPr/>
        </p:nvCxnSpPr>
        <p:spPr>
          <a:xfrm flipH="1" flipV="1">
            <a:off x="10281030" y="3232758"/>
            <a:ext cx="568036" cy="1860644"/>
          </a:xfrm>
          <a:prstGeom prst="bentConnector3">
            <a:avLst>
              <a:gd name="adj1" fmla="val -1817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9472848" y="5835220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箭头: 下 25"/>
          <p:cNvSpPr/>
          <p:nvPr/>
        </p:nvSpPr>
        <p:spPr>
          <a:xfrm>
            <a:off x="10096303" y="5462363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6059" y="2494829"/>
            <a:ext cx="52008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使用类似</a:t>
            </a: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的方法，将在每次迭代训练前加载数据并进行数据预处理。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只需要很少内存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每次训练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都需要等待数据的输入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370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Why?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5355" y="1119379"/>
            <a:ext cx="420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为例：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5355" y="1786943"/>
            <a:ext cx="4207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不常用训练方法二</a:t>
            </a:r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435902" y="1079744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Begin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91321" y="2327512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network</a:t>
            </a:r>
            <a:endParaRPr lang="zh-CN" altLang="en-US" dirty="0"/>
          </a:p>
        </p:txBody>
      </p:sp>
      <p:sp>
        <p:nvSpPr>
          <p:cNvPr id="10" name="箭头: 下 9"/>
          <p:cNvSpPr/>
          <p:nvPr/>
        </p:nvSpPr>
        <p:spPr>
          <a:xfrm>
            <a:off x="10059357" y="1955114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64138" y="3415092"/>
            <a:ext cx="2359891" cy="9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data</a:t>
            </a:r>
            <a:endParaRPr lang="en-US" altLang="zh-CN" dirty="0"/>
          </a:p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14" name="箭头: 下 13"/>
          <p:cNvSpPr/>
          <p:nvPr/>
        </p:nvSpPr>
        <p:spPr>
          <a:xfrm>
            <a:off x="10096303" y="299592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528266" y="4804180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6" name="箭头: 下 15"/>
          <p:cNvSpPr/>
          <p:nvPr/>
        </p:nvSpPr>
        <p:spPr>
          <a:xfrm>
            <a:off x="10096303" y="439524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9472848" y="5835220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26" name="箭头: 下 25"/>
          <p:cNvSpPr/>
          <p:nvPr/>
        </p:nvSpPr>
        <p:spPr>
          <a:xfrm>
            <a:off x="10096303" y="5462363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4100" y="2905956"/>
            <a:ext cx="6133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提前加载整个数据集的文件，并进行预处理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可直接从内存中获取训练数据，速度快</a:t>
            </a:r>
            <a:endParaRPr lang="en-US" altLang="zh-CN" sz="3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需要大到夸张得要死的内存（用空间换时间）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但是第一次加载数据仍需要较长时间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13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Deal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154" y="1176957"/>
            <a:ext cx="10681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Pre-load</a:t>
            </a:r>
            <a:endParaRPr lang="en-US" altLang="zh-CN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流水线的思想：在训练的同时加载下一次数据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6793" y="511226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73685" y="5112266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02895" y="5573628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685776" y="5112947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917477" y="5573628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252424" y="5566743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242720" y="6033453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457302" y="6033453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819072" y="6024248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26353" y="5821165"/>
            <a:ext cx="234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流水线理想情况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698778" y="5112266"/>
            <a:ext cx="7689249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94531" y="4785507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00B0F0"/>
                </a:solidFill>
              </a:rPr>
              <a:t>100%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136247" y="3023148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353139" y="3023147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834185" y="303635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265230" y="3023828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048767" y="3036357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958477" y="3042210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05151" y="3619607"/>
            <a:ext cx="2153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不使用流水线</a:t>
            </a:r>
            <a:endParaRPr lang="en-US" altLang="zh-CN" sz="2000" dirty="0">
              <a:solidFill>
                <a:schemeClr val="accent4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3278232" y="3023147"/>
            <a:ext cx="255595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188612" y="260305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FF0000"/>
                </a:solidFill>
              </a:rPr>
              <a:t>&lt;100%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7971479" y="3023147"/>
            <a:ext cx="255595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13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Deal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154" y="1176957"/>
            <a:ext cx="10681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Pre-load</a:t>
            </a:r>
            <a:endParaRPr lang="en-US" altLang="zh-CN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流水线的思想：在训练的同时加载下一次数据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3593" y="2738521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0485" y="2738520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99695" y="3199882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482576" y="2739201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14277" y="3199882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49224" y="3192997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39520" y="365970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254102" y="3659707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615872" y="3650502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3154" y="3447419"/>
            <a:ext cx="242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流水线理想情况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95578" y="2738520"/>
            <a:ext cx="7689249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91331" y="241176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00B0F0"/>
                </a:solidFill>
              </a:rPr>
              <a:t>100%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53" y="3894333"/>
            <a:ext cx="3681509" cy="29636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696" y="4400213"/>
            <a:ext cx="5232653" cy="1951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13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Deal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154" y="1176957"/>
            <a:ext cx="10681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r>
              <a:rPr lang="en-US" altLang="zh-CN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Pre-load</a:t>
            </a:r>
            <a:endParaRPr lang="en-US" altLang="zh-CN" sz="4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流水线的思想：在训练的同时加载下一次数据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3593" y="2738521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0485" y="2738520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482576" y="3208718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482576" y="2739201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697158" y="3208718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049224" y="3192997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39520" y="365970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254102" y="3659707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615872" y="3650502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383941" y="5043028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600833" y="5043027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00830" y="5497503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512925" y="5043708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817125" y="5497502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810794" y="5944041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020758" y="5951979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733833" y="550053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937466" y="594861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23153" y="3447419"/>
            <a:ext cx="25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流水线理想情况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495578" y="2738520"/>
            <a:ext cx="7689249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91331" y="241176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00B0F0"/>
                </a:solidFill>
              </a:rPr>
              <a:t>100%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34131" y="5650917"/>
            <a:ext cx="455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流水线非理想情况（你的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太多了）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512925" y="5024492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752668" y="5483558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37466" y="5930097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410247" y="493953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FF0000"/>
                </a:solidFill>
              </a:rPr>
              <a:t>&lt;100%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11304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Deal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3154" y="1176957"/>
            <a:ext cx="1196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一个更激进的解决办法：流水线</a:t>
            </a:r>
            <a:r>
              <a:rPr lang="en-US" altLang="zh-CN" sz="5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5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endParaRPr lang="zh-CN" altLang="en-US" sz="5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53396" y="2203780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70288" y="2203779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970285" y="2658255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882380" y="2204460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186580" y="2658254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180249" y="3104793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390213" y="3112731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103288" y="266128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8306921" y="3109364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414133" y="2782983"/>
            <a:ext cx="4825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流水线非理想情况（你的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太多了）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5882380" y="2185244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122123" y="2644310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306921" y="3090849"/>
            <a:ext cx="678406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779702" y="210028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FF0000"/>
                </a:solidFill>
              </a:rPr>
              <a:t>&lt;100%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78150" y="3822674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295042" y="3822673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295039" y="4277149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326336" y="599458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11334" y="4277148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505003" y="472368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714526" y="4730494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683148" y="5997937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004742" y="599458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326336" y="5975366"/>
            <a:ext cx="474612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043359" y="5681043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b="1" dirty="0">
                <a:solidFill>
                  <a:srgbClr val="00B0F0"/>
                </a:solidFill>
              </a:rPr>
              <a:t>100%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61554" y="599458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7718366" y="5997937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039960" y="5994582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394059" y="5984321"/>
            <a:ext cx="678406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211750" y="3821971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430510" y="4279542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634660" y="4730494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739020" y="5190197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6948984" y="5187614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7868677" y="5178164"/>
            <a:ext cx="1222623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暂存数据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>
            <a:off x="4326336" y="4067371"/>
            <a:ext cx="0" cy="18844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5004742" y="4082899"/>
            <a:ext cx="0" cy="18844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701983" y="4581663"/>
            <a:ext cx="12984" cy="14129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361554" y="4581663"/>
            <a:ext cx="0" cy="1393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039960" y="5025008"/>
            <a:ext cx="0" cy="92681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7718366" y="5025008"/>
            <a:ext cx="0" cy="9845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8394059" y="5440645"/>
            <a:ext cx="18835" cy="5539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34410" y="5117174"/>
            <a:ext cx="206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79516" y="4381608"/>
            <a:ext cx="135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1399998" y="5939625"/>
            <a:ext cx="135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并行进程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1"/>
            <a:ext cx="12192000" cy="936492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3155" y="182887"/>
            <a:ext cx="2558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Experiment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7295" y="1119379"/>
            <a:ext cx="4471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常用方法一：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435902" y="1079744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Begin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491321" y="2327512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network</a:t>
            </a:r>
            <a:endParaRPr lang="zh-CN" altLang="en-US" dirty="0"/>
          </a:p>
        </p:txBody>
      </p:sp>
      <p:sp>
        <p:nvSpPr>
          <p:cNvPr id="64" name="箭头: 下 63"/>
          <p:cNvSpPr/>
          <p:nvPr/>
        </p:nvSpPr>
        <p:spPr>
          <a:xfrm>
            <a:off x="10059357" y="1955114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064138" y="3415092"/>
            <a:ext cx="2359891" cy="936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this batch data</a:t>
            </a:r>
            <a:endParaRPr lang="en-US" altLang="zh-CN" dirty="0"/>
          </a:p>
          <a:p>
            <a:pPr algn="ctr"/>
            <a:r>
              <a:rPr lang="en-US" altLang="zh-CN" dirty="0"/>
              <a:t>Data preprocessing</a:t>
            </a:r>
            <a:endParaRPr lang="zh-CN" altLang="en-US" dirty="0"/>
          </a:p>
        </p:txBody>
      </p:sp>
      <p:sp>
        <p:nvSpPr>
          <p:cNvPr id="66" name="箭头: 下 65"/>
          <p:cNvSpPr/>
          <p:nvPr/>
        </p:nvSpPr>
        <p:spPr>
          <a:xfrm>
            <a:off x="10096303" y="299592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9528266" y="4804180"/>
            <a:ext cx="1320800" cy="57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84" name="箭头: 下 83"/>
          <p:cNvSpPr/>
          <p:nvPr/>
        </p:nvSpPr>
        <p:spPr>
          <a:xfrm>
            <a:off x="10096303" y="4395246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连接符: 肘形 85"/>
          <p:cNvCxnSpPr>
            <a:stCxn id="68" idx="3"/>
            <a:endCxn id="66" idx="3"/>
          </p:cNvCxnSpPr>
          <p:nvPr/>
        </p:nvCxnSpPr>
        <p:spPr>
          <a:xfrm flipH="1" flipV="1">
            <a:off x="10281030" y="3232758"/>
            <a:ext cx="568036" cy="1860644"/>
          </a:xfrm>
          <a:prstGeom prst="bentConnector3">
            <a:avLst>
              <a:gd name="adj1" fmla="val -1817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椭圆 86"/>
          <p:cNvSpPr/>
          <p:nvPr/>
        </p:nvSpPr>
        <p:spPr>
          <a:xfrm>
            <a:off x="9472848" y="5835220"/>
            <a:ext cx="1431636" cy="805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88" name="箭头: 下 87"/>
          <p:cNvSpPr/>
          <p:nvPr/>
        </p:nvSpPr>
        <p:spPr>
          <a:xfrm>
            <a:off x="10096303" y="5462363"/>
            <a:ext cx="184727" cy="3291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37" t="43203" r="28940" b="45057"/>
          <a:stretch>
            <a:fillRect/>
          </a:stretch>
        </p:blipFill>
        <p:spPr>
          <a:xfrm>
            <a:off x="469687" y="1717161"/>
            <a:ext cx="3806864" cy="805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8605" r="59470" b="71194"/>
          <a:stretch>
            <a:fillRect/>
          </a:stretch>
        </p:blipFill>
        <p:spPr>
          <a:xfrm>
            <a:off x="296782" y="2627293"/>
            <a:ext cx="7959538" cy="2466109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6326909" y="4559843"/>
            <a:ext cx="471055" cy="32619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" t="53603" r="74470" b="32391"/>
          <a:stretch>
            <a:fillRect/>
          </a:stretch>
        </p:blipFill>
        <p:spPr>
          <a:xfrm>
            <a:off x="390779" y="5155700"/>
            <a:ext cx="4782180" cy="1738074"/>
          </a:xfrm>
          <a:prstGeom prst="rect">
            <a:avLst/>
          </a:prstGeom>
        </p:spPr>
      </p:pic>
      <p:sp>
        <p:nvSpPr>
          <p:cNvPr id="89" name="椭圆 88"/>
          <p:cNvSpPr/>
          <p:nvPr/>
        </p:nvSpPr>
        <p:spPr>
          <a:xfrm>
            <a:off x="3586133" y="6321664"/>
            <a:ext cx="1380836" cy="37774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781869" y="548095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998761" y="548094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7479807" y="561304"/>
            <a:ext cx="1209964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读取数据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4910852" y="548775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8694389" y="561304"/>
            <a:ext cx="916708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预处理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9604099" y="567157"/>
            <a:ext cx="2568955" cy="4544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训练</a:t>
            </a:r>
            <a:endParaRPr lang="zh-CN" altLang="en-US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23854" y="548094"/>
            <a:ext cx="255595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9834234" y="12800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占用比</a:t>
            </a:r>
            <a:r>
              <a:rPr lang="en-US" altLang="zh-CN" dirty="0">
                <a:solidFill>
                  <a:srgbClr val="FF0000"/>
                </a:solidFill>
              </a:rPr>
              <a:t>&lt;100%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8" name="直接连接符 97"/>
          <p:cNvCxnSpPr/>
          <p:nvPr/>
        </p:nvCxnSpPr>
        <p:spPr>
          <a:xfrm>
            <a:off x="9617101" y="548094"/>
            <a:ext cx="255595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315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DejaVu Sans</vt:lpstr>
      <vt:lpstr>Calibri</vt:lpstr>
      <vt:lpstr>微软雅黑</vt:lpstr>
      <vt:lpstr>Droid Sans Fallback</vt:lpstr>
      <vt:lpstr>Ebrima</vt:lpstr>
      <vt:lpstr>Impact</vt:lpstr>
      <vt:lpstr>Ubuntu Condensed</vt:lpstr>
      <vt:lpstr>等线</vt:lpstr>
      <vt:lpstr>Gubbi</vt:lpstr>
      <vt:lpstr>宋体</vt:lpstr>
      <vt:lpstr>Arial Unicode MS</vt:lpstr>
      <vt:lpstr>等线 Light</vt:lpstr>
      <vt:lpstr>Pagul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 海波</dc:creator>
  <cp:lastModifiedBy>hypo</cp:lastModifiedBy>
  <cp:revision>14</cp:revision>
  <dcterms:created xsi:type="dcterms:W3CDTF">2020-05-10T03:01:35Z</dcterms:created>
  <dcterms:modified xsi:type="dcterms:W3CDTF">2020-05-10T03:01:35Z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