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917"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D164B4-1B7F-4217-A646-EC458E9DD605}" type="datetimeFigureOut">
              <a:rPr lang="zh-CN" altLang="en-US" smtClean="0"/>
              <a:t>2017/6/14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75E52E-D36F-4B57-8F32-CA9DF32BF4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164B4-1B7F-4217-A646-EC458E9DD605}" type="datetimeFigureOut">
              <a:rPr lang="zh-CN" altLang="en-US" smtClean="0"/>
              <a:t>2017/6/14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5E52E-D36F-4B57-8F32-CA9DF32BF4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764704"/>
            <a:ext cx="6400800" cy="4874096"/>
          </a:xfrm>
        </p:spPr>
        <p:txBody>
          <a:bodyPr>
            <a:normAutofit fontScale="70000" lnSpcReduction="20000"/>
          </a:bodyPr>
          <a:lstStyle/>
          <a:p>
            <a:pPr algn="just"/>
            <a:r>
              <a:rPr lang="en-US" altLang="zh-CN" dirty="0">
                <a:solidFill>
                  <a:schemeClr val="tx1"/>
                </a:solidFill>
                <a:latin typeface="Times New Roman" pitchFamily="18" charset="0"/>
                <a:cs typeface="Times New Roman" pitchFamily="18" charset="0"/>
              </a:rPr>
              <a:t>As I </a:t>
            </a:r>
            <a:r>
              <a:rPr lang="en-US" altLang="zh-CN" dirty="0" smtClean="0">
                <a:solidFill>
                  <a:schemeClr val="tx1"/>
                </a:solidFill>
                <a:latin typeface="Times New Roman" pitchFamily="18" charset="0"/>
                <a:cs typeface="Times New Roman" pitchFamily="18" charset="0"/>
              </a:rPr>
              <a:t>teach</a:t>
            </a:r>
            <a:r>
              <a:rPr lang="zh-CN" altLang="en-US" dirty="0" smtClean="0">
                <a:solidFill>
                  <a:schemeClr val="tx1"/>
                </a:solidFill>
                <a:latin typeface="Times New Roman" pitchFamily="18" charset="0"/>
                <a:cs typeface="Times New Roman" pitchFamily="18" charset="0"/>
              </a:rPr>
              <a:t>，</a:t>
            </a:r>
            <a:r>
              <a:rPr lang="en-US" altLang="zh-CN" dirty="0" smtClean="0">
                <a:solidFill>
                  <a:schemeClr val="tx1"/>
                </a:solidFill>
                <a:latin typeface="Times New Roman" pitchFamily="18" charset="0"/>
                <a:cs typeface="Times New Roman" pitchFamily="18" charset="0"/>
              </a:rPr>
              <a:t>I </a:t>
            </a:r>
            <a:r>
              <a:rPr lang="en-US" altLang="zh-CN" dirty="0">
                <a:solidFill>
                  <a:schemeClr val="tx1"/>
                </a:solidFill>
                <a:latin typeface="Times New Roman" pitchFamily="18" charset="0"/>
                <a:cs typeface="Times New Roman" pitchFamily="18" charset="0"/>
              </a:rPr>
              <a:t>learn a lot about our schools</a:t>
            </a:r>
            <a:r>
              <a:rPr lang="en-US" altLang="zh-CN" dirty="0" smtClean="0">
                <a:solidFill>
                  <a:schemeClr val="tx1"/>
                </a:solidFill>
                <a:latin typeface="Times New Roman" pitchFamily="18" charset="0"/>
                <a:cs typeface="Times New Roman" pitchFamily="18" charset="0"/>
              </a:rPr>
              <a:t>. Early </a:t>
            </a:r>
            <a:r>
              <a:rPr lang="en-US" altLang="zh-CN" dirty="0">
                <a:solidFill>
                  <a:schemeClr val="tx1"/>
                </a:solidFill>
                <a:latin typeface="Times New Roman" pitchFamily="18" charset="0"/>
                <a:cs typeface="Times New Roman" pitchFamily="18" charset="0"/>
              </a:rPr>
              <a:t>in each session I ask my students to write about an unpleasant experience they had in school . No writers’ block here! “ I wish someone would have had made me stop doing drugs and made me study .” ”I liked to party and no one seemed to care .” “I was a good kid and didn’t cause any trouble</a:t>
            </a:r>
            <a:r>
              <a:rPr lang="en-US" altLang="zh-CN" dirty="0" smtClean="0">
                <a:solidFill>
                  <a:schemeClr val="tx1"/>
                </a:solidFill>
                <a:latin typeface="Times New Roman" pitchFamily="18" charset="0"/>
                <a:cs typeface="Times New Roman" pitchFamily="18" charset="0"/>
              </a:rPr>
              <a:t>, so </a:t>
            </a:r>
            <a:r>
              <a:rPr lang="en-US" altLang="zh-CN" dirty="0">
                <a:solidFill>
                  <a:schemeClr val="tx1"/>
                </a:solidFill>
                <a:latin typeface="Times New Roman" pitchFamily="18" charset="0"/>
                <a:cs typeface="Times New Roman" pitchFamily="18" charset="0"/>
              </a:rPr>
              <a:t>they just passed me along even though I didn’t read well and couldn’t write.” And so on.</a:t>
            </a:r>
            <a:endParaRPr lang="zh-CN" altLang="zh-CN" dirty="0">
              <a:solidFill>
                <a:schemeClr val="tx1"/>
              </a:solidFill>
              <a:latin typeface="Times New Roman" pitchFamily="18" charset="0"/>
              <a:cs typeface="Times New Roman" pitchFamily="18" charset="0"/>
            </a:endParaRPr>
          </a:p>
          <a:p>
            <a:pPr algn="just"/>
            <a:r>
              <a:rPr lang="zh-CN" altLang="zh-CN" dirty="0">
                <a:solidFill>
                  <a:schemeClr val="tx1"/>
                </a:solidFill>
                <a:latin typeface="Times New Roman" pitchFamily="18" charset="0"/>
                <a:cs typeface="Times New Roman" pitchFamily="18" charset="0"/>
              </a:rPr>
              <a:t>当我教他们的时候，我从我们的课堂上学到了很多。在每次开班，首先我会让学生写一下关于他们在学校的一次很不愉快的经历。每个学生都会有这样的经历。有人说：</a:t>
            </a: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我希望有一个人可以使我停止吸毒，让我好好学习。</a:t>
            </a: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；有人说：</a:t>
            </a: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我喜欢聚会，但好像没有人注意过我</a:t>
            </a: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；有人说：</a:t>
            </a: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我是一个好孩子，没有制造过任何麻烦。所以尽管学习不好，考试还是让我通过。</a:t>
            </a: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等等。</a:t>
            </a:r>
            <a:endParaRPr lang="zh-CN" alt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77500" lnSpcReduction="20000"/>
          </a:bodyPr>
          <a:lstStyle/>
          <a:p>
            <a:pPr algn="just"/>
            <a:r>
              <a:rPr lang="en-US" altLang="zh-CN" dirty="0"/>
              <a:t>Despite this, it is a notoriously difficult subject for politicians to grasp. One reason is that happiness and well-being are generally not well served by statistical analysis. Politicians, obsessed with inputs and outputs, targets and controls, are flummoxed by immeasurable concepts such as the value people place on spending time with their families. Another reason, which is related, is that electoral cycles lend themselves to a culture of short-termism, with a need for immediate, quantifiable measurements and results.</a:t>
            </a:r>
            <a:endParaRPr lang="zh-CN" altLang="zh-CN" dirty="0"/>
          </a:p>
          <a:p>
            <a:pPr algn="just"/>
            <a:r>
              <a:rPr lang="zh-CN" altLang="zh-CN" dirty="0"/>
              <a:t>即使这样，政治家们还是难以完全理解这一众所周知的难题</a:t>
            </a:r>
            <a:r>
              <a:rPr lang="en-US" altLang="zh-CN" dirty="0"/>
              <a:t>——</a:t>
            </a:r>
            <a:r>
              <a:rPr lang="zh-CN" altLang="zh-CN" dirty="0"/>
              <a:t>幸福的确切内涵。其中之一的原因是幸福与健康通常都不能通过统计分析来表示。政治家们满脑子的投入与产出、目 标与调控，而对于诸如人们看多看重与家人共度时光之类的、无法用数字测量的概念，他们往往感到困惑不已。另一与之相关的原因是：一轮轮的竞选让他们置身于急功近利的氛围，期待立竿见影的、量化的测量手段与结果</a:t>
            </a:r>
            <a:r>
              <a:rPr lang="zh-CN" altLang="zh-CN" dirty="0" smtClean="0"/>
              <a:t>。</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77500" lnSpcReduction="20000"/>
          </a:bodyPr>
          <a:lstStyle/>
          <a:p>
            <a:pPr algn="just"/>
            <a:r>
              <a:rPr lang="en-US" altLang="zh-CN" dirty="0"/>
              <a:t>Ultimately, society's happiness requires us all to play our part. Indeed, playing our part is part of being happy. That is why we need a revolution in responsibility. Corporate responsibility means businesses taking a provocative role, and taking account of their employees' lives. Civic responsibility means giving power back to local government, community organizations and social enterprises so they can formulate local solutions to local problems. And personal responsibility means we all do our bit in cleaning up our local environment or participating in local politics</a:t>
            </a:r>
            <a:r>
              <a:rPr lang="en-US" altLang="zh-CN" dirty="0" smtClean="0"/>
              <a:t>.</a:t>
            </a:r>
          </a:p>
          <a:p>
            <a:pPr algn="just"/>
            <a:r>
              <a:rPr lang="zh-CN" altLang="zh-CN" dirty="0"/>
              <a:t>归根结底，全社会的幸福需要每个人都尽一份力。实际上，每个人在尽力的同时也会感受快乐。这就是我们需要在责任观念上变革的原因。公司的职责是指企业公司发挥积极的作用，真正考虑到员工的生活。城市职责是指将权力返还给当地政府、社区机构以及社会团体以便他们能因地制宜解决当地问题。个人职责是指每人各尽其能，无论是清洁当地环境，还是参与当地政治。</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lnSpcReduction="10000"/>
          </a:bodyPr>
          <a:lstStyle/>
          <a:p>
            <a:pPr algn="just"/>
            <a:r>
              <a:rPr lang="en-US" altLang="zh-CN" dirty="0"/>
              <a:t>The very worst use of time in life is to stay for months or years at a job for which you are completely unsuited. However, a great number of people spend their whole lives doing something during the week so that they can somehow find some thing enjoyable to do on the weekend.</a:t>
            </a:r>
            <a:endParaRPr lang="zh-CN" altLang="zh-CN" dirty="0"/>
          </a:p>
          <a:p>
            <a:pPr algn="just"/>
            <a:r>
              <a:rPr lang="zh-CN" altLang="zh-CN" dirty="0"/>
              <a:t>人们一生中利用时间最糟糕的莫过于经年累月地从事自己完全不合适的工作。可是，有相当多的人却一生都是如此度过的：工作日内做做事，周末找些乐子。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85000" lnSpcReduction="20000"/>
          </a:bodyPr>
          <a:lstStyle/>
          <a:p>
            <a:pPr algn="just"/>
            <a:r>
              <a:rPr lang="en-US" altLang="zh-CN" dirty="0"/>
              <a:t>In every case, these are men and women with very little future before them</a:t>
            </a:r>
            <a:r>
              <a:rPr lang="en-US" altLang="zh-CN" dirty="0" smtClean="0"/>
              <a:t>. They </a:t>
            </a:r>
            <a:r>
              <a:rPr lang="en-US" altLang="zh-CN" dirty="0"/>
              <a:t>look upon their jobs as a form of drudgery, a penance they have to pay in order to enjoy the rest of their lives. And because of this attitude, they will seldom advance or be promoted. They will stay pretty much at the same level, moving from job to job, and always wondering why other people seem to live the "good life" while they feel they are living lives of quiet desperation.</a:t>
            </a:r>
            <a:endParaRPr lang="zh-CN" altLang="zh-CN" dirty="0"/>
          </a:p>
          <a:p>
            <a:pPr algn="just"/>
            <a:r>
              <a:rPr lang="zh-CN" altLang="zh-CN" dirty="0"/>
              <a:t>从各种情况看，这些人的前途黯淡。他们认为自己的工作是沉重的任务，是他们为了享受余生对自己的惩罚。正是由于这种态度，他们很少会有发展或得到提升。他们总是在原地踏步，工作换了一个又一个，并老是不明白为什么别人能过上</a:t>
            </a:r>
            <a:r>
              <a:rPr lang="en-US" altLang="zh-CN" dirty="0"/>
              <a:t>“</a:t>
            </a:r>
            <a:r>
              <a:rPr lang="zh-CN" altLang="zh-CN" dirty="0"/>
              <a:t>好日子</a:t>
            </a:r>
            <a:r>
              <a:rPr lang="en-US" altLang="zh-CN" dirty="0"/>
              <a:t>”</a:t>
            </a:r>
            <a:r>
              <a:rPr lang="zh-CN" altLang="zh-CN" dirty="0"/>
              <a:t>而他们却感觉生活在无声的绝望之中。</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77500" lnSpcReduction="20000"/>
          </a:bodyPr>
          <a:lstStyle/>
          <a:p>
            <a:pPr algn="just"/>
            <a:r>
              <a:rPr lang="en-US" altLang="zh-CN" dirty="0"/>
              <a:t>Your aim in life is to become everything you are capable of becoming, to enjoy full self-expression of your talents and abilities</a:t>
            </a:r>
            <a:r>
              <a:rPr lang="en-US" altLang="zh-CN" dirty="0" smtClean="0"/>
              <a:t>. Your </a:t>
            </a:r>
            <a:r>
              <a:rPr lang="en-US" altLang="zh-CN" dirty="0"/>
              <a:t>job is to develop yourself to the point at which every day is a source of joy and satisfaction, and you have so many interesting things to do that you do not have enough time to do them</a:t>
            </a:r>
            <a:r>
              <a:rPr lang="en-US" altLang="zh-CN" dirty="0" smtClean="0"/>
              <a:t>. Your </a:t>
            </a:r>
            <a:r>
              <a:rPr lang="en-US" altLang="zh-CN" dirty="0"/>
              <a:t>mission is to continually hold up a mirror to yourself and refuse to work at anything that is not an expression of everything that is good and capable within you.</a:t>
            </a:r>
            <a:endParaRPr lang="zh-CN" altLang="zh-CN" dirty="0"/>
          </a:p>
          <a:p>
            <a:pPr algn="just"/>
            <a:r>
              <a:rPr lang="zh-CN" altLang="zh-CN" dirty="0"/>
              <a:t>你在生活中的目标是将能力发挥到极致，充分展现自我才华与能力。你的工作就是不断完善自己，直至每天都成为你快乐与满足的源泉，而你会被许多有趣的事情环绕以致无暇一一顾及，你的任务就是手握明镜照着自己，若任何工作不适合或不能彰显你的能力，就应当拒绝。</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70000" lnSpcReduction="20000"/>
          </a:bodyPr>
          <a:lstStyle/>
          <a:p>
            <a:pPr algn="just"/>
            <a:r>
              <a:rPr lang="en-US" altLang="zh-CN" dirty="0"/>
              <a:t>A simple test as to whether or not you are in your true calling is this</a:t>
            </a:r>
            <a:r>
              <a:rPr lang="en-US" altLang="zh-CN" dirty="0" smtClean="0"/>
              <a:t>: If </a:t>
            </a:r>
            <a:r>
              <a:rPr lang="en-US" altLang="zh-CN" dirty="0"/>
              <a:t>you are doing the job that is meant for </a:t>
            </a:r>
            <a:r>
              <a:rPr lang="en-US" altLang="zh-CN" dirty="0" smtClean="0"/>
              <a:t>you and that </a:t>
            </a:r>
            <a:r>
              <a:rPr lang="en-US" altLang="zh-CN" dirty="0"/>
              <a:t>uses your unique talents</a:t>
            </a:r>
            <a:r>
              <a:rPr lang="en-US" altLang="zh-CN" dirty="0" smtClean="0"/>
              <a:t>, you </a:t>
            </a:r>
            <a:r>
              <a:rPr lang="en-US" altLang="zh-CN" dirty="0"/>
              <a:t>will automatically admire those who are at the top of your field. You will look up to them and want to be like them. They will be your role models</a:t>
            </a:r>
            <a:r>
              <a:rPr lang="en-US" altLang="zh-CN" dirty="0" smtClean="0"/>
              <a:t>, and </a:t>
            </a:r>
            <a:r>
              <a:rPr lang="en-US" altLang="zh-CN" dirty="0"/>
              <a:t>you will pattern your work and activities after them</a:t>
            </a:r>
            <a:r>
              <a:rPr lang="en-US" altLang="zh-CN" dirty="0" smtClean="0"/>
              <a:t>. You </a:t>
            </a:r>
            <a:r>
              <a:rPr lang="en-US" altLang="zh-CN" dirty="0"/>
              <a:t>will want to meet them, speak with them, read their books, and listen to their talks</a:t>
            </a:r>
            <a:r>
              <a:rPr lang="en-US" altLang="zh-CN" dirty="0" smtClean="0"/>
              <a:t>. The </a:t>
            </a:r>
            <a:r>
              <a:rPr lang="en-US" altLang="zh-CN" dirty="0"/>
              <a:t>very best people in your chosen field will become the examples that give you guidance</a:t>
            </a:r>
            <a:r>
              <a:rPr lang="en-US" altLang="zh-CN" dirty="0" smtClean="0"/>
              <a:t>, both </a:t>
            </a:r>
            <a:r>
              <a:rPr lang="en-US" altLang="zh-CN" dirty="0"/>
              <a:t>spoken and unspoken</a:t>
            </a:r>
            <a:r>
              <a:rPr lang="en-US" altLang="zh-CN" dirty="0" smtClean="0"/>
              <a:t>, on </a:t>
            </a:r>
            <a:r>
              <a:rPr lang="en-US" altLang="zh-CN" dirty="0"/>
              <a:t>your upward journey.</a:t>
            </a:r>
            <a:endParaRPr lang="zh-CN" altLang="zh-CN" dirty="0"/>
          </a:p>
          <a:p>
            <a:pPr algn="just"/>
            <a:r>
              <a:rPr lang="zh-CN" altLang="zh-CN" dirty="0"/>
              <a:t>一个简单的测试可以让那个你了解自己是否真正从事内心向往的工作：若你所从事的工作真是你应该从事的，能运用你独特的才能，你就会不自觉地崇拜那些本领域的顶级任务。你会想他们看齐，期望有朝一日能成为他们中的一员。他们将成为你行业的典范人物，在工作和其他事务上你会模仿他们。你会希望与他们会面、交谈，阅读他们的著作，聆听他们的讲话，在你所选定的领域里这些优秀的人才将成为楷模，通过言谈和行为，在你奋发向上的旅途中充当你的向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62500" lnSpcReduction="20000"/>
          </a:bodyPr>
          <a:lstStyle/>
          <a:p>
            <a:pPr algn="just"/>
            <a:r>
              <a:rPr lang="en-US" altLang="zh-CN" dirty="0"/>
              <a:t>Here's a fact worth reiterating: despite the severe shocks and imbalances that have hit it off and on during the early years of this century, the world economy continues to grow, with low inflation. Of course, performance varies across countries and continents, but there are two generalizations you can make: The already rich countries keep enjoying expanding economies, and in the rest of the world millions of people overcome poverty every year, thanks to economic growth. Is there a force underlying this benign evolution that transcends national borders? Yes. That force is international economic integration or globalization, if you wish. The market economy's capacity to fulfill human needs is being enhanced to an unprecedented extent by international trade and investment</a:t>
            </a:r>
            <a:r>
              <a:rPr lang="en-US" altLang="zh-CN" dirty="0" smtClean="0"/>
              <a:t>.</a:t>
            </a:r>
          </a:p>
          <a:p>
            <a:pPr algn="just"/>
            <a:r>
              <a:rPr lang="zh-CN" altLang="zh-CN" dirty="0"/>
              <a:t>尽管本世纪初时不时出现严重的冲击和失衡，但世界经济持续增长，没有严重的通货膨胀，这是个值得重申的事实。当然，各国各洲情况不尽相同，但是我们可以作出两点概括：已经富有的国家保持经济全面发展，而其他地方每年有成千上万的人摆脱贫困。这都得益于经济增长。是否有一种什么力量在推动着这种超越国界的良性进化？是的。这种力量就是国际经济大融合。或者，如果你愿意，可以称之为全球化。国际贸易和投资将市场经济满足人类需求的能力提升到了一个前所未有的高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92500" lnSpcReduction="20000"/>
          </a:bodyPr>
          <a:lstStyle/>
          <a:p>
            <a:pPr algn="just"/>
            <a:r>
              <a:rPr lang="en-US" altLang="zh-CN" dirty="0"/>
              <a:t>Historians and economists increasingly remind us that human folly could once again cause the unthinkable. The inability to prevent violent conflict, as well as faulty policies in the face of economic adversity, were at the root of the incredible destruction of life, capital, trade and prosperity suffered by the pre-baby-boom generations of the 20th century. </a:t>
            </a:r>
            <a:endParaRPr lang="en-US" altLang="zh-CN" dirty="0" smtClean="0"/>
          </a:p>
          <a:p>
            <a:pPr algn="just"/>
            <a:r>
              <a:rPr lang="zh-CN" altLang="zh-CN" dirty="0"/>
              <a:t>历史学家和经济学家一再提醒我们要警惕人类蠢行再一次导致不可想象的后果。</a:t>
            </a:r>
            <a:r>
              <a:rPr lang="en-US" altLang="zh-CN" dirty="0"/>
              <a:t>20</a:t>
            </a:r>
            <a:r>
              <a:rPr lang="zh-CN" altLang="zh-CN" dirty="0"/>
              <a:t>世纪</a:t>
            </a:r>
            <a:r>
              <a:rPr lang="en-US" altLang="zh-CN" dirty="0" smtClean="0"/>
              <a:t>“</a:t>
            </a:r>
            <a:r>
              <a:rPr lang="zh-CN" altLang="en-US" dirty="0" smtClean="0"/>
              <a:t>婴儿潮</a:t>
            </a:r>
            <a:r>
              <a:rPr lang="en-US" altLang="zh-CN" dirty="0" smtClean="0"/>
              <a:t>”</a:t>
            </a:r>
            <a:r>
              <a:rPr lang="zh-CN" altLang="zh-CN" dirty="0"/>
              <a:t>前的一代人遭受了生活、资本、贸易和繁荣的不可思议的大毁灭，究其根本，是面对暴力冲突的软弱无能和面对经济困难的错误政策</a:t>
            </a:r>
            <a:r>
              <a:rPr lang="zh-CN"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70000" lnSpcReduction="20000"/>
          </a:bodyPr>
          <a:lstStyle/>
          <a:p>
            <a:pPr algn="just"/>
            <a:r>
              <a:rPr lang="en-US" altLang="zh-CN" dirty="0"/>
              <a:t>Globalization has, in short, been an incredible force for good in the world. But is this force inexhaustible? Unfortunately, no. Modern globalization has so far proved stronger than the forces and events arrayed against it, but there's no guarantee this will always be the case. Just as with any other economic or social phenomenon, globalization faces risks that could challenge its growth or, worse, cause its reversal. This has happened before, most dramatically in 1914, with the outbreak of World War I, the beginning of the end of an extraordinary expansion in international trade, investment and migration that had taken place during most of the 19th and early 20th centuries</a:t>
            </a:r>
            <a:r>
              <a:rPr lang="en-US" altLang="zh-CN" dirty="0" smtClean="0"/>
              <a:t>.</a:t>
            </a:r>
          </a:p>
          <a:p>
            <a:pPr algn="just"/>
            <a:r>
              <a:rPr lang="zh-CN" altLang="zh-CN" dirty="0"/>
              <a:t>全球化，简言之，是种不可思议的力量，为全世界带来了好处。但是这种力量是否无穷无尽？不幸的是，并非如此。迄今为止，现代全球化的确战胜了和它对立的力量和事件。但是我们不能保证这种态势能永远继续。正如其他任何经济或社会现象一样，全球化也面临着各种风险。这些风险可能阻碍其进一步发展，更有甚者，可能造成大逆转。这曾经发生过，最严重的一次是</a:t>
            </a:r>
            <a:r>
              <a:rPr lang="en-US" altLang="zh-CN" dirty="0"/>
              <a:t>1914</a:t>
            </a:r>
            <a:r>
              <a:rPr lang="zh-CN" altLang="zh-CN" dirty="0"/>
              <a:t>年，一战的爆发标志着在几乎整个</a:t>
            </a:r>
            <a:r>
              <a:rPr lang="en-US" altLang="zh-CN" dirty="0"/>
              <a:t>I9</a:t>
            </a:r>
            <a:r>
              <a:rPr lang="zh-CN" altLang="zh-CN" dirty="0"/>
              <a:t>世纪和</a:t>
            </a:r>
            <a:r>
              <a:rPr lang="en-US" altLang="zh-CN" dirty="0"/>
              <a:t>20</a:t>
            </a:r>
            <a:r>
              <a:rPr lang="zh-CN" altLang="zh-CN" dirty="0"/>
              <a:t>世纪初全面发展的国际贸易、投资和移民活动终结。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85000" lnSpcReduction="10000"/>
          </a:bodyPr>
          <a:lstStyle/>
          <a:p>
            <a:pPr algn="just"/>
            <a:r>
              <a:rPr lang="en-US" altLang="zh-CN" dirty="0"/>
              <a:t>Let’s say you are an 18-year-old kid with a really big brain</a:t>
            </a:r>
            <a:r>
              <a:rPr lang="en-US" altLang="zh-CN" dirty="0" smtClean="0"/>
              <a:t>. You’re </a:t>
            </a:r>
            <a:r>
              <a:rPr lang="en-US" altLang="zh-CN" dirty="0"/>
              <a:t>trying to figure out which field of study you should devote your life to ,so you can understand the forces that will be shaping history for decades to come</a:t>
            </a:r>
            <a:r>
              <a:rPr lang="en-US" altLang="zh-CN" dirty="0" smtClean="0"/>
              <a:t>. Go </a:t>
            </a:r>
            <a:r>
              <a:rPr lang="en-US" altLang="zh-CN" dirty="0"/>
              <a:t>into the field certain national traits endure over centuries</a:t>
            </a:r>
            <a:r>
              <a:rPr lang="en-US" altLang="zh-CN" dirty="0" smtClean="0"/>
              <a:t>. why </a:t>
            </a:r>
            <a:r>
              <a:rPr lang="en-US" altLang="zh-CN" dirty="0"/>
              <a:t>certain cultures</a:t>
            </a:r>
            <a:r>
              <a:rPr lang="en-US" altLang="zh-CN" dirty="0" smtClean="0"/>
              <a:t>. why </a:t>
            </a:r>
            <a:r>
              <a:rPr lang="en-US" altLang="zh-CN" dirty="0"/>
              <a:t>certain cultures embrace technology and economic growth others resist them.</a:t>
            </a:r>
            <a:endParaRPr lang="zh-CN" altLang="zh-CN" dirty="0"/>
          </a:p>
          <a:p>
            <a:pPr algn="just"/>
            <a:r>
              <a:rPr lang="zh-CN" altLang="zh-CN" dirty="0" smtClean="0"/>
              <a:t>假设</a:t>
            </a:r>
            <a:r>
              <a:rPr lang="zh-CN" altLang="zh-CN" dirty="0"/>
              <a:t>你是个</a:t>
            </a:r>
            <a:r>
              <a:rPr lang="en-US" altLang="zh-CN" dirty="0"/>
              <a:t>18</a:t>
            </a:r>
            <a:r>
              <a:rPr lang="zh-CN" altLang="zh-CN" dirty="0"/>
              <a:t>岁的有想法的聪明孩子，你正在试图决定为哪个领域的研究而奉献一生，从而能够理解那些能在今后几十年塑造历史的力量。那就请你选择这个几乎不存在的领域吧：文化地理学，研究人们为什么聚在一起，又如何聚在一起；为什么有些民族特征可以延续几个世纪；为什么有些文化拥抱技术和经济发展而有些却抗拒</a:t>
            </a:r>
            <a:r>
              <a:rPr lang="zh-CN" altLang="zh-CN" dirty="0" smtClean="0"/>
              <a:t>。</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4525963"/>
          </a:xfrm>
        </p:spPr>
        <p:txBody>
          <a:bodyPr>
            <a:normAutofit fontScale="62500" lnSpcReduction="20000"/>
          </a:bodyPr>
          <a:lstStyle/>
          <a:p>
            <a:r>
              <a:rPr lang="en-US" altLang="zh-CN" dirty="0"/>
              <a:t> I am your basic do-gooder, and prior to teaching this class I blamed the poor academic skills our kids have today on drugs ,divorce and other impediments to concentration necessary for doing well in school. But ,as I rediscover each time I walk into the classroom ,before a teacher can expect students to concentrate ,he has to get their attention ,no matter what distractions may be at hand .There are many ways to do this ,and they have much to do with teaching style .However , if style alone won’t do it</a:t>
            </a:r>
            <a:r>
              <a:rPr lang="en-US" altLang="zh-CN" dirty="0" smtClean="0"/>
              <a:t>, there </a:t>
            </a:r>
            <a:r>
              <a:rPr lang="en-US" altLang="zh-CN" dirty="0"/>
              <a:t>is another way to show who holds the winning hand in the classroom. That is to reveal the trump card of teacher .</a:t>
            </a:r>
            <a:endParaRPr lang="zh-CN" altLang="zh-CN" dirty="0"/>
          </a:p>
          <a:p>
            <a:r>
              <a:rPr lang="zh-CN" altLang="en-US" dirty="0" smtClean="0">
                <a:solidFill>
                  <a:srgbClr val="FF0000"/>
                </a:solidFill>
              </a:rPr>
              <a:t>我基本上是一个空想社会改良家，在教这门课前，我将孩子们的学习能力差归咎于毒品、离婚和其他妨碍注意力集中的东西，要想学习好就必须集中注意力。</a:t>
            </a:r>
            <a:r>
              <a:rPr lang="zh-CN" altLang="zh-CN" dirty="0" smtClean="0">
                <a:solidFill>
                  <a:srgbClr val="FF0000"/>
                </a:solidFill>
              </a:rPr>
              <a:t>但是</a:t>
            </a:r>
            <a:r>
              <a:rPr lang="zh-CN" altLang="zh-CN" dirty="0">
                <a:solidFill>
                  <a:srgbClr val="FF0000"/>
                </a:solidFill>
              </a:rPr>
              <a:t>，当我每次走进教室都会发现的是，在一名老师期望可以引起学生的注意之前，他已经吸引了学生的注意，而不管面临什么样的干扰</a:t>
            </a:r>
            <a:r>
              <a:rPr lang="zh-CN" altLang="zh-CN" dirty="0" smtClean="0">
                <a:solidFill>
                  <a:srgbClr val="FF0000"/>
                </a:solidFill>
              </a:rPr>
              <a:t>。</a:t>
            </a:r>
            <a:r>
              <a:rPr lang="zh-CN" altLang="en-US" dirty="0" smtClean="0">
                <a:solidFill>
                  <a:srgbClr val="FF0000"/>
                </a:solidFill>
              </a:rPr>
              <a:t>要做到这一点，有很多种方法，它们与教学风格有很大关系</a:t>
            </a:r>
            <a:r>
              <a:rPr lang="zh-CN" altLang="zh-CN" dirty="0" smtClean="0">
                <a:solidFill>
                  <a:srgbClr val="FF0000"/>
                </a:solidFill>
              </a:rPr>
              <a:t>。</a:t>
            </a:r>
            <a:r>
              <a:rPr lang="zh-CN" altLang="zh-CN" dirty="0">
                <a:solidFill>
                  <a:srgbClr val="FF0000"/>
                </a:solidFill>
              </a:rPr>
              <a:t>然而，如果教学风格不能做到这点，还有另一种方法使你成为</a:t>
            </a:r>
            <a:r>
              <a:rPr lang="zh-CN" altLang="zh-CN" dirty="0" smtClean="0">
                <a:solidFill>
                  <a:srgbClr val="FF0000"/>
                </a:solidFill>
              </a:rPr>
              <a:t>教室</a:t>
            </a:r>
            <a:r>
              <a:rPr lang="zh-CN" altLang="en-US" dirty="0" smtClean="0">
                <a:solidFill>
                  <a:srgbClr val="FF0000"/>
                </a:solidFill>
              </a:rPr>
              <a:t>掌握胜局的人</a:t>
            </a:r>
            <a:r>
              <a:rPr lang="zh-CN" altLang="zh-CN" dirty="0" smtClean="0">
                <a:solidFill>
                  <a:srgbClr val="FF0000"/>
                </a:solidFill>
              </a:rPr>
              <a:t>，</a:t>
            </a:r>
            <a:r>
              <a:rPr lang="zh-CN" altLang="zh-CN" dirty="0">
                <a:solidFill>
                  <a:srgbClr val="FF0000"/>
                </a:solidFill>
              </a:rPr>
              <a:t>那就是使用教师的</a:t>
            </a:r>
            <a:r>
              <a:rPr lang="zh-CN" altLang="zh-CN" dirty="0" smtClean="0">
                <a:solidFill>
                  <a:srgbClr val="FF0000"/>
                </a:solidFill>
              </a:rPr>
              <a:t>杀手锏</a:t>
            </a:r>
            <a:r>
              <a:rPr lang="zh-CN" altLang="en-US" dirty="0" smtClean="0">
                <a:solidFill>
                  <a:srgbClr val="FF0000"/>
                </a:solidFill>
              </a:rPr>
              <a:t>，让学生考试不及格</a:t>
            </a:r>
            <a:r>
              <a:rPr lang="zh-CN"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fontScale="77500" lnSpcReduction="20000"/>
          </a:bodyPr>
          <a:lstStyle/>
          <a:p>
            <a:pPr algn="just"/>
            <a:r>
              <a:rPr lang="en-US" altLang="zh-CN" dirty="0" smtClean="0"/>
              <a:t>This is the line of inquiry that is now impolite to pursue. The gospel of multiculturalism preaches that all groups and cultures are equally wonderful. There are a certain number of close-minded thugs, especially on university campuses, who accuse anybody who asks intelligent questions about groups and enduring traits of being racist or sexist. The economists and scientists tend to assume that material factors drive history—resources and brain chemistry—because that’s what they can measure and count.</a:t>
            </a:r>
          </a:p>
          <a:p>
            <a:pPr algn="just"/>
            <a:r>
              <a:rPr lang="zh-CN" altLang="zh-CN" dirty="0" smtClean="0"/>
              <a:t>这是一门现今被认为很无礼的学问。多元文化主义的</a:t>
            </a:r>
            <a:r>
              <a:rPr lang="zh-CN" altLang="en-US" dirty="0" smtClean="0"/>
              <a:t>思想</a:t>
            </a:r>
            <a:r>
              <a:rPr lang="zh-CN" altLang="zh-CN" dirty="0" smtClean="0"/>
              <a:t>宣扬所有群藩和文化都同样精 彩。有些思维狭隘的恶棍，特别在大学校园里，指控任何一个对文化群落及其持久的特征进 行研究的人为种族主义者或性别歧视者。经济学家和科学家倾向于认为物质因素驱动历史</a:t>
            </a:r>
            <a:r>
              <a:rPr lang="en-US" altLang="zh-CN" dirty="0" smtClean="0"/>
              <a:t> -- </a:t>
            </a:r>
            <a:r>
              <a:rPr lang="zh-CN" altLang="zh-CN" dirty="0" smtClean="0"/>
              <a:t>资源和脑化学一因为这些他们可以测量计算。</a:t>
            </a:r>
            <a:endParaRPr lang="zh-CN" altLang="en-US" dirty="0" smtClean="0"/>
          </a:p>
          <a:p>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70000" lnSpcReduction="20000"/>
          </a:bodyPr>
          <a:lstStyle/>
          <a:p>
            <a:pPr algn="just"/>
            <a:r>
              <a:rPr lang="en-US" altLang="zh-CN" dirty="0"/>
              <a:t>Forty-million Americans move every year, and they generally move in with people like themselves, so as the late James Chapin used to say, every place becomes more like itself. Crunchy places like Boulder attract crunchy types and become crunchier. Conservative places like suburban Georgia attract conservatives and become more so. Not long ago, many people worked on farms or in factories, so they had similar lifestyles. But now the economy rewards specialization, so workplaces and lifestyles diverge. The military and civilian cultures diverge. In the political world, Democrats and Republicans seem to live on different planets.</a:t>
            </a:r>
            <a:endParaRPr lang="zh-CN" altLang="zh-CN" dirty="0"/>
          </a:p>
          <a:p>
            <a:pPr algn="just"/>
            <a:r>
              <a:rPr lang="zh-CN" altLang="zh-CN" dirty="0"/>
              <a:t>每年有四千万美国人搬家，通常是搬到他们的同类那里去。正如已故詹姆斯</a:t>
            </a:r>
            <a:r>
              <a:rPr lang="en-US" altLang="zh-CN" dirty="0"/>
              <a:t>·</a:t>
            </a:r>
            <a:r>
              <a:rPr lang="zh-CN" altLang="zh-CN" dirty="0"/>
              <a:t>查宾常说的，每个地方都更像它自己。像博尔德那样的自由地方会吸引更多的自由派从而变得更自由，像佐治亚州郊区这种保守的地方会吸引保守派从而更保守。以前，人们或在农场或在工厂做工，所以生活方式是相类似的。但现在，经济崇尚专门化，工作和生活方式也因此分流。军事和平民的文化分流。在政界，民主党和共和党像生活在不同的星球上一样。</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85000" lnSpcReduction="20000"/>
          </a:bodyPr>
          <a:lstStyle/>
          <a:p>
            <a:pPr algn="just"/>
            <a:r>
              <a:rPr lang="en-US" altLang="zh-CN" dirty="0"/>
              <a:t>Few species have as many natural enemies as the celebrity professor. Other academics envy their money and fame; journalists dislike their cleverer-than-thou airs; and everybody hates their determination to have it all—the security of academic tenure and the glitz of media stardom. So these are happy days for the rest of us. Plagiarism, lying, waffle-mongering: hardly a week goes by without some academic celebrity or other biting the dust, his reputation in tatters</a:t>
            </a:r>
            <a:r>
              <a:rPr lang="en-US" altLang="zh-CN" dirty="0" smtClean="0"/>
              <a:t>.</a:t>
            </a:r>
          </a:p>
          <a:p>
            <a:pPr algn="just"/>
            <a:r>
              <a:rPr lang="zh-CN" altLang="zh-CN" dirty="0"/>
              <a:t>没有几个物种会像名家那样树敌众多。学者妒忌他们的名利双收。记者反感他们的盛气凌人。人人痛恨他们的志在必得，从学术地位的把持到媒体上的频频曝光，一个都不放过。所以对于我们外人来说倒是有热闹可看了。剽窃，说谎，招摇撞骗，几乎每周都能看到这个或那个专家名流身败名裂，一败涂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70000" lnSpcReduction="20000"/>
          </a:bodyPr>
          <a:lstStyle/>
          <a:p>
            <a:pPr algn="just"/>
            <a:r>
              <a:rPr lang="en-US" altLang="zh-CN" dirty="0"/>
              <a:t>What about the costs of this moonlighting? Don’t academic superstars short-change their universities? Well, a bit. Yet the ostentatiously ludicrous Mr. West has undoubtedly helped to attract bright students to Harvard in the same way that those rather more serious once did. Surveys suggest that academics who engage in outside activities are actually more likely to do their share of teaching than those who don’t. Besides, the link between popular success and lower academic standards is not sharp. Mr. Ambrose and Ms. Goodwin both started “borrowing” other people’s work before they hit the big time</a:t>
            </a:r>
            <a:r>
              <a:rPr lang="en-US" altLang="zh-CN" dirty="0" smtClean="0"/>
              <a:t>.</a:t>
            </a:r>
          </a:p>
          <a:p>
            <a:pPr algn="just"/>
            <a:r>
              <a:rPr lang="zh-CN" altLang="zh-CN" dirty="0"/>
              <a:t>赚取外财的代价是什么</a:t>
            </a:r>
            <a:r>
              <a:rPr lang="en-US" altLang="zh-CN" dirty="0"/>
              <a:t>?</a:t>
            </a:r>
            <a:r>
              <a:rPr lang="zh-CN" altLang="zh-CN" dirty="0"/>
              <a:t>这些学术明星不会有负校方吗</a:t>
            </a:r>
            <a:r>
              <a:rPr lang="en-US" altLang="zh-CN" dirty="0"/>
              <a:t>?</a:t>
            </a:r>
            <a:r>
              <a:rPr lang="zh-CN" altLang="zh-CN" dirty="0"/>
              <a:t>也许会。跟其他一本正经的教授一样，韦斯特虽然善于做秀，毫无疑问也使不少聪慧的学生慕名进入哈佛。有调查表明．同那些没有社会活动的教授相比，经常抛头露面的学者能更好地履行职责。除此之外，声名鹊起和学术低下没有必然联系。在红极一时之前，安布罗斯和古德温都曾以借用他人作品起家。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77500" lnSpcReduction="20000"/>
          </a:bodyPr>
          <a:lstStyle/>
          <a:p>
            <a:pPr algn="just"/>
            <a:r>
              <a:rPr lang="en-US" altLang="zh-CN" dirty="0"/>
              <a:t>Stephen Ambrose was arguably America’s favorite historian, a man who wrote bestsellers faster than most people read them. An inspirer of Hollywood blockbusters, he can also claim credit for two of the best presidential biographies around, on Eisenhower and Nixon. But it now turns out that five of his books contain extensive “borrowings” from other historians. (“I’m not writing a PhD”, he has offered as an explanation—an unsurprising claim, as he would not get one for somebody else’s work.)</a:t>
            </a:r>
            <a:endParaRPr lang="zh-CN" altLang="zh-CN" dirty="0"/>
          </a:p>
          <a:p>
            <a:pPr algn="just"/>
            <a:r>
              <a:rPr lang="zh-CN" altLang="zh-CN" dirty="0"/>
              <a:t>斯蒂芬</a:t>
            </a:r>
            <a:r>
              <a:rPr lang="en-US" altLang="zh-CN" dirty="0"/>
              <a:t>·</a:t>
            </a:r>
            <a:r>
              <a:rPr lang="zh-CN" altLang="zh-CN" dirty="0"/>
              <a:t>安布罗斯是美围非常得宠的历史学家。他创作畅销小说速度飞快，主上读者目不暇接。他不仅是好莱坞大片的创作源泉，更因写下艾森豪威尔和尼克松的最佳总统传记而广受赞誉。不料，现如今却曝出他的五部作品过度地</a:t>
            </a:r>
            <a:r>
              <a:rPr lang="en-US" altLang="zh-CN" dirty="0"/>
              <a:t>“</a:t>
            </a:r>
            <a:r>
              <a:rPr lang="zh-CN" altLang="zh-CN" dirty="0"/>
              <a:t>借鉴</a:t>
            </a:r>
            <a:r>
              <a:rPr lang="en-US" altLang="zh-CN" dirty="0"/>
              <a:t>”</a:t>
            </a:r>
            <a:r>
              <a:rPr lang="zh-CN" altLang="zh-CN" dirty="0"/>
              <a:t>了其它历史学家的专著。</a:t>
            </a:r>
            <a:r>
              <a:rPr lang="en-US" altLang="zh-CN" dirty="0"/>
              <a:t>(</a:t>
            </a:r>
            <a:r>
              <a:rPr lang="zh-CN" altLang="zh-CN" dirty="0"/>
              <a:t>对此他解释说</a:t>
            </a:r>
            <a:r>
              <a:rPr lang="en-US" altLang="zh-CN" dirty="0"/>
              <a:t>“</a:t>
            </a:r>
            <a:r>
              <a:rPr lang="zh-CN" altLang="zh-CN" dirty="0"/>
              <a:t>我又不是在写博士论丈</a:t>
            </a:r>
            <a:r>
              <a:rPr lang="en-US" altLang="zh-CN" dirty="0"/>
              <a:t>”</a:t>
            </a:r>
            <a:r>
              <a:rPr lang="zh-CN" altLang="zh-CN" dirty="0"/>
              <a:t>，那是自然喽，靠别人的作品是不可能获得博士学位的。</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85000" lnSpcReduction="20000"/>
          </a:bodyPr>
          <a:lstStyle/>
          <a:p>
            <a:pPr algn="just"/>
            <a:r>
              <a:rPr lang="en-US" altLang="zh-CN" dirty="0" smtClean="0"/>
              <a:t>I saw this firsthand when my parents were divorced last year. I watched their once-perfect union fall apart amid unhappiness, pain, desperation, frustration, sadness and anger. Marriage can be a beautiful journey, but it isn’t for everyone. My mom and dad are much happier apart. I thought I wouldn’t want to be married after living through that until I met the man of my dreams and he changed my mind.</a:t>
            </a:r>
          </a:p>
          <a:p>
            <a:pPr algn="just"/>
            <a:r>
              <a:rPr lang="zh-CN" altLang="en-US" dirty="0" smtClean="0"/>
              <a:t>我在去年父母离婚的 时候亲身体会到这一切。我看到在不幸、痛苦、绝望、懊恼、哀伤、和愤怒中他们曾一度美满的婚姻轰然倒地。婚姻可以是美丽的旅程，但并不是每个人都能体会到。我妈妈和爸爸分开后幸福多了。经历了这些事我曾想永远不结婚，直到我遇到了我的梦中的情人，是他改变了我的想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85000" lnSpcReduction="20000"/>
          </a:bodyPr>
          <a:lstStyle/>
          <a:p>
            <a:pPr algn="just"/>
            <a:r>
              <a:rPr lang="en-US" altLang="zh-CN" dirty="0"/>
              <a:t>This emotion-centered, anti-reason assault on education has found a new ally: those who believe the literal words of the Bible. The Kansas Board of Education has just excised the theory of evolution from the state's official science standards. Several other states have enacted similar anti-evolution policies, thereby elevating the feeling of religious fundamentalists over the accumulated evidence of the entire science of biology.</a:t>
            </a:r>
            <a:endParaRPr lang="zh-CN" altLang="zh-CN" dirty="0"/>
          </a:p>
          <a:p>
            <a:pPr algn="just"/>
            <a:r>
              <a:rPr lang="zh-CN" altLang="zh-CN" dirty="0"/>
              <a:t>这种以情绪为中心、反对理性的对教育的攻击已经找到了新的同盟军：那些相信圣经上文学词汇的人。堪萨斯州教育理事会刚刚推翻了该州官方科学标准中的进化论。几个其他的州已经颁布了相似的反对进化政策，从而将宗教原教旨的感受凌驾于整个生物科学所累积的证据之上。</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85000" lnSpcReduction="20000"/>
          </a:bodyPr>
          <a:lstStyle/>
          <a:p>
            <a:pPr algn="just"/>
            <a:r>
              <a:rPr lang="en-US" altLang="zh-CN" dirty="0"/>
              <a:t>These policies do not actually ban the teaching of evolution, nor do they mandate the teaching of ―</a:t>
            </a:r>
            <a:r>
              <a:rPr lang="en-US" altLang="zh-CN" dirty="0" smtClean="0"/>
              <a:t>Creationism </a:t>
            </a:r>
            <a:r>
              <a:rPr lang="en-US" altLang="zh-CN" dirty="0"/>
              <a:t>----biblical claim that the Earth and all life on it were created in six days. They simply drop evolution from the required curriculum. The goal of the religious activities is to keep students ignorant of the theory of evolution, or to encourage the teaching of evolution and Creationism side-by-side, as two "competing" theories.</a:t>
            </a:r>
            <a:endParaRPr lang="zh-CN" altLang="zh-CN" dirty="0"/>
          </a:p>
          <a:p>
            <a:pPr algn="just"/>
            <a:r>
              <a:rPr lang="zh-CN" altLang="zh-CN" dirty="0"/>
              <a:t>这些政策实际上并不禁止教授进化论，他们也不命令教授特创论</a:t>
            </a:r>
            <a:r>
              <a:rPr lang="en-US" altLang="zh-CN" dirty="0"/>
              <a:t>——</a:t>
            </a:r>
            <a:r>
              <a:rPr lang="zh-CN" altLang="zh-CN" dirty="0"/>
              <a:t>圣经上说地球及其上的所有生命是在六天中被创造出来的。他们只是在必修课程中排除了进化论。宗教活动的目的是令学生对进化论的原理保持无知，或者是鼓励同时教授进化论和特创论，把他们作为两个相互竞争的理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lnSpcReduction="10000"/>
          </a:bodyPr>
          <a:lstStyle/>
          <a:p>
            <a:pPr algn="just"/>
            <a:r>
              <a:rPr lang="en-US" altLang="zh-CN" dirty="0"/>
              <a:t>"Creative spelling"-- in which students are encouraged to spell words in whatever way they feel is correct - is more important than the rules of language. Urging children to "feel good" about themselves is more important than ensuring that they acquire the knowledge necessary for living successfully.</a:t>
            </a:r>
            <a:endParaRPr lang="zh-CN" altLang="zh-CN" dirty="0"/>
          </a:p>
          <a:p>
            <a:pPr algn="just"/>
            <a:r>
              <a:rPr lang="en-US" altLang="zh-CN" dirty="0"/>
              <a:t>―</a:t>
            </a:r>
            <a:r>
              <a:rPr lang="zh-CN" altLang="zh-CN" dirty="0"/>
              <a:t>创造性的</a:t>
            </a:r>
            <a:r>
              <a:rPr lang="zh-CN" altLang="zh-CN" dirty="0" smtClean="0"/>
              <a:t>拼写</a:t>
            </a:r>
            <a:r>
              <a:rPr lang="en-US" altLang="zh-CN" dirty="0" smtClean="0"/>
              <a:t>——</a:t>
            </a:r>
            <a:r>
              <a:rPr lang="zh-CN" altLang="zh-CN" dirty="0"/>
              <a:t>鼓励学生以任何他们感觉正确的方式拼写单词</a:t>
            </a:r>
            <a:r>
              <a:rPr lang="en-US" altLang="zh-CN" dirty="0"/>
              <a:t>—</a:t>
            </a:r>
            <a:r>
              <a:rPr lang="zh-CN" altLang="zh-CN" dirty="0"/>
              <a:t>这比语言规则更加重要。鼓励孩子们对自己</a:t>
            </a:r>
            <a:r>
              <a:rPr lang="en-US" altLang="zh-CN" dirty="0"/>
              <a:t>―</a:t>
            </a:r>
            <a:r>
              <a:rPr lang="zh-CN" altLang="zh-CN" dirty="0"/>
              <a:t>感觉</a:t>
            </a:r>
            <a:r>
              <a:rPr lang="zh-CN" altLang="zh-CN" dirty="0" smtClean="0"/>
              <a:t>良好比</a:t>
            </a:r>
            <a:r>
              <a:rPr lang="zh-CN" altLang="zh-CN" dirty="0"/>
              <a:t>确保他们获得顺利生活所必需的知识更为重要。</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fontScale="70000" lnSpcReduction="20000"/>
          </a:bodyPr>
          <a:lstStyle/>
          <a:p>
            <a:pPr algn="just"/>
            <a:r>
              <a:rPr lang="en-US" altLang="zh-CN" dirty="0"/>
              <a:t>For many Americans, the tobacco industry’s disingenuousness became a matter of public record during a Congressional hearing on April 14, 1994. There, under the withering glare of Representative Henry A</a:t>
            </a:r>
            <a:r>
              <a:rPr lang="en-US" altLang="zh-CN" dirty="0" smtClean="0"/>
              <a:t>. Waxman</a:t>
            </a:r>
            <a:r>
              <a:rPr lang="en-US" altLang="zh-CN" dirty="0"/>
              <a:t>, Democrat of California, appeared the chief executives of the seven largest American tobacco companies. Each executive raised his right hand and solemnly swore to tell the whole truth about his business. In sequential testimony, each one stated that he did not believe tobacco was a health risk and that his company had taken no steps to manipulate the levels of nicotine in its cigarettes</a:t>
            </a:r>
            <a:r>
              <a:rPr lang="en-US" altLang="zh-CN" dirty="0" smtClean="0"/>
              <a:t>.</a:t>
            </a:r>
          </a:p>
          <a:p>
            <a:pPr algn="just"/>
            <a:r>
              <a:rPr lang="zh-CN" altLang="zh-CN" dirty="0"/>
              <a:t>对许多美国人来说，烟草业的不诚信计入公众档案始于</a:t>
            </a:r>
            <a:r>
              <a:rPr lang="en-US" altLang="zh-CN" dirty="0"/>
              <a:t>1994</a:t>
            </a:r>
            <a:r>
              <a:rPr lang="zh-CN" altLang="zh-CN" dirty="0"/>
              <a:t>年</a:t>
            </a:r>
            <a:r>
              <a:rPr lang="en-US" altLang="zh-CN" dirty="0"/>
              <a:t>4</a:t>
            </a:r>
            <a:r>
              <a:rPr lang="zh-CN" altLang="zh-CN" dirty="0"/>
              <a:t>月</a:t>
            </a:r>
            <a:r>
              <a:rPr lang="en-US" altLang="zh-CN" dirty="0"/>
              <a:t>14</a:t>
            </a:r>
            <a:r>
              <a:rPr lang="zh-CN" altLang="zh-CN" dirty="0"/>
              <a:t>日的一次国会听证会。在加州民主党代表亨利</a:t>
            </a:r>
            <a:r>
              <a:rPr lang="en-US" altLang="zh-CN" dirty="0"/>
              <a:t>·A</a:t>
            </a:r>
            <a:r>
              <a:rPr lang="zh-CN" altLang="zh-CN" dirty="0"/>
              <a:t>韦克斯曼的怒视下，美国七大烟草巨头的首席执行官出现在了这次听证会上</a:t>
            </a:r>
            <a:r>
              <a:rPr lang="zh-CN" altLang="zh-CN" dirty="0" smtClean="0"/>
              <a:t>。</a:t>
            </a:r>
            <a:endParaRPr lang="en-US" altLang="zh-CN" dirty="0" smtClean="0"/>
          </a:p>
          <a:p>
            <a:pPr algn="just"/>
            <a:r>
              <a:rPr lang="zh-CN" altLang="zh-CN" dirty="0"/>
              <a:t>美味总裁举起右手，郑重宣誓要对从事的业务实话实说。在随后的证词中，每个人都陈述自己不相信烟草会给健康带来风险，而且自己的公司从未采取措施来操纵香烟中尼古丁的含量。</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85000" lnSpcReduction="20000"/>
          </a:bodyPr>
          <a:lstStyle/>
          <a:p>
            <a:pPr algn="just"/>
            <a:r>
              <a:rPr lang="en-US" altLang="zh-CN" dirty="0"/>
              <a:t>In the 1980s, scientists established the revolutionary concept that nicotine is extremely addictive. The tobacco companies publicly rejected such claims, even as they took advantage of cigarettes’ addictive potential by routinely spiking them with extra nicotine to make it harder to quit smoking. And their marketing memorandums document advertising campaigns aimed at youngsters to hook whole new generations of smokers.</a:t>
            </a:r>
            <a:endParaRPr lang="zh-CN" altLang="zh-CN" dirty="0"/>
          </a:p>
          <a:p>
            <a:pPr algn="just"/>
            <a:r>
              <a:rPr lang="zh-CN" altLang="zh-CN" dirty="0"/>
              <a:t>在</a:t>
            </a:r>
            <a:r>
              <a:rPr lang="en-US" altLang="zh-CN" dirty="0"/>
              <a:t>20</a:t>
            </a:r>
            <a:r>
              <a:rPr lang="zh-CN" altLang="zh-CN" dirty="0"/>
              <a:t>世纪</a:t>
            </a:r>
            <a:r>
              <a:rPr lang="en-US" altLang="zh-CN" dirty="0"/>
              <a:t>80</a:t>
            </a:r>
            <a:r>
              <a:rPr lang="zh-CN" altLang="zh-CN" dirty="0"/>
              <a:t>年代，科学家们建立了一种革命性的观念，即尼古丁具有极强的致瘾性。虽说烟草公司公开否认这些说法，但当时他们已经利用香烟的致瘾性来赚钱了，他们加大尼古丁含量，将烟民勾住，使得戒烟愈发困难。在他们的营销备忘录中，记录了他们针对青少年发动的广告运动，旨在诱惑一代代的新烟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70000" lnSpcReduction="20000"/>
          </a:bodyPr>
          <a:lstStyle/>
          <a:p>
            <a:pPr algn="just"/>
            <a:r>
              <a:rPr lang="en-US" altLang="zh-CN" dirty="0"/>
              <a:t>In 2004, Dr. Brandt was recruited by the Department of Justice to serve as its star expert witness in the federal racketeering case against Big Tobacco and to counter the gaggle of witnesses recruited by the industry. According to their own testimony, most of the 29 historians testifying on behalf of Big Tobacco did not even consult the industry’s internal research or communications. Instead, these experts focused primarily on a small group of skeptics of the dangers of cigarettes during the 1950s, many of whom had or would eventually have ties to the tobacco industry</a:t>
            </a:r>
            <a:r>
              <a:rPr lang="en-US" altLang="zh-CN" dirty="0" smtClean="0"/>
              <a:t>.</a:t>
            </a:r>
          </a:p>
          <a:p>
            <a:pPr algn="just"/>
            <a:r>
              <a:rPr lang="en-US" altLang="zh-CN" dirty="0"/>
              <a:t>2004</a:t>
            </a:r>
            <a:r>
              <a:rPr lang="zh-CN" altLang="zh-CN" dirty="0"/>
              <a:t>年，布兰特博士被司法部聘请为重要专家，在指控烟草巨头的联邦欺诈案件中作证，并与烟草业雇佣来的一伙证人进行对质。根据为烟草巨头们出庭作证的</a:t>
            </a:r>
            <a:r>
              <a:rPr lang="en-US" altLang="zh-CN" dirty="0"/>
              <a:t>29</a:t>
            </a:r>
            <a:r>
              <a:rPr lang="zh-CN" altLang="zh-CN" dirty="0"/>
              <a:t>位历史学家们自己的供述，他们中大多数甚至没有参看过烟草业内部的研究或交流文档。相反，这些专家主要关注的是</a:t>
            </a:r>
            <a:r>
              <a:rPr lang="en-US" altLang="zh-CN" dirty="0"/>
              <a:t>20</a:t>
            </a:r>
            <a:r>
              <a:rPr lang="zh-CN" altLang="zh-CN" dirty="0"/>
              <a:t>世纪</a:t>
            </a:r>
            <a:r>
              <a:rPr lang="en-US" altLang="zh-CN" dirty="0"/>
              <a:t>50</a:t>
            </a:r>
            <a:r>
              <a:rPr lang="zh-CN" altLang="zh-CN" dirty="0"/>
              <a:t>年代的一小撮对香烟危害的怀疑论者，他们中的大部分人要么当时就与烟草业有勾结，要么最终也会同烟草业勾结起来。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fontScale="62500" lnSpcReduction="20000"/>
          </a:bodyPr>
          <a:lstStyle/>
          <a:p>
            <a:pPr algn="just"/>
            <a:r>
              <a:rPr lang="en-US" altLang="zh-CN" dirty="0"/>
              <a:t>Well-being, not just wealth, should mark the progress of our societies. It is hard to escape the fact that in developed societies, despite progress, innovation and prosperity, there is nothing not quite right. In some cases, it is hard for people to put a finger on it: a feeling of emptiness and not belonging, a lack of defined relationships and solid social structures. In other respects, it is really quantifiable</a:t>
            </a:r>
            <a:r>
              <a:rPr lang="en-US" altLang="zh-CN" dirty="0" smtClean="0"/>
              <a:t>: rates </a:t>
            </a:r>
            <a:r>
              <a:rPr lang="en-US" altLang="zh-CN" dirty="0"/>
              <a:t>of drug abuse, violent crime and depression and suicide are rocketing. Why are we unhappy</a:t>
            </a:r>
            <a:r>
              <a:rPr lang="en-US" altLang="zh-CN" dirty="0" smtClean="0"/>
              <a:t>? It </a:t>
            </a:r>
            <a:r>
              <a:rPr lang="en-US" altLang="zh-CN" dirty="0"/>
              <a:t>seems that the Enlightenment brought forth unparalleled liberty in economic</a:t>
            </a:r>
            <a:r>
              <a:rPr lang="en-US" altLang="zh-CN" dirty="0" smtClean="0"/>
              <a:t>, social </a:t>
            </a:r>
            <a:r>
              <a:rPr lang="en-US" altLang="zh-CN" dirty="0"/>
              <a:t>and political life, but we are now undergoing a midlife crisis</a:t>
            </a:r>
            <a:r>
              <a:rPr lang="en-US" altLang="zh-CN" dirty="0" smtClean="0"/>
              <a:t>.</a:t>
            </a:r>
          </a:p>
          <a:p>
            <a:pPr algn="just"/>
            <a:r>
              <a:rPr lang="zh-CN" altLang="zh-CN" dirty="0"/>
              <a:t>人们身心的健康与快乐，并非财富，才是我们社会进步的标志。</a:t>
            </a:r>
          </a:p>
          <a:p>
            <a:pPr algn="just"/>
            <a:r>
              <a:rPr lang="zh-CN" altLang="zh-CN" dirty="0"/>
              <a:t>人们很难摆脱这样一种事实：在发达的社会，尽管社会进步，改革日新月异，物质富足，</a:t>
            </a:r>
          </a:p>
          <a:p>
            <a:pPr algn="just"/>
            <a:r>
              <a:rPr lang="zh-CN" altLang="zh-CN" dirty="0"/>
              <a:t>却总觉得有些事情不大对劲。有时候，人们难以明确地指出到底为何：空虚，没有归属感，没有稳定明确的人际关系以及稳固的社会结构。在其他方面，问题可以明确量化地表述：滥用毒品、暴力犯罪、经济萧条以及自杀身亡的比率在急剧增加。我们为何如此不快乐</a:t>
            </a:r>
            <a:r>
              <a:rPr lang="en-US" altLang="zh-CN" dirty="0"/>
              <a:t>?</a:t>
            </a:r>
            <a:r>
              <a:rPr lang="zh-CN" altLang="zh-CN" dirty="0"/>
              <a:t>启蒙运动带给我们无可比拟的经济、社会以及政治生活的自由，而我们现在正经受着</a:t>
            </a:r>
            <a:r>
              <a:rPr lang="en-US" altLang="zh-CN" dirty="0"/>
              <a:t>“</a:t>
            </a:r>
            <a:r>
              <a:rPr lang="zh-CN" altLang="zh-CN" dirty="0"/>
              <a:t>中年</a:t>
            </a:r>
            <a:r>
              <a:rPr lang="en-US" altLang="zh-CN" dirty="0"/>
              <a:t>”</a:t>
            </a:r>
            <a:r>
              <a:rPr lang="zh-CN" altLang="zh-CN" dirty="0"/>
              <a:t>危机。</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4756</Words>
  <Application>Microsoft Office PowerPoint</Application>
  <PresentationFormat>全屏显示(4:3)</PresentationFormat>
  <Paragraphs>53</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vsus</dc:creator>
  <cp:lastModifiedBy>vsus</cp:lastModifiedBy>
  <cp:revision>11</cp:revision>
  <dcterms:created xsi:type="dcterms:W3CDTF">2017-06-14T11:10:37Z</dcterms:created>
  <dcterms:modified xsi:type="dcterms:W3CDTF">2017-06-14T12:38:12Z</dcterms:modified>
</cp:coreProperties>
</file>