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4" r:id="rId11"/>
    <p:sldId id="27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95AA6-BA80-4EB3-A0B7-CC5CC17590B1}" type="datetimeFigureOut">
              <a:rPr lang="ru-RU" smtClean="0"/>
              <a:pPr/>
              <a:t>25.11.2017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23D60-B30D-4284-984F-23F0A08D25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902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672-8BA3-4597-B54D-7C431D5E5FFE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11C-15B2-4983-AD7B-1B7D0DE9C086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84C5-42C0-4368-A84D-00D871DCCAA9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443E-6C46-4CFB-860E-FA570CF5F488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88C9-4732-4DF1-B095-1F95C2952AF2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3CE7-BD91-42A9-AF79-B3992DA9FD20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E8AD-C64B-4608-AC01-3AF9B7C84426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1982-4EEF-4D5B-B076-295734FF42DB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189C-6FFC-4367-88B6-5935AAC4CA13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502C-07BF-4CC8-9136-49988097E628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0C55-8212-4DA9-B6C8-6139A02B6D8F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8D5EF6A-F5D8-4F9C-8E01-D85B0A1B1DF8}" type="datetime1">
              <a:rPr lang="ru-RU" smtClean="0"/>
              <a:pPr/>
              <a:t>25.11.2017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0EB80D1-0133-4AF1-8C5E-DF835FDCC1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3117"/>
            <a:ext cx="8425318" cy="626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pic>
        <p:nvPicPr>
          <p:cNvPr id="2050" name="Picture 2" descr="http://www.theafterlife.ru/wp-content/uploads/2013/03/graf-Sen-ZHerm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0962"/>
            <a:ext cx="3000375" cy="381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83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53" y="3284984"/>
            <a:ext cx="5068269" cy="323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в ширину.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Обход в ширину графа происходит по уровням: сначала посещается вершина уровня 0, затем вершины уровня 1, находящиеся на расстоянии в 1 шаг от начальной вершины, затем – вершины уровня 2, расположенные на 2 шага от начала обхода, т. е. на 1 шаг от вершин уровня 1 и т. д. 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3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5832648" cy="548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42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21" y="2730591"/>
            <a:ext cx="5400600" cy="361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 в глубину.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Если можно </a:t>
            </a:r>
            <a:r>
              <a:rPr lang="ru-RU" sz="2400" dirty="0" smtClean="0"/>
              <a:t>– вглубь </a:t>
            </a:r>
            <a:r>
              <a:rPr lang="ru-RU" sz="2400" dirty="0"/>
              <a:t>к преемнику, дальше от начала обхода, иначе – назад к предшествующей вершине на пути от начала обхода.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088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544616" cy="505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55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5672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Проверка на связность</a:t>
            </a:r>
          </a:p>
          <a:p>
            <a:r>
              <a:rPr lang="ru-RU" sz="2400" dirty="0"/>
              <a:t>Количество компонент связности</a:t>
            </a:r>
          </a:p>
          <a:p>
            <a:r>
              <a:rPr lang="ru-RU" sz="2400" dirty="0"/>
              <a:t>Проверка на существование цикла</a:t>
            </a:r>
          </a:p>
          <a:p>
            <a:r>
              <a:rPr lang="ru-RU" sz="2400" dirty="0"/>
              <a:t>Топологическая сортировка</a:t>
            </a:r>
          </a:p>
          <a:p>
            <a:r>
              <a:rPr lang="ru-RU" sz="2400" dirty="0"/>
              <a:t>Компоненты сильной связности</a:t>
            </a:r>
          </a:p>
          <a:p>
            <a:r>
              <a:rPr lang="ru-RU" sz="2400" dirty="0"/>
              <a:t>Поиск мостов и точек сочленения</a:t>
            </a:r>
          </a:p>
          <a:p>
            <a:r>
              <a:rPr lang="ru-RU" sz="2400" dirty="0" err="1"/>
              <a:t>Эйлеровы</a:t>
            </a:r>
            <a:r>
              <a:rPr lang="ru-RU" sz="2400" dirty="0"/>
              <a:t> пути и циклы</a:t>
            </a:r>
          </a:p>
          <a:p>
            <a:r>
              <a:rPr lang="ru-RU" sz="2400" dirty="0" smtClean="0"/>
              <a:t>Нахождение </a:t>
            </a:r>
            <a:r>
              <a:rPr lang="ru-RU" sz="2400" dirty="0"/>
              <a:t>максимального потока</a:t>
            </a:r>
            <a:endParaRPr lang="en-US" sz="2400" dirty="0"/>
          </a:p>
          <a:p>
            <a:r>
              <a:rPr lang="ru-RU" sz="2400" dirty="0"/>
              <a:t>Наименьший общий предок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55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Графы. Определение.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620000" cy="4373563"/>
              </a:xfrm>
            </p:spPr>
            <p:txBody>
              <a:bodyPr/>
              <a:lstStyle/>
              <a:p>
                <a:r>
                  <a:rPr lang="ru-RU" b="1" i="1" dirty="0" smtClean="0">
                    <a:latin typeface="Cambria Math"/>
                  </a:rPr>
                  <a:t>Определение:</a:t>
                </a:r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𝑮</m:t>
                    </m:r>
                    <m:r>
                      <a:rPr lang="ru-RU" b="1" i="1" smtClean="0">
                        <a:latin typeface="Cambria Math"/>
                      </a:rPr>
                      <m:t> :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ru-RU" b="1" i="1" smtClean="0">
                        <a:latin typeface="Cambria Math"/>
                      </a:rPr>
                      <m:t>, где</m:t>
                    </m:r>
                  </m:oMath>
                </a14:m>
                <a:endParaRPr lang="ru-RU" b="1" dirty="0" smtClean="0"/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  <m:r>
                      <a:rPr lang="en-US" b="1" i="1" smtClean="0">
                        <a:latin typeface="Cambria Math"/>
                      </a:rPr>
                      <m:t> −непу</m:t>
                    </m:r>
                    <m:r>
                      <a:rPr lang="ru-RU" b="1" i="1" smtClean="0">
                        <a:latin typeface="Cambria Math"/>
                      </a:rPr>
                      <m:t>стое множество вершин</m:t>
                    </m:r>
                    <m:r>
                      <a:rPr lang="ru-RU" b="1" i="0" smtClean="0">
                        <a:latin typeface="Cambria Math"/>
                      </a:rPr>
                      <m:t>,</m:t>
                    </m:r>
                  </m:oMath>
                </a14:m>
                <a:endParaRPr lang="ru-RU" b="1" dirty="0" smtClean="0"/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𝑼</m:t>
                    </m:r>
                    <m:r>
                      <a:rPr lang="en-US" b="1" i="1" smtClean="0">
                        <a:latin typeface="Cambria Math"/>
                      </a:rPr>
                      <m:t> −множ</m:t>
                    </m:r>
                    <m:r>
                      <a:rPr lang="ru-RU" b="1" i="1" smtClean="0">
                        <a:latin typeface="Cambria Math"/>
                      </a:rPr>
                      <m:t>ество ребер</m:t>
                    </m:r>
                    <m:d>
                      <m:dPr>
                        <m:ctrlPr>
                          <a:rPr lang="ru-RU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b="1" i="1" smtClean="0">
                            <a:latin typeface="Cambria Math"/>
                          </a:rPr>
                          <m:t>пар вершин</m:t>
                        </m:r>
                      </m:e>
                    </m:d>
                    <m:r>
                      <a:rPr lang="ru-RU" b="1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/>
                <a:r>
                  <a:rPr lang="ru-RU" i="1" dirty="0">
                    <a:latin typeface="Cambria Math"/>
                  </a:rPr>
                  <a:t>Некоторые </a:t>
                </a:r>
                <a:r>
                  <a:rPr lang="ru-RU" i="1" dirty="0" smtClean="0">
                    <a:latin typeface="Cambria Math"/>
                  </a:rPr>
                  <a:t>обозначения:</a:t>
                </a:r>
                <a:endParaRPr lang="en-US" i="1" dirty="0" smtClean="0">
                  <a:latin typeface="Cambria Math"/>
                </a:endParaRPr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 ∈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:r>
                  <a:rPr lang="ru-RU" dirty="0" smtClean="0"/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ru-R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 −коли</m:t>
                    </m:r>
                    <m:r>
                      <a:rPr lang="ru-RU" b="1" i="1" smtClean="0">
                        <a:latin typeface="Cambria Math"/>
                      </a:rPr>
                      <m:t>чество вершин</m:t>
                    </m:r>
                  </m:oMath>
                </a14:m>
                <a:endParaRPr lang="ru-RU" b="1" i="1" dirty="0" smtClean="0">
                  <a:latin typeface="Cambria Math"/>
                </a:endParaRPr>
              </a:p>
              <a:p>
                <a:pPr/>
                <a:r>
                  <a:rPr lang="ru-RU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ru-RU" b="1" i="1" smtClean="0">
                        <a:latin typeface="Cambria Math"/>
                      </a:rPr>
                      <m:t> −количество ребер</m:t>
                    </m:r>
                  </m:oMath>
                </a14:m>
                <a:endParaRPr lang="ru-RU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620000" cy="4373563"/>
              </a:xfrm>
              <a:blipFill rotWithShape="1">
                <a:blip r:embed="rId2" cstate="print"/>
                <a:stretch>
                  <a:fillRect l="-800" t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99" y="476672"/>
            <a:ext cx="23526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73" y="4077072"/>
            <a:ext cx="3362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475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30708"/>
            <a:ext cx="28479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Соседние(смежные) вершины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Смежные ребра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Кратные ребра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Степень вершины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Связный граф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Полный граф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Маршрут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Цепь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Цикл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Дерево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362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750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2891"/>
            <a:ext cx="2561328" cy="27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 в памяти компьютера.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Матрица смежности:</a:t>
                </a:r>
              </a:p>
              <a:p>
                <a:pPr/>
                <a:r>
                  <a:rPr lang="en-US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 −матр</m:t>
                    </m:r>
                    <m:r>
                      <a:rPr lang="ru-RU" b="1" i="1" smtClean="0">
                        <a:latin typeface="Cambria Math"/>
                      </a:rPr>
                      <m:t>ица </m:t>
                    </m:r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b="1" dirty="0" smtClean="0">
                  <a:ea typeface="Cambria Math"/>
                </a:endParaRPr>
              </a:p>
              <a:p>
                <a:pPr/>
                <a:r>
                  <a:rPr lang="en-US" b="1" dirty="0" smtClean="0"/>
                  <a:t/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∉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ru-RU" dirty="0" smtClean="0"/>
                  <a:t>Объем занимаемой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7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7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p>
                          <m:r>
                            <a:rPr lang="en-US" sz="72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7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78" y="3645024"/>
            <a:ext cx="2410706" cy="22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30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5" y="1772816"/>
            <a:ext cx="2561328" cy="27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Список ребер: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𝟓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𝟑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𝟒</m:t>
                                      </m:r>
                                      <m:r>
                                        <a:rPr lang="ru-RU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𝟓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𝟒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𝟒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𝟔</m:t>
                                            </m:r>
                                            <m:r>
                                              <a:rPr lang="ru-RU" b="1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Объем занимаемой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7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720" t="-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Графы в памяти компьютера.</a:t>
            </a:r>
          </a:p>
        </p:txBody>
      </p:sp>
    </p:spTree>
    <p:extLst>
      <p:ext uri="{BB962C8B-B14F-4D97-AF65-F5344CB8AC3E}">
        <p14:creationId xmlns="" xmlns:p14="http://schemas.microsoft.com/office/powerpoint/2010/main" val="1723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45024"/>
            <a:ext cx="2561328" cy="27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Графы в памяти компьютера.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Списки смежности: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Объем занимаемой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72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7200" dirty="0" smtClean="0">
                  <a:solidFill>
                    <a:schemeClr val="tx2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86866"/>
            <a:ext cx="7467919" cy="15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842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787208" cy="470073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Матрица смежности – двумерный массив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𝑵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Список ребер – массив ребер.</a:t>
                </a:r>
              </a:p>
              <a:p>
                <a:r>
                  <a:rPr lang="ru-RU" dirty="0" smtClean="0"/>
                  <a:t>Списки смежности:</a:t>
                </a:r>
                <a:endParaRPr lang="en-US" dirty="0" smtClean="0"/>
              </a:p>
              <a:p>
                <a:pPr lvl="1"/>
                <a:r>
                  <a:rPr lang="ru-RU" dirty="0"/>
                  <a:t>Для реализации одного списка использовать объект класса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. Соответственно для </a:t>
                </a:r>
                <a:r>
                  <a:rPr lang="en-US" dirty="0"/>
                  <a:t>N</a:t>
                </a:r>
                <a:r>
                  <a:rPr lang="ru-RU" dirty="0"/>
                  <a:t> вершин графа нам понадобится массив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-</a:t>
                </a:r>
                <a:r>
                  <a:rPr lang="ru-RU" dirty="0" err="1"/>
                  <a:t>ов</a:t>
                </a:r>
                <a:r>
                  <a:rPr lang="ru-RU" dirty="0"/>
                  <a:t>.</a:t>
                </a:r>
              </a:p>
              <a:p>
                <a:pPr lvl="1"/>
                <a:r>
                  <a:rPr lang="ru-RU" dirty="0"/>
                  <a:t>Объявление</a:t>
                </a:r>
                <a:r>
                  <a:rPr lang="ru-RU" dirty="0">
                    <a:solidFill>
                      <a:srgbClr val="0070C0"/>
                    </a:solidFill>
                  </a:rPr>
                  <a:t/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en-US" dirty="0"/>
                  <a:t>&lt;</a:t>
                </a:r>
                <a:r>
                  <a:rPr lang="ru-RU" dirty="0"/>
                  <a:t>ТИП</a:t>
                </a:r>
                <a:r>
                  <a:rPr lang="en-US" dirty="0"/>
                  <a:t>&gt;</a:t>
                </a:r>
                <a:r>
                  <a:rPr lang="en-US" dirty="0" err="1"/>
                  <a:t>var_name</a:t>
                </a:r>
                <a:r>
                  <a:rPr lang="en-US" dirty="0"/>
                  <a:t>; </a:t>
                </a:r>
                <a:r>
                  <a:rPr lang="ru-RU" dirty="0"/>
                  <a:t>ТИП – это тип элементов, которые будут хранится в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-е.</a:t>
                </a:r>
              </a:p>
              <a:p>
                <a:pPr lvl="1"/>
                <a:r>
                  <a:rPr lang="ru-RU" dirty="0"/>
                  <a:t>Методы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-а, которые мы будем часто использовать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 err="1"/>
                  <a:t>push_back</a:t>
                </a:r>
                <a:r>
                  <a:rPr lang="en-US" dirty="0"/>
                  <a:t>(value) – </a:t>
                </a:r>
                <a:r>
                  <a:rPr lang="ru-RU" dirty="0"/>
                  <a:t>добавить элемент </a:t>
                </a:r>
                <a:r>
                  <a:rPr lang="en-US" dirty="0"/>
                  <a:t>value </a:t>
                </a:r>
                <a:r>
                  <a:rPr lang="ru-RU" dirty="0"/>
                  <a:t>в конец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-а.</a:t>
                </a:r>
              </a:p>
              <a:p>
                <a:pPr lvl="2"/>
                <a:r>
                  <a:rPr lang="en-US" dirty="0"/>
                  <a:t>size()</a:t>
                </a:r>
                <a:r>
                  <a:rPr lang="ru-RU" dirty="0"/>
                  <a:t> – возвращает количество элементов в </a:t>
                </a:r>
                <a:r>
                  <a:rPr lang="en-US" dirty="0">
                    <a:solidFill>
                      <a:srgbClr val="0070C0"/>
                    </a:solidFill>
                  </a:rPr>
                  <a:t>vector</a:t>
                </a:r>
                <a:r>
                  <a:rPr lang="ru-RU" dirty="0"/>
                  <a:t>-е</a:t>
                </a:r>
                <a:r>
                  <a:rPr lang="ru-RU" dirty="0" smtClean="0"/>
                  <a:t>.</a:t>
                </a:r>
              </a:p>
              <a:p>
                <a:pPr lvl="1"/>
                <a:r>
                  <a:rPr lang="ru-RU" dirty="0" smtClean="0"/>
                  <a:t>Почитать про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vector</a:t>
                </a:r>
                <a:r>
                  <a:rPr lang="en-US" dirty="0" smtClean="0"/>
                  <a:t/>
                </a:r>
                <a:r>
                  <a:rPr lang="ru-RU" dirty="0" smtClean="0"/>
                  <a:t>можно </a:t>
                </a:r>
                <a:r>
                  <a:rPr lang="en-US" dirty="0">
                    <a:hlinkClick r:id="rId2"/>
                  </a:rPr>
                  <a:t>http://www.cplusplus.com/reference/vector/vector/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787208" cy="4700736"/>
              </a:xfrm>
              <a:blipFill rotWithShape="1">
                <a:blip r:embed="rId3" cstate="print"/>
                <a:stretch>
                  <a:fillRect l="-783" t="-519" r="-548" b="-2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39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544616" cy="540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Список смежности.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741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1404074"/>
          </a:xfrm>
        </p:spPr>
        <p:txBody>
          <a:bodyPr>
            <a:normAutofit/>
          </a:bodyPr>
          <a:lstStyle/>
          <a:p>
            <a:r>
              <a:rPr lang="ru-RU" dirty="0" smtClean="0"/>
              <a:t>А если есть что-то еще?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2872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Использовать </a:t>
            </a:r>
            <a:r>
              <a:rPr lang="en-US" dirty="0">
                <a:solidFill>
                  <a:srgbClr val="0070C0"/>
                </a:solidFill>
              </a:rPr>
              <a:t>pair</a:t>
            </a:r>
            <a:r>
              <a:rPr lang="en-US" dirty="0"/>
              <a:t>&lt;</a:t>
            </a:r>
            <a:r>
              <a:rPr lang="ru-RU" dirty="0"/>
              <a:t>тип1, тип2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Пример объявления </a:t>
            </a:r>
            <a:r>
              <a:rPr lang="en-US" dirty="0"/>
              <a:t>pair&lt;</a:t>
            </a:r>
            <a:r>
              <a:rPr lang="en-US" dirty="0" err="1"/>
              <a:t>int</a:t>
            </a:r>
            <a:r>
              <a:rPr lang="en-US" dirty="0"/>
              <a:t>, double&gt; s;</a:t>
            </a:r>
          </a:p>
          <a:p>
            <a:pPr lvl="1"/>
            <a:r>
              <a:rPr lang="en-US" dirty="0" err="1"/>
              <a:t>s.first</a:t>
            </a:r>
            <a:r>
              <a:rPr lang="en-US" dirty="0"/>
              <a:t> – </a:t>
            </a:r>
            <a:r>
              <a:rPr lang="ru-RU" dirty="0"/>
              <a:t>первое значение в паре</a:t>
            </a:r>
          </a:p>
          <a:p>
            <a:pPr lvl="1"/>
            <a:r>
              <a:rPr lang="en-US" dirty="0" err="1"/>
              <a:t>s.second</a:t>
            </a:r>
            <a:r>
              <a:rPr lang="en-US" dirty="0"/>
              <a:t> – </a:t>
            </a:r>
            <a:r>
              <a:rPr lang="ru-RU" dirty="0"/>
              <a:t>второе значение в паре</a:t>
            </a:r>
          </a:p>
          <a:p>
            <a:pPr lvl="1"/>
            <a:r>
              <a:rPr lang="ru-RU" dirty="0"/>
              <a:t>Пример объявления нагруженного графа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vector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pair</a:t>
            </a: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&gt; &gt; gr[100013];</a:t>
            </a:r>
          </a:p>
          <a:p>
            <a:pPr lvl="1"/>
            <a:r>
              <a:rPr lang="en-US" dirty="0"/>
              <a:t>gr[</a:t>
            </a:r>
            <a:r>
              <a:rPr lang="en-US" dirty="0" err="1"/>
              <a:t>i</a:t>
            </a:r>
            <a:r>
              <a:rPr lang="en-US" dirty="0"/>
              <a:t>][j].first – </a:t>
            </a:r>
            <a:r>
              <a:rPr lang="ru-RU" dirty="0"/>
              <a:t>обычно смежная вершина</a:t>
            </a:r>
          </a:p>
          <a:p>
            <a:pPr lvl="1"/>
            <a:r>
              <a:rPr lang="en-US" dirty="0"/>
              <a:t>gr[</a:t>
            </a:r>
            <a:r>
              <a:rPr lang="en-US" dirty="0" err="1"/>
              <a:t>i</a:t>
            </a:r>
            <a:r>
              <a:rPr lang="en-US" dirty="0"/>
              <a:t>][j].second – </a:t>
            </a:r>
            <a:r>
              <a:rPr lang="ru-RU" dirty="0"/>
              <a:t>обычно вес ребра (</a:t>
            </a:r>
            <a:r>
              <a:rPr lang="en-US" dirty="0" err="1"/>
              <a:t>i</a:t>
            </a:r>
            <a:r>
              <a:rPr lang="en-US" dirty="0"/>
              <a:t>, gr[</a:t>
            </a:r>
            <a:r>
              <a:rPr lang="en-US" dirty="0" err="1"/>
              <a:t>i</a:t>
            </a:r>
            <a:r>
              <a:rPr lang="en-US" dirty="0"/>
              <a:t>][j].first)</a:t>
            </a:r>
          </a:p>
          <a:p>
            <a:r>
              <a:rPr lang="ru-RU" dirty="0"/>
              <a:t>Написать свою структуру(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Часто используется, если необходимо хранить не только вес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pnt</a:t>
            </a:r>
            <a:r>
              <a:rPr lang="en-US" dirty="0"/>
              <a:t>{</a:t>
            </a:r>
            <a:endParaRPr lang="ru-RU" sz="2800" dirty="0"/>
          </a:p>
          <a:p>
            <a:pPr lvl="1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u;</a:t>
            </a:r>
            <a:endParaRPr lang="ru-RU" sz="2800" dirty="0"/>
          </a:p>
          <a:p>
            <a:pPr lvl="1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w;</a:t>
            </a:r>
            <a:endParaRPr lang="ru-RU" sz="2800" dirty="0"/>
          </a:p>
          <a:p>
            <a:pPr lvl="1"/>
            <a:r>
              <a:rPr lang="en-US" dirty="0"/>
              <a:t>	</a:t>
            </a:r>
            <a:r>
              <a:rPr lang="ru-RU" dirty="0"/>
              <a:t>....</a:t>
            </a:r>
            <a:endParaRPr lang="ru-RU" sz="2800" dirty="0"/>
          </a:p>
          <a:p>
            <a:pPr lvl="1"/>
            <a:r>
              <a:rPr lang="ru-RU" dirty="0" smtClean="0"/>
              <a:t>};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4865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1507</TotalTime>
  <Words>204</Words>
  <Application>Microsoft Office PowerPoint</Application>
  <PresentationFormat>Экран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Главная</vt:lpstr>
      <vt:lpstr>Графы</vt:lpstr>
      <vt:lpstr>Графы. Определение.</vt:lpstr>
      <vt:lpstr>Графы.</vt:lpstr>
      <vt:lpstr>Графы в памяти компьютера.</vt:lpstr>
      <vt:lpstr>Графы в памяти компьютера.</vt:lpstr>
      <vt:lpstr>Графы в памяти компьютера.</vt:lpstr>
      <vt:lpstr>Реализация.</vt:lpstr>
      <vt:lpstr>Пример. Список смежности.</vt:lpstr>
      <vt:lpstr>А если есть что-то еще?</vt:lpstr>
      <vt:lpstr>Обход в ширину.</vt:lpstr>
      <vt:lpstr>Реализация. </vt:lpstr>
      <vt:lpstr>Обход в глубину.</vt:lpstr>
      <vt:lpstr>Реализация.</vt:lpstr>
      <vt:lpstr>Примеры задач.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</dc:title>
  <dc:creator>1</dc:creator>
  <cp:lastModifiedBy>Dell</cp:lastModifiedBy>
  <cp:revision>19</cp:revision>
  <dcterms:created xsi:type="dcterms:W3CDTF">2013-06-06T07:23:46Z</dcterms:created>
  <dcterms:modified xsi:type="dcterms:W3CDTF">2017-11-25T10:34:28Z</dcterms:modified>
</cp:coreProperties>
</file>