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Roboto Mon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RobotoMon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RobotoMono-italic.fntdata"/><Relationship Id="rId23" Type="http://schemas.openxmlformats.org/officeDocument/2006/relationships/font" Target="fonts/RobotoMon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b5fb0fee6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b5fb0fee6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b5fb0fee6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b5fb0fee6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b5fb0fee62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b5fb0fee6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5fb0fee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5fb0fee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b5fb0fee6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b5fb0fee6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b5fb0fee6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b5fb0fee6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b5fb0fee6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b5fb0fee6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b5fb0fee6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b5fb0fee6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b5fb0fee6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b5fb0fee6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b5fb0fee6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b5fb0fee6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b5fb0fee6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b5fb0fee6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273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does a computer “compute”?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561950"/>
            <a:ext cx="8520600" cy="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So, what does this reflect in terms of computation?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can we maximize the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efficiency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of a computer?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Threads and atomic operations.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8563" y="1955997"/>
            <a:ext cx="5550925" cy="250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So, what is the concern?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When a core is performing two concurrent tasks, how do we deal with erroneous behavior? Since we are using shared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resources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(the same core to perform both tasks) (Example of RAW hazard)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Parts of the program that may cause this issue with errors are known as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critical sections.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At critical sections, the core needed to be aware of protecting certain resources, and performing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mutually exclusive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execution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and memory accesses.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Well, how does this information link with CUDA?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CUDA programming allows users to program a GPU device to compute a large set of data.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CUDA employs both concurrency and parallelism.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Understanding and identifying critical sections in the program allows the programmer to understand the best way to program the device using CUDA.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54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Why are computers called “computers”?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6676" y="1017725"/>
            <a:ext cx="4352775" cy="3732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What is this?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1950" y="1214275"/>
            <a:ext cx="5179719" cy="369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New age computers and computation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250" y="1407138"/>
            <a:ext cx="7991475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CPU and Memory Organization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825" y="1528376"/>
            <a:ext cx="3747675" cy="23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7500" y="2112625"/>
            <a:ext cx="4174275" cy="122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Why do (simple) computers work this way?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analogy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about getting to know each person’s names in this room.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Easily scalable.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Standard.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/>
          <p:nvPr/>
        </p:nvSpPr>
        <p:spPr>
          <a:xfrm>
            <a:off x="1735500" y="2512275"/>
            <a:ext cx="3723000" cy="107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Do we have to perform serial computation?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575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30"/>
              <a:buFont typeface="Montserrat"/>
              <a:buChar char="●"/>
            </a:pPr>
            <a:r>
              <a:rPr lang="en" sz="1530">
                <a:latin typeface="Montserrat"/>
                <a:ea typeface="Montserrat"/>
                <a:cs typeface="Montserrat"/>
                <a:sym typeface="Montserrat"/>
              </a:rPr>
              <a:t>Short answer, no. </a:t>
            </a:r>
            <a:endParaRPr sz="1530">
              <a:latin typeface="Montserrat"/>
              <a:ea typeface="Montserrat"/>
              <a:cs typeface="Montserrat"/>
              <a:sym typeface="Montserrat"/>
            </a:endParaRPr>
          </a:p>
          <a:p>
            <a:pPr indent="-32575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30"/>
              <a:buFont typeface="Montserrat"/>
              <a:buChar char="●"/>
            </a:pPr>
            <a:r>
              <a:rPr lang="en" sz="1530">
                <a:latin typeface="Montserrat"/>
                <a:ea typeface="Montserrat"/>
                <a:cs typeface="Montserrat"/>
                <a:sym typeface="Montserrat"/>
              </a:rPr>
              <a:t>Long answer, maybe. Let me explain with an example.</a:t>
            </a:r>
            <a:endParaRPr sz="153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53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30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loopadd</a:t>
            </a:r>
            <a:r>
              <a:rPr lang="en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153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3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53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3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en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53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3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itr</a:t>
            </a:r>
            <a:r>
              <a:rPr lang="en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53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53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" sz="153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nt</a:t>
            </a:r>
            <a:r>
              <a:rPr lang="en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3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sum</a:t>
            </a:r>
            <a:r>
              <a:rPr lang="en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53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3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53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b="1" lang="en" sz="153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b="1" lang="en" sz="153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153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3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b="1" lang="en" sz="153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53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sz="153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53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&lt;=</a:t>
            </a:r>
            <a:r>
              <a:rPr lang="en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3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itr</a:t>
            </a:r>
            <a:r>
              <a:rPr lang="en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sz="153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b="1" lang="en" sz="153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++</a:t>
            </a:r>
            <a:r>
              <a:rPr lang="en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53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en" sz="153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lang="en" sz="153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um</a:t>
            </a:r>
            <a:r>
              <a:rPr lang="en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53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3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53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3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en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53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}</a:t>
            </a:r>
            <a:endParaRPr sz="153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b="1" lang="en" sz="153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r</a:t>
            </a:r>
            <a:r>
              <a:rPr b="1" lang="en" sz="153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eturn</a:t>
            </a:r>
            <a:r>
              <a:rPr lang="en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3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sum</a:t>
            </a:r>
            <a:r>
              <a:rPr lang="en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53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en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53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8" name="Google Shape;98;p19"/>
          <p:cNvSpPr/>
          <p:nvPr/>
        </p:nvSpPr>
        <p:spPr>
          <a:xfrm>
            <a:off x="5682325" y="2806125"/>
            <a:ext cx="601800" cy="4830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 txBox="1"/>
          <p:nvPr/>
        </p:nvSpPr>
        <p:spPr>
          <a:xfrm>
            <a:off x="6431125" y="2823675"/>
            <a:ext cx="9096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Loop?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/>
          <p:nvPr/>
        </p:nvSpPr>
        <p:spPr>
          <a:xfrm>
            <a:off x="1231650" y="2358300"/>
            <a:ext cx="1861500" cy="3429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Is this the same?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b="1" lang="en" sz="153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53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153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3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3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b="1" lang="en" sz="153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53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53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sz="153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" sz="153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53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&lt;=</a:t>
            </a:r>
            <a:r>
              <a:rPr lang="en" sz="153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3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itr</a:t>
            </a:r>
            <a:r>
              <a:rPr lang="en" sz="153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sz="153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b="1" lang="en" sz="153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++</a:t>
            </a:r>
            <a:r>
              <a:rPr lang="en" sz="153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53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53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en" sz="153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sum</a:t>
            </a:r>
            <a:r>
              <a:rPr lang="en" sz="153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53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53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3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 sz="153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53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53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3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en" sz="153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53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53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4261750" y="1434575"/>
            <a:ext cx="195900" cy="342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0"/>
          <p:cNvSpPr txBox="1"/>
          <p:nvPr/>
        </p:nvSpPr>
        <p:spPr>
          <a:xfrm>
            <a:off x="4849600" y="1210650"/>
            <a:ext cx="1959300" cy="18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3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b="1" lang="en" sz="153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um = a + b;</a:t>
            </a:r>
            <a:endParaRPr b="1" sz="1530">
              <a:solidFill>
                <a:srgbClr val="70008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3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sum = a + b;</a:t>
            </a:r>
            <a:endParaRPr b="1" sz="1530">
              <a:solidFill>
                <a:srgbClr val="70008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3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sum = a + b;</a:t>
            </a:r>
            <a:endParaRPr b="1" sz="1530">
              <a:solidFill>
                <a:srgbClr val="70008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3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sum = a + b;</a:t>
            </a:r>
            <a:endParaRPr b="1" sz="1530">
              <a:solidFill>
                <a:srgbClr val="70008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3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sum = a + b;</a:t>
            </a:r>
            <a:endParaRPr b="1" sz="1530">
              <a:solidFill>
                <a:srgbClr val="70008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1182625" y="2295300"/>
            <a:ext cx="21135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Assuming itr = 5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472300" y="3345050"/>
            <a:ext cx="7774800" cy="13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The loop is broken down this way.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Can we run these add operations in concurrently/parallel maybe??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What is concurrent or parallel computation then?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Concurrent and Parallel computation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Parallel computation (Explicit parallelism) is performing computation on multiple computers or “cores”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simultaneously. (Usually from the same program and data memory spaces).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Analogy: A group of sous chefs cooking many meals.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Concurrent computation (implicit parallelism) is performing two operations “simultaneously” (simulating simultaneous execution) by using a single core, and sharing the resources and time for a specific part of the program in the memory space.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Analogy: One person cooking two meals.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