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64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4" r:id="rId14"/>
    <p:sldId id="265" r:id="rId15"/>
    <p:sldId id="287" r:id="rId16"/>
    <p:sldId id="288" r:id="rId17"/>
    <p:sldId id="289" r:id="rId18"/>
    <p:sldId id="290" r:id="rId19"/>
    <p:sldId id="291" r:id="rId20"/>
    <p:sldId id="292" r:id="rId21"/>
    <p:sldId id="286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03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192000" cy="38354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2255" y="318135"/>
            <a:ext cx="11683365" cy="563499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1328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05547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-10160"/>
            <a:ext cx="12192000" cy="266382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5208" y="508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9230" y="-9939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6661"/>
            <a:ext cx="12192000" cy="1828799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0296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1220" cy="506730"/>
          </a:xfrm>
        </p:spPr>
        <p:txBody>
          <a:bodyPr wrap="none">
            <a:noAutofit/>
          </a:bodyPr>
          <a:lstStyle>
            <a:lvl1pPr algn="l"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87.xml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9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11325" y="1120775"/>
            <a:ext cx="8316595" cy="1896745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《人工智能入门实践</a:t>
            </a:r>
            <a:r>
              <a:rPr lang="zh-CN" altLang="en-US" dirty="0">
                <a:sym typeface="Arial" panose="020B0604020202020204" pitchFamily="34" charset="0"/>
              </a:rPr>
              <a:t>》</a:t>
            </a:r>
            <a:br>
              <a:rPr lang="zh-CN" altLang="en-US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教材</a:t>
            </a:r>
            <a:r>
              <a:rPr lang="zh-CN" altLang="en-US" dirty="0">
                <a:sym typeface="Arial" panose="020B0604020202020204" pitchFamily="34" charset="0"/>
              </a:rPr>
              <a:t>及相应</a:t>
            </a:r>
            <a:r>
              <a:rPr lang="zh-CN" altLang="en-US" dirty="0">
                <a:sym typeface="Arial" panose="020B0604020202020204" pitchFamily="34" charset="0"/>
              </a:rPr>
              <a:t>课程简介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11325" y="3017520"/>
            <a:ext cx="8316595" cy="890270"/>
          </a:xfrm>
        </p:spPr>
        <p:txBody>
          <a:bodyPr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717675" y="4747260"/>
            <a:ext cx="8370570" cy="1427480"/>
          </a:xfrm>
        </p:spPr>
        <p:txBody>
          <a:bodyPr>
            <a:normAutofit/>
          </a:bodyPr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Arial" panose="020B0604020202020204" pitchFamily="34" charset="0"/>
              </a:rPr>
              <a:t>演讲者：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057089"/>
            <a:ext cx="6899275" cy="134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75273"/>
          <a:stretch>
            <a:fillRect/>
          </a:stretch>
        </p:blipFill>
        <p:spPr>
          <a:xfrm>
            <a:off x="6036945" y="4151630"/>
            <a:ext cx="4133215" cy="16516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b="24375"/>
          <a:stretch>
            <a:fillRect/>
          </a:stretch>
        </p:blipFill>
        <p:spPr>
          <a:xfrm>
            <a:off x="2002155" y="1301115"/>
            <a:ext cx="4133215" cy="5051425"/>
          </a:xfrm>
          <a:prstGeom prst="rect">
            <a:avLst/>
          </a:prstGeom>
        </p:spPr>
      </p:pic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85" y="2791460"/>
            <a:ext cx="3274060" cy="1275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300" y="1397000"/>
            <a:ext cx="2809875" cy="1280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0" y="289560"/>
            <a:ext cx="121913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教材第</a:t>
            </a:r>
            <a:r>
              <a:rPr lang="zh-CN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七</a:t>
            </a:r>
            <a:r>
              <a:rPr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章内容</a:t>
            </a:r>
            <a:endParaRPr lang="zh-CN" altLang="en-US" sz="32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17700" y="1191895"/>
            <a:ext cx="8385810" cy="52838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30655" y="2477135"/>
            <a:ext cx="649605" cy="3801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三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个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实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9020" y="2157730"/>
            <a:ext cx="1549400" cy="2095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19020" y="4004310"/>
            <a:ext cx="1549400" cy="2095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97625" y="4180840"/>
            <a:ext cx="2361565" cy="2095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3955" y="763270"/>
            <a:ext cx="10365740" cy="441960"/>
          </a:xfrm>
        </p:spPr>
        <p:txBody>
          <a:bodyPr/>
          <a:p>
            <a:r>
              <a:t>通过学习本教材，可以掌握基本的人工智能框架和算法的使用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0" y="1205230"/>
            <a:ext cx="10728960" cy="5135880"/>
          </a:xfrm>
        </p:spPr>
        <p:txBody>
          <a:bodyPr/>
          <a:p>
            <a:r>
              <a:rPr sz="2400">
                <a:solidFill>
                  <a:srgbClr val="FF0000"/>
                </a:solidFill>
                <a:sym typeface="+mn-ea"/>
              </a:rPr>
              <a:t>人工智能大赛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——</a:t>
            </a:r>
            <a:r>
              <a:rPr sz="2400">
                <a:solidFill>
                  <a:srgbClr val="FF0000"/>
                </a:solidFill>
                <a:sym typeface="+mn-ea"/>
              </a:rPr>
              <a:t>学生们可以小试牛刀</a:t>
            </a:r>
            <a:endParaRPr sz="2400">
              <a:solidFill>
                <a:srgbClr val="FF0000"/>
              </a:solidFill>
            </a:endParaRPr>
          </a:p>
          <a:p>
            <a:pPr lvl="1"/>
            <a:r>
              <a:rPr lang="en-US" altLang="zh-CN" sz="2400"/>
              <a:t>kaggle</a:t>
            </a:r>
            <a:r>
              <a:rPr sz="2400"/>
              <a:t>网站：https://www.kaggle.com/</a:t>
            </a:r>
            <a:endParaRPr sz="2400"/>
          </a:p>
          <a:p>
            <a:pPr lvl="1"/>
            <a:r>
              <a:rPr lang="en-US" altLang="zh-CN" sz="2400">
                <a:sym typeface="+mn-ea"/>
              </a:rPr>
              <a:t>D</a:t>
            </a:r>
            <a:r>
              <a:rPr sz="2400">
                <a:sym typeface="+mn-ea"/>
              </a:rPr>
              <a:t>ata</a:t>
            </a:r>
            <a:r>
              <a:rPr lang="en-US" altLang="zh-CN" sz="2400">
                <a:sym typeface="+mn-ea"/>
              </a:rPr>
              <a:t>F</a:t>
            </a:r>
            <a:r>
              <a:rPr sz="2400">
                <a:sym typeface="+mn-ea"/>
              </a:rPr>
              <a:t>ountain：</a:t>
            </a:r>
            <a:r>
              <a:rPr sz="2400"/>
              <a:t>https://www.datafountain.cn/</a:t>
            </a:r>
            <a:endParaRPr sz="2400"/>
          </a:p>
          <a:p>
            <a:pPr lvl="1"/>
            <a:r>
              <a:rPr sz="2400"/>
              <a:t>阿里天池竞赛：https://tianchi.aliyun.com/</a:t>
            </a:r>
            <a:endParaRPr sz="2400"/>
          </a:p>
          <a:p>
            <a:pPr lvl="1"/>
            <a:r>
              <a:rPr lang="en-US" altLang="zh-CN" sz="2400">
                <a:sym typeface="+mn-ea"/>
              </a:rPr>
              <a:t>B</a:t>
            </a:r>
            <a:r>
              <a:rPr sz="2400">
                <a:sym typeface="+mn-ea"/>
              </a:rPr>
              <a:t>iendata：</a:t>
            </a:r>
            <a:r>
              <a:rPr sz="2400"/>
              <a:t>https://www.biendata.xyz/</a:t>
            </a:r>
            <a:endParaRPr sz="2400"/>
          </a:p>
          <a:p>
            <a:pPr lvl="1"/>
            <a:r>
              <a:rPr sz="2400"/>
              <a:t>和鲸数据科学竞赛：https://www.heywhale.com/home/competition</a:t>
            </a:r>
            <a:endParaRPr sz="2400"/>
          </a:p>
          <a:p>
            <a:pPr lvl="1"/>
            <a:r>
              <a:rPr lang="en-US" altLang="zh-CN" sz="2400"/>
              <a:t>FlyAI:https://www.flyai.com/</a:t>
            </a:r>
            <a:endParaRPr lang="en-US" altLang="zh-CN" sz="2400"/>
          </a:p>
          <a:p>
            <a:pPr lvl="1"/>
            <a:r>
              <a:rPr lang="en-US" altLang="zh-CN" sz="2400"/>
              <a:t>......</a:t>
            </a:r>
            <a:endParaRPr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0" y="1205230"/>
            <a:ext cx="10045065" cy="1924050"/>
          </a:xfrm>
        </p:spPr>
        <p:txBody>
          <a:bodyPr/>
          <a:p>
            <a:pPr marL="0" lvl="0" indent="0">
              <a:buNone/>
            </a:pPr>
            <a:r>
              <a:rPr sz="2400">
                <a:solidFill>
                  <a:schemeClr val="tx1"/>
                </a:solidFill>
                <a:sym typeface="+mn-ea"/>
              </a:rPr>
              <a:t>相应课程可以安排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24</a:t>
            </a:r>
            <a:r>
              <a:rPr sz="2400">
                <a:solidFill>
                  <a:schemeClr val="tx1"/>
                </a:solidFill>
                <a:sym typeface="+mn-ea"/>
              </a:rPr>
              <a:t>学时、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36</a:t>
            </a:r>
            <a:r>
              <a:rPr sz="2400">
                <a:solidFill>
                  <a:schemeClr val="tx1"/>
                </a:solidFill>
                <a:sym typeface="+mn-ea"/>
              </a:rPr>
              <a:t>学时或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48</a:t>
            </a:r>
            <a:r>
              <a:rPr sz="2400">
                <a:solidFill>
                  <a:schemeClr val="tx1"/>
                </a:solidFill>
                <a:sym typeface="+mn-ea"/>
              </a:rPr>
              <a:t>学时。每个实验任务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4-8</a:t>
            </a:r>
            <a:r>
              <a:rPr sz="2400">
                <a:solidFill>
                  <a:schemeClr val="tx1"/>
                </a:solidFill>
                <a:sym typeface="+mn-ea"/>
              </a:rPr>
              <a:t>课时。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sz="540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0" y="443230"/>
            <a:ext cx="9832340" cy="441960"/>
          </a:xfrm>
        </p:spPr>
        <p:txBody>
          <a:bodyPr/>
          <a:p>
            <a:r>
              <a:rPr sz="3200"/>
              <a:t>课程安排</a:t>
            </a:r>
            <a:r>
              <a:rPr sz="3200"/>
              <a:t>参考</a:t>
            </a:r>
            <a:endParaRPr sz="32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4745" y="1965960"/>
            <a:ext cx="10255885" cy="473329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>
                <a:sym typeface="+mn-ea"/>
              </a:rPr>
              <a:t>实验</a:t>
            </a:r>
            <a:r>
              <a:rPr lang="en-US" altLang="zh-CN" sz="2400">
                <a:sym typeface="+mn-ea"/>
              </a:rPr>
              <a:t>1</a:t>
            </a:r>
            <a:r>
              <a:rPr sz="2400">
                <a:sym typeface="+mn-ea"/>
              </a:rPr>
              <a:t>：</a:t>
            </a:r>
            <a:r>
              <a:rPr sz="2400">
                <a:solidFill>
                  <a:srgbClr val="FF0000"/>
                </a:solidFill>
              </a:rPr>
              <a:t>环境安装，配置，测试，数据基本处理操</a:t>
            </a:r>
            <a:r>
              <a:rPr sz="2400"/>
              <a:t>（</a:t>
            </a:r>
            <a:r>
              <a:rPr sz="2400">
                <a:sym typeface="+mn-ea"/>
              </a:rPr>
              <a:t>教材第</a:t>
            </a:r>
            <a:r>
              <a:rPr lang="en-US" altLang="zh-CN" sz="2400">
                <a:sym typeface="+mn-ea"/>
              </a:rPr>
              <a:t>2</a:t>
            </a:r>
            <a:r>
              <a:rPr sz="2400">
                <a:sym typeface="+mn-ea"/>
              </a:rPr>
              <a:t>章</a:t>
            </a:r>
            <a:r>
              <a:rPr lang="en-US" altLang="zh-CN" sz="2400"/>
              <a:t>)</a:t>
            </a:r>
            <a:endParaRPr sz="2400"/>
          </a:p>
          <a:p>
            <a:r>
              <a:rPr sz="2400">
                <a:sym typeface="+mn-ea"/>
              </a:rPr>
              <a:t>实验</a:t>
            </a:r>
            <a:r>
              <a:rPr lang="en-US" altLang="zh-CN" sz="2400">
                <a:sym typeface="+mn-ea"/>
              </a:rPr>
              <a:t>2</a:t>
            </a:r>
            <a:r>
              <a:rPr sz="2400">
                <a:sym typeface="+mn-ea"/>
              </a:rPr>
              <a:t>：</a:t>
            </a:r>
            <a:r>
              <a:rPr sz="2400"/>
              <a:t>机器学习工具包</a:t>
            </a:r>
            <a:r>
              <a:rPr lang="en-US" altLang="zh-CN" sz="2400">
                <a:solidFill>
                  <a:srgbClr val="FF0000"/>
                </a:solidFill>
              </a:rPr>
              <a:t>Sklearn</a:t>
            </a:r>
            <a:r>
              <a:rPr sz="2400">
                <a:solidFill>
                  <a:srgbClr val="FF0000"/>
                </a:solidFill>
              </a:rPr>
              <a:t>基础实验</a:t>
            </a:r>
            <a:r>
              <a:rPr sz="2400"/>
              <a:t>（教材第</a:t>
            </a:r>
            <a:r>
              <a:rPr lang="en-US" altLang="zh-CN" sz="2400"/>
              <a:t>3</a:t>
            </a:r>
            <a:r>
              <a:rPr sz="2400"/>
              <a:t>章</a:t>
            </a:r>
            <a:r>
              <a:rPr sz="2400">
                <a:sym typeface="+mn-ea"/>
              </a:rPr>
              <a:t>，多个实验任务可供选择</a:t>
            </a:r>
            <a:r>
              <a:rPr sz="2400"/>
              <a:t>）</a:t>
            </a:r>
            <a:endParaRPr sz="2400"/>
          </a:p>
          <a:p>
            <a:r>
              <a:rPr sz="2400">
                <a:sym typeface="+mn-ea"/>
              </a:rPr>
              <a:t>实验</a:t>
            </a:r>
            <a:r>
              <a:rPr lang="en-US" altLang="zh-CN" sz="2400">
                <a:sym typeface="+mn-ea"/>
              </a:rPr>
              <a:t>3</a:t>
            </a:r>
            <a:r>
              <a:rPr sz="2400">
                <a:sym typeface="+mn-ea"/>
              </a:rPr>
              <a:t>：</a:t>
            </a:r>
            <a:r>
              <a:rPr sz="2400"/>
              <a:t>深度学习框架</a:t>
            </a:r>
            <a:r>
              <a:rPr lang="en-US" altLang="zh-CN" sz="2400">
                <a:solidFill>
                  <a:srgbClr val="FF0000"/>
                </a:solidFill>
              </a:rPr>
              <a:t>Pytorch</a:t>
            </a:r>
            <a:r>
              <a:rPr sz="2400">
                <a:solidFill>
                  <a:srgbClr val="FF0000"/>
                </a:solidFill>
              </a:rPr>
              <a:t>基础实验</a:t>
            </a:r>
            <a:r>
              <a:rPr sz="2400"/>
              <a:t>（</a:t>
            </a:r>
            <a:r>
              <a:rPr sz="2400">
                <a:sym typeface="+mn-ea"/>
              </a:rPr>
              <a:t>教材第</a:t>
            </a:r>
            <a:r>
              <a:rPr lang="en-US" altLang="zh-CN" sz="2400">
                <a:sym typeface="+mn-ea"/>
              </a:rPr>
              <a:t>4</a:t>
            </a:r>
            <a:r>
              <a:rPr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5</a:t>
            </a:r>
            <a:r>
              <a:rPr sz="2400">
                <a:sym typeface="+mn-ea"/>
              </a:rPr>
              <a:t>章）</a:t>
            </a:r>
            <a:endParaRPr sz="2400"/>
          </a:p>
          <a:p>
            <a:r>
              <a:rPr sz="2400"/>
              <a:t>实验</a:t>
            </a:r>
            <a:r>
              <a:rPr lang="en-US" altLang="zh-CN" sz="2400"/>
              <a:t>4</a:t>
            </a:r>
            <a:r>
              <a:rPr sz="2400"/>
              <a:t>：</a:t>
            </a:r>
            <a:r>
              <a:rPr sz="2400">
                <a:solidFill>
                  <a:srgbClr val="FF0000"/>
                </a:solidFill>
                <a:sym typeface="+mn-ea"/>
              </a:rPr>
              <a:t>计算机视觉</a:t>
            </a:r>
            <a:r>
              <a:rPr sz="2400">
                <a:sym typeface="+mn-ea"/>
              </a:rPr>
              <a:t>实践（教材第</a:t>
            </a:r>
            <a:r>
              <a:rPr lang="en-US" altLang="zh-CN" sz="2400">
                <a:sym typeface="+mn-ea"/>
              </a:rPr>
              <a:t>6</a:t>
            </a:r>
            <a:r>
              <a:rPr sz="2400">
                <a:sym typeface="+mn-ea"/>
              </a:rPr>
              <a:t>章，多个实验任务可供</a:t>
            </a:r>
            <a:r>
              <a:rPr sz="2400">
                <a:sym typeface="+mn-ea"/>
              </a:rPr>
              <a:t>选择）</a:t>
            </a:r>
            <a:endParaRPr sz="2400"/>
          </a:p>
          <a:p>
            <a:r>
              <a:rPr sz="2400">
                <a:sym typeface="+mn-ea"/>
              </a:rPr>
              <a:t>实验</a:t>
            </a:r>
            <a:r>
              <a:rPr lang="en-US" altLang="zh-CN" sz="2400">
                <a:sym typeface="+mn-ea"/>
              </a:rPr>
              <a:t>5</a:t>
            </a:r>
            <a:r>
              <a:rPr sz="2400">
                <a:sym typeface="+mn-ea"/>
              </a:rPr>
              <a:t>：</a:t>
            </a:r>
            <a:r>
              <a:rPr sz="2400">
                <a:solidFill>
                  <a:srgbClr val="FF0000"/>
                </a:solidFill>
                <a:sym typeface="+mn-ea"/>
              </a:rPr>
              <a:t>自然语言处理</a:t>
            </a:r>
            <a:r>
              <a:rPr sz="2400">
                <a:sym typeface="+mn-ea"/>
              </a:rPr>
              <a:t>实践</a:t>
            </a:r>
            <a:r>
              <a:rPr sz="2400">
                <a:sym typeface="+mn-ea"/>
              </a:rPr>
              <a:t>（教材第</a:t>
            </a:r>
            <a:r>
              <a:rPr lang="en-US" altLang="zh-CN" sz="2400">
                <a:sym typeface="+mn-ea"/>
              </a:rPr>
              <a:t>7</a:t>
            </a:r>
            <a:r>
              <a:rPr sz="2400">
                <a:sym typeface="+mn-ea"/>
              </a:rPr>
              <a:t>章，多个实验任务可供</a:t>
            </a:r>
            <a:r>
              <a:rPr sz="2400">
                <a:sym typeface="+mn-ea"/>
              </a:rPr>
              <a:t>选择）</a:t>
            </a:r>
            <a:endParaRPr sz="2400"/>
          </a:p>
          <a:p>
            <a:r>
              <a:rPr sz="2400">
                <a:sym typeface="+mn-ea"/>
              </a:rPr>
              <a:t>实验</a:t>
            </a:r>
            <a:r>
              <a:rPr lang="en-US" altLang="zh-CN" sz="2400">
                <a:sym typeface="+mn-ea"/>
              </a:rPr>
              <a:t>6</a:t>
            </a:r>
            <a:r>
              <a:rPr sz="2400">
                <a:sym typeface="+mn-ea"/>
              </a:rPr>
              <a:t>：</a:t>
            </a:r>
            <a:r>
              <a:rPr sz="2400">
                <a:solidFill>
                  <a:srgbClr val="FF0000"/>
                </a:solidFill>
                <a:sym typeface="+mn-ea"/>
              </a:rPr>
              <a:t>人工智能大赛</a:t>
            </a:r>
            <a:r>
              <a:rPr sz="2400">
                <a:sym typeface="+mn-ea"/>
              </a:rPr>
              <a:t>练习（利用所学</a:t>
            </a:r>
            <a:r>
              <a:rPr sz="2400">
                <a:sym typeface="+mn-ea"/>
              </a:rPr>
              <a:t>知识）</a:t>
            </a:r>
            <a:endParaRPr sz="2400"/>
          </a:p>
          <a:p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0" y="443230"/>
            <a:ext cx="10344785" cy="441960"/>
          </a:xfrm>
        </p:spPr>
        <p:txBody>
          <a:bodyPr/>
          <a:p>
            <a:r>
              <a:rPr sz="3200">
                <a:sym typeface="+mn-ea"/>
              </a:rPr>
              <a:t>实验</a:t>
            </a:r>
            <a:r>
              <a:rPr lang="en-US" altLang="zh-CN" sz="3200">
                <a:sym typeface="+mn-ea"/>
              </a:rPr>
              <a:t>1</a:t>
            </a:r>
            <a:r>
              <a:rPr sz="3200">
                <a:sym typeface="+mn-ea"/>
              </a:rPr>
              <a:t>：</a:t>
            </a:r>
            <a:r>
              <a:rPr sz="3200">
                <a:solidFill>
                  <a:srgbClr val="FF0000"/>
                </a:solidFill>
                <a:sym typeface="+mn-ea"/>
              </a:rPr>
              <a:t>环境安装，配置，测试，数据基本处理操</a:t>
            </a:r>
            <a:r>
              <a:rPr sz="3200">
                <a:solidFill>
                  <a:srgbClr val="FF0000"/>
                </a:solidFill>
                <a:sym typeface="+mn-ea"/>
              </a:rPr>
              <a:t>作</a:t>
            </a:r>
            <a:endParaRPr sz="3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39495" y="1219200"/>
            <a:ext cx="10255885" cy="473329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>
                <a:solidFill>
                  <a:srgbClr val="FF0000"/>
                </a:solidFill>
              </a:rPr>
              <a:t>练习环境安装，配置，测试环境是否安装</a:t>
            </a:r>
            <a:r>
              <a:rPr sz="2400">
                <a:solidFill>
                  <a:srgbClr val="FF0000"/>
                </a:solidFill>
              </a:rPr>
              <a:t>成功</a:t>
            </a:r>
            <a:endParaRPr sz="2400">
              <a:solidFill>
                <a:srgbClr val="FF0000"/>
              </a:solidFill>
            </a:endParaRPr>
          </a:p>
          <a:p>
            <a:r>
              <a:rPr sz="2400">
                <a:solidFill>
                  <a:srgbClr val="FF0000"/>
                </a:solidFill>
              </a:rPr>
              <a:t>数据基本处理操作</a:t>
            </a:r>
            <a:endParaRPr sz="2400"/>
          </a:p>
          <a:p>
            <a:pPr lvl="1"/>
            <a:r>
              <a:rPr lang="en-US" altLang="zh-CN" sz="2400">
                <a:sym typeface="+mn-ea"/>
              </a:rPr>
              <a:t>Python</a:t>
            </a:r>
            <a:r>
              <a:rPr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Numpy</a:t>
            </a:r>
            <a:r>
              <a:rPr lang="en-US" altLang="zh-CN" sz="2400">
                <a:sym typeface="+mn-ea"/>
              </a:rPr>
              <a:t>: </a:t>
            </a:r>
            <a:r>
              <a:rPr sz="2400">
                <a:sym typeface="+mn-ea"/>
              </a:rPr>
              <a:t>主要练习数据处理的</a:t>
            </a:r>
            <a:r>
              <a:rPr sz="2400">
                <a:sym typeface="+mn-ea"/>
              </a:rPr>
              <a:t>常用操作方法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Pandas</a:t>
            </a:r>
            <a:r>
              <a:rPr sz="2400">
                <a:sym typeface="+mn-ea"/>
              </a:rPr>
              <a:t>：</a:t>
            </a:r>
            <a:r>
              <a:rPr sz="2400">
                <a:sym typeface="+mn-ea"/>
              </a:rPr>
              <a:t>主要练习</a:t>
            </a:r>
            <a:r>
              <a:rPr sz="2400">
                <a:sym typeface="+mn-ea"/>
              </a:rPr>
              <a:t>表格数据处理的常用操作方法</a:t>
            </a:r>
            <a:endParaRPr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Matplotlib</a:t>
            </a:r>
            <a:r>
              <a:rPr sz="2400">
                <a:sym typeface="+mn-ea"/>
              </a:rPr>
              <a:t>：主要练习数据的可视化方法</a:t>
            </a:r>
            <a:endParaRPr sz="2400">
              <a:sym typeface="+mn-ea"/>
            </a:endParaRPr>
          </a:p>
          <a:p>
            <a:pPr lvl="0"/>
            <a:r>
              <a:rPr sz="2400">
                <a:sym typeface="+mn-ea"/>
              </a:rPr>
              <a:t>重点</a:t>
            </a:r>
            <a:r>
              <a:rPr sz="2400">
                <a:sym typeface="+mn-ea"/>
              </a:rPr>
              <a:t>和难点</a:t>
            </a:r>
            <a:r>
              <a:rPr sz="2400">
                <a:sym typeface="+mn-ea"/>
              </a:rPr>
              <a:t>：</a:t>
            </a:r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数据切片的</a:t>
            </a:r>
            <a:r>
              <a:rPr sz="2400">
                <a:sym typeface="+mn-ea"/>
              </a:rPr>
              <a:t>理解</a:t>
            </a:r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不同</a:t>
            </a:r>
            <a:r>
              <a:rPr sz="2400">
                <a:sym typeface="+mn-ea"/>
              </a:rPr>
              <a:t>类型数据的</a:t>
            </a:r>
            <a:r>
              <a:rPr sz="2400">
                <a:sym typeface="+mn-ea"/>
              </a:rPr>
              <a:t>转换</a:t>
            </a:r>
            <a:endParaRPr sz="2400">
              <a:sym typeface="+mn-ea"/>
            </a:endParaRPr>
          </a:p>
          <a:p>
            <a:pPr lvl="1"/>
            <a:endParaRPr lang="en-US" altLang="zh-CN" sz="2400">
              <a:sym typeface="+mn-ea"/>
            </a:endParaRPr>
          </a:p>
          <a:p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0" y="443230"/>
            <a:ext cx="10344785" cy="441960"/>
          </a:xfrm>
        </p:spPr>
        <p:txBody>
          <a:bodyPr/>
          <a:p>
            <a:r>
              <a:rPr sz="3200">
                <a:sym typeface="+mn-ea"/>
              </a:rPr>
              <a:t>实验</a:t>
            </a:r>
            <a:r>
              <a:rPr lang="en-US" altLang="zh-CN" sz="3200">
                <a:sym typeface="+mn-ea"/>
              </a:rPr>
              <a:t>2</a:t>
            </a:r>
            <a:r>
              <a:rPr sz="3200">
                <a:sym typeface="+mn-ea"/>
              </a:rPr>
              <a:t>：</a:t>
            </a:r>
            <a:r>
              <a:rPr sz="3200">
                <a:sym typeface="+mn-ea"/>
              </a:rPr>
              <a:t>机器学习工具包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Sklearn</a:t>
            </a:r>
            <a:r>
              <a:rPr sz="3200">
                <a:solidFill>
                  <a:srgbClr val="FF0000"/>
                </a:solidFill>
                <a:sym typeface="+mn-ea"/>
              </a:rPr>
              <a:t>基础实验</a:t>
            </a:r>
            <a:endParaRPr sz="3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39495" y="1219200"/>
            <a:ext cx="10255885" cy="535559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</a:rPr>
              <a:t>Sklearn</a:t>
            </a:r>
            <a:r>
              <a:rPr sz="2400">
                <a:solidFill>
                  <a:schemeClr val="tx1"/>
                </a:solidFill>
              </a:rPr>
              <a:t>是一个非常优秀的机器学习工具包，可以使用统一的接口调用不同的机器</a:t>
            </a:r>
            <a:r>
              <a:rPr sz="2400">
                <a:solidFill>
                  <a:schemeClr val="tx1"/>
                </a:solidFill>
              </a:rPr>
              <a:t>学习算法。</a:t>
            </a:r>
            <a:endParaRPr sz="2400">
              <a:solidFill>
                <a:schemeClr val="tx1"/>
              </a:solidFill>
            </a:endParaRPr>
          </a:p>
          <a:p>
            <a:r>
              <a:rPr sz="2400">
                <a:solidFill>
                  <a:srgbClr val="FF0000"/>
                </a:solidFill>
              </a:rPr>
              <a:t>主要练习</a:t>
            </a:r>
            <a:endParaRPr sz="2400"/>
          </a:p>
          <a:p>
            <a:pPr lvl="1"/>
            <a:r>
              <a:rPr sz="2400">
                <a:sym typeface="+mn-ea"/>
              </a:rPr>
              <a:t>查看</a:t>
            </a:r>
            <a:r>
              <a:rPr lang="en-US" altLang="zh-CN" sz="2400">
                <a:sym typeface="+mn-ea"/>
              </a:rPr>
              <a:t>sklearn</a:t>
            </a:r>
            <a:r>
              <a:rPr sz="2400">
                <a:sym typeface="+mn-ea"/>
              </a:rPr>
              <a:t>提供</a:t>
            </a:r>
            <a:r>
              <a:rPr sz="2400">
                <a:sym typeface="+mn-ea"/>
              </a:rPr>
              <a:t>的多个数据集</a:t>
            </a:r>
            <a:endParaRPr sz="2400"/>
          </a:p>
          <a:p>
            <a:pPr lvl="1"/>
            <a:r>
              <a:rPr sz="2400">
                <a:sym typeface="+mn-ea"/>
              </a:rPr>
              <a:t>可完成数据的预处理，降维操作</a:t>
            </a:r>
            <a:endParaRPr sz="2400"/>
          </a:p>
          <a:p>
            <a:pPr lvl="1"/>
            <a:r>
              <a:rPr sz="2400">
                <a:sym typeface="+mn-ea"/>
              </a:rPr>
              <a:t>可以进行模型选择，提供分类、回归、聚类等各种算法</a:t>
            </a:r>
            <a:endParaRPr sz="2400"/>
          </a:p>
          <a:p>
            <a:r>
              <a:rPr sz="2400">
                <a:sym typeface="+mn-ea"/>
              </a:rPr>
              <a:t>重点</a:t>
            </a:r>
            <a:r>
              <a:rPr sz="2400">
                <a:sym typeface="+mn-ea"/>
              </a:rPr>
              <a:t>掌握操作的基本步骤：</a:t>
            </a:r>
            <a:endParaRPr sz="2400"/>
          </a:p>
          <a:p>
            <a:pPr marL="0" indent="457200">
              <a:buNone/>
            </a:pPr>
            <a:r>
              <a:rPr sz="2400">
                <a:sym typeface="+mn-ea"/>
              </a:rPr>
              <a:t>调用</a:t>
            </a:r>
            <a:r>
              <a:rPr lang="en-US" altLang="zh-CN" sz="2400">
                <a:sym typeface="+mn-ea"/>
              </a:rPr>
              <a:t>fit</a:t>
            </a:r>
            <a:r>
              <a:rPr sz="2400">
                <a:sym typeface="+mn-ea"/>
              </a:rPr>
              <a:t>函数：训练</a:t>
            </a:r>
            <a:endParaRPr sz="2400"/>
          </a:p>
          <a:p>
            <a:pPr marL="0" indent="457200">
              <a:buNone/>
            </a:pPr>
            <a:r>
              <a:rPr sz="2400">
                <a:sym typeface="+mn-ea"/>
              </a:rPr>
              <a:t>调用</a:t>
            </a:r>
            <a:r>
              <a:rPr lang="en-US" altLang="zh-CN" sz="2400">
                <a:sym typeface="+mn-ea"/>
              </a:rPr>
              <a:t>predict</a:t>
            </a:r>
            <a:r>
              <a:rPr sz="2400">
                <a:sym typeface="+mn-ea"/>
              </a:rPr>
              <a:t>函数：推理预测</a:t>
            </a:r>
            <a:endParaRPr sz="2400"/>
          </a:p>
        </p:txBody>
      </p:sp>
      <p:sp>
        <p:nvSpPr>
          <p:cNvPr id="3" name="文本框 2"/>
          <p:cNvSpPr txBox="1"/>
          <p:nvPr/>
        </p:nvSpPr>
        <p:spPr>
          <a:xfrm>
            <a:off x="6267450" y="5137785"/>
            <a:ext cx="5488940" cy="922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很多第三方工具提供了和</a:t>
            </a:r>
            <a:r>
              <a:rPr lang="en-US" altLang="zh-CN">
                <a:sym typeface="+mn-ea"/>
              </a:rPr>
              <a:t>Sklearn</a:t>
            </a:r>
            <a:r>
              <a:rPr lang="zh-CN" altLang="en-US">
                <a:sym typeface="+mn-ea"/>
              </a:rPr>
              <a:t>相同的接口。（如可布置作业，让学生自行使用</a:t>
            </a:r>
            <a:r>
              <a:rPr lang="en-US" altLang="zh-CN">
                <a:sym typeface="+mn-ea"/>
              </a:rPr>
              <a:t>XGBoost</a:t>
            </a:r>
            <a:r>
              <a:rPr lang="zh-CN" altLang="en-US">
                <a:sym typeface="+mn-ea"/>
              </a:rPr>
              <a:t>进行回归操作，并与</a:t>
            </a:r>
            <a:r>
              <a:rPr lang="en-US" altLang="zh-CN">
                <a:sym typeface="+mn-ea"/>
              </a:rPr>
              <a:t>Sklearn</a:t>
            </a:r>
            <a:r>
              <a:rPr lang="zh-CN" altLang="en-US">
                <a:sym typeface="+mn-ea"/>
              </a:rPr>
              <a:t>提供的随机森林</a:t>
            </a:r>
            <a:r>
              <a:rPr lang="zh-CN" altLang="en-US">
                <a:sym typeface="+mn-ea"/>
              </a:rPr>
              <a:t>等算法进行性能对比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0" y="443230"/>
            <a:ext cx="9832340" cy="441960"/>
          </a:xfrm>
        </p:spPr>
        <p:txBody>
          <a:bodyPr/>
          <a:p>
            <a:r>
              <a:rPr sz="3200">
                <a:sym typeface="+mn-ea"/>
              </a:rPr>
              <a:t>实验</a:t>
            </a:r>
            <a:r>
              <a:rPr lang="en-US" altLang="zh-CN" sz="3200">
                <a:sym typeface="+mn-ea"/>
              </a:rPr>
              <a:t>3</a:t>
            </a:r>
            <a:r>
              <a:rPr sz="3200">
                <a:sym typeface="+mn-ea"/>
              </a:rPr>
              <a:t>：</a:t>
            </a:r>
            <a:r>
              <a:rPr sz="3200">
                <a:sym typeface="+mn-ea"/>
              </a:rPr>
              <a:t>深度学习框架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Pytorch</a:t>
            </a:r>
            <a:r>
              <a:rPr sz="3200">
                <a:solidFill>
                  <a:srgbClr val="FF0000"/>
                </a:solidFill>
                <a:sym typeface="+mn-ea"/>
              </a:rPr>
              <a:t>基础实验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0" y="1205230"/>
            <a:ext cx="9832340" cy="5135880"/>
          </a:xfrm>
        </p:spPr>
        <p:txBody>
          <a:bodyPr/>
          <a:p>
            <a:r>
              <a:rPr sz="2400">
                <a:solidFill>
                  <a:srgbClr val="FF0000"/>
                </a:solidFill>
              </a:rPr>
              <a:t>掌握</a:t>
            </a:r>
            <a:r>
              <a:rPr lang="en-US" altLang="zh-CN" sz="2400">
                <a:solidFill>
                  <a:srgbClr val="FF0000"/>
                </a:solidFill>
              </a:rPr>
              <a:t>pytorch</a:t>
            </a:r>
            <a:r>
              <a:rPr sz="2400">
                <a:solidFill>
                  <a:srgbClr val="FF0000"/>
                </a:solidFill>
              </a:rPr>
              <a:t>的</a:t>
            </a:r>
            <a:r>
              <a:rPr sz="2400">
                <a:solidFill>
                  <a:srgbClr val="FF0000"/>
                </a:solidFill>
              </a:rPr>
              <a:t>基本使用方法</a:t>
            </a:r>
            <a:endParaRPr sz="2400">
              <a:solidFill>
                <a:srgbClr val="FF0000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数据加载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训练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验证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测试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模型持久化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调试代码技巧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学习回归实例，并可仿照实例流程进行各种基本的回归</a:t>
            </a:r>
            <a:r>
              <a:rPr sz="2400">
                <a:solidFill>
                  <a:schemeClr val="tx1"/>
                </a:solidFill>
              </a:rPr>
              <a:t>任务</a:t>
            </a:r>
            <a:endParaRPr sz="2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0" y="443230"/>
            <a:ext cx="9832340" cy="441960"/>
          </a:xfrm>
        </p:spPr>
        <p:txBody>
          <a:bodyPr/>
          <a:p>
            <a:r>
              <a:rPr sz="3200">
                <a:sym typeface="+mn-ea"/>
              </a:rPr>
              <a:t>实验</a:t>
            </a:r>
            <a:r>
              <a:rPr lang="en-US" altLang="zh-CN" sz="3200">
                <a:sym typeface="+mn-ea"/>
              </a:rPr>
              <a:t>4</a:t>
            </a:r>
            <a:r>
              <a:rPr sz="3200">
                <a:sym typeface="+mn-ea"/>
              </a:rPr>
              <a:t>：</a:t>
            </a:r>
            <a:r>
              <a:rPr sz="3200">
                <a:sym typeface="+mn-ea"/>
              </a:rPr>
              <a:t>计算机视觉实践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0" y="1205230"/>
            <a:ext cx="9832340" cy="5135880"/>
          </a:xfrm>
        </p:spPr>
        <p:txBody>
          <a:bodyPr/>
          <a:p>
            <a:r>
              <a:rPr sz="2400">
                <a:solidFill>
                  <a:srgbClr val="FF0000"/>
                </a:solidFill>
              </a:rPr>
              <a:t>练习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sz="2400">
                <a:solidFill>
                  <a:srgbClr val="FF0000"/>
                </a:solidFill>
              </a:rPr>
              <a:t>个</a:t>
            </a:r>
            <a:r>
              <a:rPr sz="2400">
                <a:solidFill>
                  <a:srgbClr val="FF0000"/>
                </a:solidFill>
              </a:rPr>
              <a:t>任务：</a:t>
            </a:r>
            <a:endParaRPr sz="2400">
              <a:solidFill>
                <a:srgbClr val="FF0000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6.2-MNISTClassification（</a:t>
            </a:r>
            <a:r>
              <a:rPr lang="en-US" altLang="zh-CN" sz="2400">
                <a:solidFill>
                  <a:schemeClr val="tx1"/>
                </a:solidFill>
              </a:rPr>
              <a:t>MNIST</a:t>
            </a:r>
            <a:r>
              <a:rPr sz="2400">
                <a:solidFill>
                  <a:schemeClr val="tx1"/>
                </a:solidFill>
              </a:rPr>
              <a:t>图像</a:t>
            </a:r>
            <a:r>
              <a:rPr sz="2400">
                <a:solidFill>
                  <a:schemeClr val="tx1"/>
                </a:solidFill>
              </a:rPr>
              <a:t>分类）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6.3-ObjectDetection</a:t>
            </a:r>
            <a:r>
              <a:rPr sz="2400">
                <a:solidFill>
                  <a:schemeClr val="tx1"/>
                </a:solidFill>
                <a:sym typeface="+mn-ea"/>
              </a:rPr>
              <a:t>（目标</a:t>
            </a:r>
            <a:r>
              <a:rPr sz="2400">
                <a:solidFill>
                  <a:schemeClr val="tx1"/>
                </a:solidFill>
                <a:sym typeface="+mn-ea"/>
              </a:rPr>
              <a:t>检测）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6.4-InstanceSegmentation</a:t>
            </a:r>
            <a:r>
              <a:rPr sz="2400">
                <a:solidFill>
                  <a:schemeClr val="tx1"/>
                </a:solidFill>
                <a:sym typeface="+mn-ea"/>
              </a:rPr>
              <a:t>（实例</a:t>
            </a:r>
            <a:r>
              <a:rPr sz="2400">
                <a:solidFill>
                  <a:schemeClr val="tx1"/>
                </a:solidFill>
                <a:sym typeface="+mn-ea"/>
              </a:rPr>
              <a:t>分割）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6.5-GAN-Digits</a:t>
            </a:r>
            <a:r>
              <a:rPr sz="2400">
                <a:solidFill>
                  <a:schemeClr val="tx1"/>
                </a:solidFill>
                <a:sym typeface="+mn-ea"/>
              </a:rPr>
              <a:t>（图像</a:t>
            </a:r>
            <a:r>
              <a:rPr sz="2400">
                <a:solidFill>
                  <a:schemeClr val="tx1"/>
                </a:solidFill>
                <a:sym typeface="+mn-ea"/>
              </a:rPr>
              <a:t>生成）</a:t>
            </a:r>
            <a:endParaRPr sz="2400">
              <a:solidFill>
                <a:schemeClr val="tx1"/>
              </a:solidFill>
            </a:endParaRPr>
          </a:p>
          <a:p>
            <a:pPr lvl="0"/>
            <a:r>
              <a:rPr sz="2400">
                <a:solidFill>
                  <a:schemeClr val="tx1"/>
                </a:solidFill>
              </a:rPr>
              <a:t>练习过程中，可替换不同的</a:t>
            </a:r>
            <a:r>
              <a:rPr sz="2400">
                <a:solidFill>
                  <a:srgbClr val="FF0000"/>
                </a:solidFill>
              </a:rPr>
              <a:t>模型</a:t>
            </a:r>
            <a:r>
              <a:rPr sz="2400">
                <a:solidFill>
                  <a:schemeClr val="tx1"/>
                </a:solidFill>
              </a:rPr>
              <a:t>、不同的</a:t>
            </a:r>
            <a:r>
              <a:rPr sz="2400">
                <a:solidFill>
                  <a:srgbClr val="FF0000"/>
                </a:solidFill>
              </a:rPr>
              <a:t>损失函数</a:t>
            </a:r>
            <a:r>
              <a:rPr sz="2400">
                <a:solidFill>
                  <a:schemeClr val="tx1"/>
                </a:solidFill>
              </a:rPr>
              <a:t>、</a:t>
            </a:r>
            <a:r>
              <a:rPr sz="2400">
                <a:solidFill>
                  <a:srgbClr val="FF0000"/>
                </a:solidFill>
              </a:rPr>
              <a:t>优化器</a:t>
            </a:r>
            <a:r>
              <a:rPr sz="2400">
                <a:solidFill>
                  <a:schemeClr val="tx1"/>
                </a:solidFill>
              </a:rPr>
              <a:t>等，并可设置不同的</a:t>
            </a:r>
            <a:r>
              <a:rPr lang="en-US" altLang="zh-CN" sz="2400">
                <a:solidFill>
                  <a:srgbClr val="FF0000"/>
                </a:solidFill>
              </a:rPr>
              <a:t>batchsize</a:t>
            </a:r>
            <a:r>
              <a:rPr sz="2400">
                <a:solidFill>
                  <a:srgbClr val="FF0000"/>
                </a:solidFill>
              </a:rPr>
              <a:t>、学习率</a:t>
            </a:r>
            <a:r>
              <a:rPr sz="2400">
                <a:solidFill>
                  <a:schemeClr val="tx1"/>
                </a:solidFill>
              </a:rPr>
              <a:t>等，也可增加一些</a:t>
            </a:r>
            <a:r>
              <a:rPr sz="2400">
                <a:solidFill>
                  <a:srgbClr val="FF0000"/>
                </a:solidFill>
              </a:rPr>
              <a:t>自己的样本</a:t>
            </a:r>
            <a:r>
              <a:rPr sz="2400">
                <a:solidFill>
                  <a:schemeClr val="tx1"/>
                </a:solidFill>
              </a:rPr>
              <a:t>进行测试，并</a:t>
            </a:r>
            <a:r>
              <a:rPr sz="2400">
                <a:solidFill>
                  <a:srgbClr val="FF0000"/>
                </a:solidFill>
              </a:rPr>
              <a:t>对比观测性能</a:t>
            </a:r>
            <a:r>
              <a:rPr sz="2400">
                <a:solidFill>
                  <a:schemeClr val="tx1"/>
                </a:solidFill>
              </a:rPr>
              <a:t>，可以结合习题中的思考，进行一些分析。</a:t>
            </a:r>
            <a:endParaRPr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sz="2400">
              <a:solidFill>
                <a:srgbClr val="FF0000"/>
              </a:solidFill>
            </a:endParaRPr>
          </a:p>
          <a:p>
            <a:endParaRPr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0" y="443230"/>
            <a:ext cx="9832340" cy="441960"/>
          </a:xfrm>
        </p:spPr>
        <p:txBody>
          <a:bodyPr/>
          <a:p>
            <a:r>
              <a:rPr sz="3200">
                <a:sym typeface="+mn-ea"/>
              </a:rPr>
              <a:t>实验</a:t>
            </a:r>
            <a:r>
              <a:rPr lang="en-US" altLang="zh-CN" sz="3200">
                <a:sym typeface="+mn-ea"/>
              </a:rPr>
              <a:t>5</a:t>
            </a:r>
            <a:r>
              <a:rPr sz="3200">
                <a:sym typeface="+mn-ea"/>
              </a:rPr>
              <a:t>：</a:t>
            </a:r>
            <a:r>
              <a:rPr sz="3200">
                <a:sym typeface="+mn-ea"/>
              </a:rPr>
              <a:t>自然语言处理实践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0" y="1205230"/>
            <a:ext cx="9832340" cy="5135880"/>
          </a:xfrm>
        </p:spPr>
        <p:txBody>
          <a:bodyPr/>
          <a:p>
            <a:r>
              <a:rPr sz="2400">
                <a:solidFill>
                  <a:srgbClr val="FF0000"/>
                </a:solidFill>
              </a:rPr>
              <a:t>练习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sz="2400">
                <a:solidFill>
                  <a:srgbClr val="FF0000"/>
                </a:solidFill>
              </a:rPr>
              <a:t>个</a:t>
            </a:r>
            <a:r>
              <a:rPr sz="2400">
                <a:solidFill>
                  <a:srgbClr val="FF0000"/>
                </a:solidFill>
              </a:rPr>
              <a:t>任务：</a:t>
            </a:r>
            <a:endParaRPr sz="2400">
              <a:solidFill>
                <a:srgbClr val="FF0000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7.3-CNNewsClassification（中文新闻</a:t>
            </a:r>
            <a:r>
              <a:rPr sz="2400">
                <a:solidFill>
                  <a:schemeClr val="tx1"/>
                </a:solidFill>
              </a:rPr>
              <a:t>分类）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7.4-NER（命名实体</a:t>
            </a:r>
            <a:r>
              <a:rPr sz="2400">
                <a:solidFill>
                  <a:schemeClr val="tx1"/>
                </a:solidFill>
              </a:rPr>
              <a:t>识别）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7.5-poetryGen（</a:t>
            </a:r>
            <a:r>
              <a:rPr lang="en-US" altLang="zh-CN" sz="2400">
                <a:solidFill>
                  <a:schemeClr val="tx1"/>
                </a:solidFill>
              </a:rPr>
              <a:t>AIGC</a:t>
            </a:r>
            <a:r>
              <a:rPr sz="2400">
                <a:solidFill>
                  <a:schemeClr val="tx1"/>
                </a:solidFill>
              </a:rPr>
              <a:t>自动</a:t>
            </a:r>
            <a:r>
              <a:rPr sz="2400">
                <a:solidFill>
                  <a:schemeClr val="tx1"/>
                </a:solidFill>
              </a:rPr>
              <a:t>作诗）</a:t>
            </a:r>
            <a:endParaRPr sz="2400">
              <a:solidFill>
                <a:schemeClr val="tx1"/>
              </a:solidFill>
            </a:endParaRPr>
          </a:p>
          <a:p>
            <a:pPr lvl="0"/>
            <a:r>
              <a:rPr sz="2400">
                <a:solidFill>
                  <a:schemeClr val="tx1"/>
                </a:solidFill>
                <a:sym typeface="+mn-ea"/>
              </a:rPr>
              <a:t>练习过程中，可替换不同的</a:t>
            </a:r>
            <a:r>
              <a:rPr sz="2400">
                <a:solidFill>
                  <a:srgbClr val="FF0000"/>
                </a:solidFill>
                <a:sym typeface="+mn-ea"/>
              </a:rPr>
              <a:t>模型</a:t>
            </a:r>
            <a:r>
              <a:rPr sz="2400">
                <a:solidFill>
                  <a:schemeClr val="tx1"/>
                </a:solidFill>
                <a:sym typeface="+mn-ea"/>
              </a:rPr>
              <a:t>、不同的</a:t>
            </a:r>
            <a:r>
              <a:rPr sz="2400">
                <a:solidFill>
                  <a:srgbClr val="FF0000"/>
                </a:solidFill>
                <a:sym typeface="+mn-ea"/>
              </a:rPr>
              <a:t>损失函数</a:t>
            </a:r>
            <a:r>
              <a:rPr sz="2400">
                <a:solidFill>
                  <a:schemeClr val="tx1"/>
                </a:solidFill>
                <a:sym typeface="+mn-ea"/>
              </a:rPr>
              <a:t>、</a:t>
            </a:r>
            <a:r>
              <a:rPr sz="2400">
                <a:solidFill>
                  <a:srgbClr val="FF0000"/>
                </a:solidFill>
                <a:sym typeface="+mn-ea"/>
              </a:rPr>
              <a:t>优化器</a:t>
            </a:r>
            <a:r>
              <a:rPr sz="2400">
                <a:solidFill>
                  <a:schemeClr val="tx1"/>
                </a:solidFill>
                <a:sym typeface="+mn-ea"/>
              </a:rPr>
              <a:t>等，并可设置不同的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batchsize</a:t>
            </a:r>
            <a:r>
              <a:rPr sz="2400">
                <a:solidFill>
                  <a:srgbClr val="FF0000"/>
                </a:solidFill>
                <a:sym typeface="+mn-ea"/>
              </a:rPr>
              <a:t>、学习率</a:t>
            </a:r>
            <a:r>
              <a:rPr sz="2400">
                <a:solidFill>
                  <a:schemeClr val="tx1"/>
                </a:solidFill>
                <a:sym typeface="+mn-ea"/>
              </a:rPr>
              <a:t>等，也可增加一些</a:t>
            </a:r>
            <a:r>
              <a:rPr sz="2400">
                <a:solidFill>
                  <a:srgbClr val="FF0000"/>
                </a:solidFill>
                <a:sym typeface="+mn-ea"/>
              </a:rPr>
              <a:t>自己的样本</a:t>
            </a:r>
            <a:r>
              <a:rPr sz="2400">
                <a:solidFill>
                  <a:schemeClr val="tx1"/>
                </a:solidFill>
                <a:sym typeface="+mn-ea"/>
              </a:rPr>
              <a:t>进行测试，并</a:t>
            </a:r>
            <a:r>
              <a:rPr sz="2400">
                <a:solidFill>
                  <a:srgbClr val="FF0000"/>
                </a:solidFill>
                <a:sym typeface="+mn-ea"/>
              </a:rPr>
              <a:t>对比观测性能</a:t>
            </a:r>
            <a:r>
              <a:rPr sz="2400">
                <a:solidFill>
                  <a:schemeClr val="tx1"/>
                </a:solidFill>
                <a:sym typeface="+mn-ea"/>
              </a:rPr>
              <a:t>，可以结合习题中的思考，进行一些分析。</a:t>
            </a:r>
            <a:endParaRPr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sz="2400">
              <a:solidFill>
                <a:srgbClr val="FF0000"/>
              </a:solidFill>
            </a:endParaRPr>
          </a:p>
          <a:p>
            <a:endParaRPr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0" y="443230"/>
            <a:ext cx="9832340" cy="441960"/>
          </a:xfrm>
        </p:spPr>
        <p:txBody>
          <a:bodyPr/>
          <a:p>
            <a:r>
              <a:rPr sz="3200">
                <a:sym typeface="+mn-ea"/>
              </a:rPr>
              <a:t>实验</a:t>
            </a:r>
            <a:r>
              <a:rPr lang="en-US" altLang="zh-CN" sz="3200">
                <a:sym typeface="+mn-ea"/>
              </a:rPr>
              <a:t>6</a:t>
            </a:r>
            <a:r>
              <a:rPr sz="3200">
                <a:sym typeface="+mn-ea"/>
              </a:rPr>
              <a:t>：</a:t>
            </a:r>
            <a:r>
              <a:rPr sz="3200">
                <a:sym typeface="+mn-ea"/>
              </a:rPr>
              <a:t>人工智能大赛练习</a:t>
            </a:r>
            <a:endParaRPr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0" y="1205230"/>
            <a:ext cx="9832340" cy="5135880"/>
          </a:xfrm>
        </p:spPr>
        <p:txBody>
          <a:bodyPr/>
          <a:p>
            <a:r>
              <a:rPr sz="2400">
                <a:solidFill>
                  <a:srgbClr val="FF0000"/>
                </a:solidFill>
              </a:rPr>
              <a:t>任务：</a:t>
            </a:r>
            <a:endParaRPr sz="2400">
              <a:solidFill>
                <a:srgbClr val="FF0000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任选一个赛题，注册参加（</a:t>
            </a:r>
            <a:r>
              <a:rPr sz="2400">
                <a:solidFill>
                  <a:srgbClr val="FF0000"/>
                </a:solidFill>
              </a:rPr>
              <a:t>该工作在课程刚开始就布置</a:t>
            </a:r>
            <a:r>
              <a:rPr sz="2400">
                <a:solidFill>
                  <a:schemeClr val="tx1"/>
                </a:solidFill>
              </a:rPr>
              <a:t>）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下载</a:t>
            </a:r>
            <a:r>
              <a:rPr sz="2400">
                <a:solidFill>
                  <a:schemeClr val="tx1"/>
                </a:solidFill>
              </a:rPr>
              <a:t>数据集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编写算法，提交，查看</a:t>
            </a:r>
            <a:r>
              <a:rPr sz="2400">
                <a:solidFill>
                  <a:schemeClr val="tx1"/>
                </a:solidFill>
              </a:rPr>
              <a:t>竞赛结果和</a:t>
            </a:r>
            <a:r>
              <a:rPr sz="2400">
                <a:solidFill>
                  <a:schemeClr val="tx1"/>
                </a:solidFill>
              </a:rPr>
              <a:t>排名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</a:rPr>
              <a:t>改进算法，不断提高</a:t>
            </a:r>
            <a:endParaRPr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sz="2400">
                <a:solidFill>
                  <a:srgbClr val="FF0000"/>
                </a:solidFill>
              </a:rPr>
              <a:t>实验报告</a:t>
            </a:r>
            <a:r>
              <a:rPr sz="2400">
                <a:solidFill>
                  <a:srgbClr val="FF0000"/>
                </a:solidFill>
              </a:rPr>
              <a:t>可由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1-3</a:t>
            </a:r>
            <a:r>
              <a:rPr sz="2400">
                <a:solidFill>
                  <a:srgbClr val="FF0000"/>
                </a:solidFill>
                <a:sym typeface="+mn-ea"/>
              </a:rPr>
              <a:t>人的小组合作完成即可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参加的竞赛题目，起止时间，任务说明，解题思路，竞赛</a:t>
            </a:r>
            <a:r>
              <a:rPr sz="2400">
                <a:sym typeface="+mn-ea"/>
              </a:rPr>
              <a:t>结果排名情况等</a:t>
            </a:r>
            <a:endParaRPr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sz="2400">
              <a:solidFill>
                <a:srgbClr val="FF0000"/>
              </a:solidFill>
            </a:endParaRPr>
          </a:p>
          <a:p>
            <a:endParaRPr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0" y="1205230"/>
            <a:ext cx="7340600" cy="1924050"/>
          </a:xfrm>
        </p:spPr>
        <p:txBody>
          <a:bodyPr/>
          <a:p>
            <a:pPr marL="0" lvl="0" indent="0">
              <a:buNone/>
            </a:pPr>
            <a:r>
              <a:rPr sz="2400">
                <a:sym typeface="+mn-ea"/>
              </a:rPr>
              <a:t>欢迎将本教材作为低年级学生</a:t>
            </a:r>
            <a:r>
              <a:rPr sz="2400">
                <a:solidFill>
                  <a:srgbClr val="FF0000"/>
                </a:solidFill>
                <a:sym typeface="+mn-ea"/>
              </a:rPr>
              <a:t>人工智能相关实践课程</a:t>
            </a:r>
            <a:r>
              <a:rPr sz="2400">
                <a:sym typeface="+mn-ea"/>
              </a:rPr>
              <a:t>的教材或参考</a:t>
            </a:r>
            <a:r>
              <a:rPr sz="2400">
                <a:sym typeface="+mn-ea"/>
              </a:rPr>
              <a:t>用书</a:t>
            </a:r>
            <a:endParaRPr sz="2400">
              <a:sym typeface="+mn-ea"/>
            </a:endParaRPr>
          </a:p>
          <a:p>
            <a:pPr marL="0" lvl="0" indent="0">
              <a:buNone/>
            </a:pPr>
            <a:r>
              <a:rPr sz="2400">
                <a:sym typeface="+mn-ea"/>
              </a:rPr>
              <a:t>如有任何问题，请随时联系作者：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xiaobo@bupt.edu.cn</a:t>
            </a:r>
            <a:endParaRPr lang="en-US" altLang="zh-CN" sz="2400">
              <a:sym typeface="+mn-ea"/>
            </a:endParaRPr>
          </a:p>
          <a:p>
            <a:pPr marL="0" lvl="0" indent="0">
              <a:buNone/>
            </a:pPr>
            <a:r>
              <a:rPr sz="2400">
                <a:sym typeface="+mn-ea"/>
              </a:rPr>
              <a:t>或在</a:t>
            </a:r>
            <a:r>
              <a:rPr sz="2400">
                <a:solidFill>
                  <a:srgbClr val="FF0000"/>
                </a:solidFill>
                <a:sym typeface="+mn-ea"/>
              </a:rPr>
              <a:t>https://gitee.com/flycity/ai_tutorial_book</a:t>
            </a:r>
            <a:r>
              <a:rPr sz="2400">
                <a:solidFill>
                  <a:schemeClr val="tx1"/>
                </a:solidFill>
                <a:sym typeface="+mn-ea"/>
              </a:rPr>
              <a:t>中发帖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sz="2400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endParaRPr sz="540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7610" y="1081405"/>
            <a:ext cx="2886710" cy="5440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8500" y="460692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sz="5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谢</a:t>
            </a:r>
            <a:r>
              <a:rPr lang="en-US" sz="5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 </a:t>
            </a:r>
            <a:r>
              <a:rPr sz="5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谢</a:t>
            </a:r>
            <a:r>
              <a:rPr lang="en-US" sz="5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 </a:t>
            </a:r>
            <a:r>
              <a:rPr sz="5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！</a:t>
            </a:r>
            <a:endParaRPr lang="zh-CN" altLang="en-US" sz="540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0" y="443230"/>
            <a:ext cx="9832340" cy="441960"/>
          </a:xfrm>
        </p:spPr>
        <p:txBody>
          <a:bodyPr/>
          <a:p>
            <a:r>
              <a:rPr sz="2800"/>
              <a:t>课程</a:t>
            </a:r>
            <a:r>
              <a:rPr sz="2800"/>
              <a:t>参考说明</a:t>
            </a:r>
            <a:endParaRPr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2685" y="1058545"/>
            <a:ext cx="7255510" cy="5135880"/>
          </a:xfrm>
        </p:spPr>
        <p:txBody>
          <a:bodyPr/>
          <a:p>
            <a:r>
              <a:rPr sz="2400">
                <a:solidFill>
                  <a:schemeClr val="tx1"/>
                </a:solidFill>
                <a:sym typeface="+mn-ea"/>
              </a:rPr>
              <a:t>课程：</a:t>
            </a:r>
            <a:r>
              <a:rPr sz="2400">
                <a:solidFill>
                  <a:srgbClr val="FF0000"/>
                </a:solidFill>
                <a:sym typeface="+mn-ea"/>
              </a:rPr>
              <a:t>《人工智能导论实践》</a:t>
            </a:r>
            <a:endParaRPr sz="2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</a:t>
            </a:r>
            <a:r>
              <a: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sz="1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北京邮电大学人工智能学院</a:t>
            </a:r>
            <a:r>
              <a:rPr sz="1800">
                <a:solidFill>
                  <a:schemeClr val="tx1"/>
                </a:solidFill>
                <a:sym typeface="+mn-ea"/>
              </a:rPr>
              <a:t>大二必修实践课）</a:t>
            </a:r>
            <a:endParaRPr sz="1800">
              <a:solidFill>
                <a:schemeClr val="tx1"/>
              </a:solidFill>
              <a:sym typeface="+mn-ea"/>
            </a:endParaRPr>
          </a:p>
          <a:p>
            <a:r>
              <a:rPr sz="2400">
                <a:sym typeface="+mn-ea"/>
              </a:rPr>
              <a:t>教材</a:t>
            </a:r>
            <a:r>
              <a:rPr sz="2400">
                <a:solidFill>
                  <a:schemeClr val="tx1"/>
                </a:solidFill>
                <a:sym typeface="+mn-ea"/>
              </a:rPr>
              <a:t>：《</a:t>
            </a:r>
            <a:r>
              <a:rPr sz="2400">
                <a:solidFill>
                  <a:srgbClr val="FF0000"/>
                </a:solidFill>
                <a:sym typeface="+mn-ea"/>
              </a:rPr>
              <a:t>人工智能入门实践</a:t>
            </a:r>
            <a:r>
              <a:rPr sz="2400">
                <a:solidFill>
                  <a:schemeClr val="tx1"/>
                </a:solidFill>
                <a:sym typeface="+mn-ea"/>
              </a:rPr>
              <a:t>》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        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(</a:t>
            </a:r>
            <a:r>
              <a:rPr sz="1800">
                <a:solidFill>
                  <a:schemeClr val="tx1"/>
                </a:solidFill>
                <a:sym typeface="+mn-ea"/>
              </a:rPr>
              <a:t>北京邮电大学出版社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sz="2400"/>
              <a:t>教材</a:t>
            </a:r>
            <a:r>
              <a:rPr sz="2400"/>
              <a:t>特点：</a:t>
            </a:r>
            <a:endParaRPr sz="2400"/>
          </a:p>
          <a:p>
            <a:pPr lvl="1">
              <a:lnSpc>
                <a:spcPct val="100000"/>
              </a:lnSpc>
            </a:pPr>
            <a:r>
              <a:rPr sz="1800"/>
              <a:t>针对</a:t>
            </a:r>
            <a:r>
              <a:rPr sz="1800">
                <a:sym typeface="+mn-ea"/>
              </a:rPr>
              <a:t>有初步</a:t>
            </a:r>
            <a:r>
              <a:rPr sz="1800">
                <a:solidFill>
                  <a:srgbClr val="FF0000"/>
                </a:solidFill>
                <a:sym typeface="+mn-ea"/>
              </a:rPr>
              <a:t>人工智能</a:t>
            </a:r>
            <a:r>
              <a:rPr sz="1800">
                <a:sym typeface="+mn-ea"/>
              </a:rPr>
              <a:t>基础的初学者，或</a:t>
            </a:r>
            <a:r>
              <a:rPr sz="1800"/>
              <a:t>大一、大二，研一学生等</a:t>
            </a:r>
            <a:endParaRPr sz="1800"/>
          </a:p>
          <a:p>
            <a:pPr lvl="1">
              <a:lnSpc>
                <a:spcPct val="100000"/>
              </a:lnSpc>
            </a:pPr>
            <a:r>
              <a:rPr sz="1800"/>
              <a:t>侧重于人工智能相关</a:t>
            </a:r>
            <a:r>
              <a:rPr sz="1800">
                <a:solidFill>
                  <a:srgbClr val="00B050"/>
                </a:solidFill>
              </a:rPr>
              <a:t>框架和算法</a:t>
            </a:r>
            <a:r>
              <a:rPr sz="1800"/>
              <a:t>的</a:t>
            </a:r>
            <a:r>
              <a:rPr sz="1800" b="1">
                <a:solidFill>
                  <a:srgbClr val="FF0000"/>
                </a:solidFill>
              </a:rPr>
              <a:t>应用实践</a:t>
            </a:r>
            <a:r>
              <a:rPr sz="1800">
                <a:solidFill>
                  <a:schemeClr val="tx1"/>
                </a:solidFill>
              </a:rPr>
              <a:t>，而忽略算法细节，让读者学会</a:t>
            </a:r>
            <a:r>
              <a:rPr sz="1800" b="1">
                <a:solidFill>
                  <a:srgbClr val="FF0000"/>
                </a:solidFill>
              </a:rPr>
              <a:t>熟练运用算法，</a:t>
            </a:r>
            <a:r>
              <a:rPr sz="1800">
                <a:solidFill>
                  <a:schemeClr val="tx1"/>
                </a:solidFill>
              </a:rPr>
              <a:t>从而快速解决实际问题</a:t>
            </a:r>
            <a:endParaRPr sz="180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sz="1800">
                <a:solidFill>
                  <a:schemeClr val="tx1"/>
                </a:solidFill>
                <a:sym typeface="+mn-ea"/>
              </a:rPr>
              <a:t>精心挑选了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10</a:t>
            </a:r>
            <a:r>
              <a:rPr sz="1800">
                <a:solidFill>
                  <a:schemeClr val="tx1"/>
                </a:solidFill>
                <a:sym typeface="+mn-ea"/>
              </a:rPr>
              <a:t>多个实践实例，做到尽可能不占用大量计算资源（推荐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GPU</a:t>
            </a:r>
            <a:r>
              <a:rPr sz="1800">
                <a:solidFill>
                  <a:schemeClr val="tx1"/>
                </a:solidFill>
                <a:sym typeface="+mn-ea"/>
              </a:rPr>
              <a:t>，但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CPU</a:t>
            </a:r>
            <a:r>
              <a:rPr sz="1800">
                <a:solidFill>
                  <a:schemeClr val="tx1"/>
                </a:solidFill>
                <a:sym typeface="+mn-ea"/>
              </a:rPr>
              <a:t>环境也可以练习），每个实例可变换多种模型或</a:t>
            </a:r>
            <a:r>
              <a:rPr sz="1800">
                <a:solidFill>
                  <a:schemeClr val="tx1"/>
                </a:solidFill>
                <a:sym typeface="+mn-ea"/>
              </a:rPr>
              <a:t>参数进行练习</a:t>
            </a:r>
            <a:r>
              <a:rPr sz="2400">
                <a:solidFill>
                  <a:schemeClr val="tx1"/>
                </a:solidFill>
                <a:sym typeface="+mn-ea"/>
              </a:rPr>
              <a:t>。</a:t>
            </a:r>
            <a:endParaRPr sz="2000"/>
          </a:p>
        </p:txBody>
      </p:sp>
      <p:pic>
        <p:nvPicPr>
          <p:cNvPr id="4" name="图片 3" descr="图书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7755" y="1358265"/>
            <a:ext cx="3176905" cy="4465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830" y="238125"/>
            <a:ext cx="9832340" cy="441960"/>
          </a:xfrm>
        </p:spPr>
        <p:txBody>
          <a:bodyPr/>
          <a:p>
            <a:r>
              <a:rPr sz="2800">
                <a:sym typeface="+mn-ea"/>
              </a:rPr>
              <a:t>教材所有代码、数据集、提问答疑等，请访问：</a:t>
            </a:r>
            <a:br>
              <a:rPr sz="2800"/>
            </a:br>
            <a:r>
              <a:rPr sz="2800">
                <a:solidFill>
                  <a:srgbClr val="FF0000"/>
                </a:solidFill>
                <a:sym typeface="+mn-ea"/>
              </a:rPr>
              <a:t>https://gitee.com/flycity/ai_tutorial_book</a:t>
            </a:r>
            <a:br>
              <a:rPr sz="2800"/>
            </a:br>
            <a:endParaRPr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263015"/>
            <a:ext cx="10923270" cy="46602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48155" y="2568575"/>
            <a:ext cx="1002665" cy="394970"/>
          </a:xfrm>
          <a:prstGeom prst="rect">
            <a:avLst/>
          </a:prstGeom>
          <a:noFill/>
          <a:ln w="666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47275" y="2173605"/>
            <a:ext cx="894080" cy="394970"/>
          </a:xfrm>
          <a:prstGeom prst="rect">
            <a:avLst/>
          </a:prstGeom>
          <a:noFill/>
          <a:ln w="666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2509520" y="3065780"/>
            <a:ext cx="3856355" cy="658495"/>
          </a:xfrm>
          <a:prstGeom prst="wedgeRectCallout">
            <a:avLst>
              <a:gd name="adj1" fmla="val -41519"/>
              <a:gd name="adj2" fmla="val -61286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有任何问题，点击这里看看有无解决方案，没有的话，在</a:t>
            </a:r>
            <a:r>
              <a:rPr lang="en-US" altLang="zh-CN">
                <a:solidFill>
                  <a:srgbClr val="FF0000"/>
                </a:solidFill>
              </a:rPr>
              <a:t>issues</a:t>
            </a:r>
            <a:r>
              <a:rPr lang="zh-CN" altLang="en-US">
                <a:solidFill>
                  <a:srgbClr val="FF0000"/>
                </a:solidFill>
              </a:rPr>
              <a:t>发帖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9146540" y="2802890"/>
            <a:ext cx="1610360" cy="658495"/>
          </a:xfrm>
          <a:prstGeom prst="wedgeRectCallout">
            <a:avLst>
              <a:gd name="adj1" fmla="val 28890"/>
              <a:gd name="adj2" fmla="val -79122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别忘了点击</a:t>
            </a:r>
            <a:r>
              <a:rPr lang="en-US" altLang="zh-CN">
                <a:solidFill>
                  <a:srgbClr val="FF0000"/>
                </a:solidFill>
              </a:rPr>
              <a:t>Star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0" name="图片 9" descr="PWP2NCYHK$1{]5B~{X3{`V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570" y="3194685"/>
            <a:ext cx="266700" cy="266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057089"/>
            <a:ext cx="6899275" cy="134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3"/>
          <p:cNvSpPr txBox="1"/>
          <p:nvPr/>
        </p:nvSpPr>
        <p:spPr>
          <a:xfrm>
            <a:off x="2152650" y="1590131"/>
            <a:ext cx="8362463" cy="23047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不同层次的学生，理论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基础是不同的，相应的实践教学内容和知识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结构也是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不同的</a:t>
            </a:r>
            <a:endParaRPr lang="zh-CN" altLang="en-US" sz="24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低年级学生：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导认识、导兴趣、导应用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、导重点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必要的基础：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人工智能导论</a:t>
            </a: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基础</a:t>
            </a: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大一</a:t>
            </a: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高年级学习：懂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原理、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懂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细节、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懂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重点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懂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必要的基础：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人工智能导论</a:t>
            </a: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大三</a:t>
            </a:r>
            <a:r>
              <a:rPr lang="en-US" altLang="zh-CN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、机器学习、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模式识别</a:t>
            </a:r>
            <a:endParaRPr lang="zh-CN" altLang="en-US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>
          <a:xfrm>
            <a:off x="1339850" y="479425"/>
            <a:ext cx="10059035" cy="441960"/>
          </a:xfrm>
        </p:spPr>
        <p:txBody>
          <a:bodyPr/>
          <a:p>
            <a:r>
              <a:rPr lang="zh-CN" altLang="en-US" sz="2800"/>
              <a:t>相应课程可针对人工智能或相关专业的低年级学习</a:t>
            </a:r>
            <a:r>
              <a:rPr lang="zh-CN" altLang="en-US" sz="2800"/>
              <a:t>开设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679065" y="1981200"/>
            <a:ext cx="6811645" cy="87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7840" y="455295"/>
            <a:ext cx="9298305" cy="498475"/>
          </a:xfrm>
        </p:spPr>
        <p:txBody>
          <a:bodyPr/>
          <a:lstStyle/>
          <a:p>
            <a:pPr algn="l"/>
            <a:r>
              <a:rPr lang="zh-CN" altLang="en-US" sz="2800" b="1">
                <a:sym typeface="+mn-ea"/>
              </a:rPr>
              <a:t>探讨：人工智能实践教学可以从哪些方面开展？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057089"/>
            <a:ext cx="6899275" cy="134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3"/>
          <p:cNvSpPr txBox="1"/>
          <p:nvPr/>
        </p:nvSpPr>
        <p:spPr>
          <a:xfrm>
            <a:off x="2113280" y="1427571"/>
            <a:ext cx="8362463" cy="23047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实践是检验真理的唯一标准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1" dirty="0" smtClean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1" dirty="0" smtClean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1" dirty="0" smtClean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 </a:t>
            </a:r>
            <a:r>
              <a:rPr lang="zh-CN" altLang="en-US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从</a:t>
            </a:r>
            <a:r>
              <a:rPr lang="zh-CN" altLang="en-US" sz="2400" b="1" dirty="0" smtClean="0">
                <a:solidFill>
                  <a:srgbClr val="0033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基础理论</a:t>
            </a:r>
            <a:r>
              <a:rPr lang="zh-CN" altLang="en-US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向</a:t>
            </a:r>
            <a:r>
              <a:rPr lang="zh-CN" altLang="en-US" sz="2400" b="1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算法实现</a:t>
            </a:r>
            <a:r>
              <a:rPr lang="zh-CN" altLang="en-US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拓展</a:t>
            </a:r>
            <a:endParaRPr lang="zh-CN" altLang="en-US" sz="2400" b="1" dirty="0" smtClean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 </a:t>
            </a:r>
            <a:r>
              <a:rPr lang="zh-CN" altLang="en-US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从</a:t>
            </a:r>
            <a:r>
              <a:rPr lang="zh-CN" altLang="en-US" sz="2400" b="1" dirty="0" smtClean="0">
                <a:solidFill>
                  <a:srgbClr val="0033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程序实现</a:t>
            </a:r>
            <a:r>
              <a:rPr lang="zh-CN" altLang="en-US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向</a:t>
            </a:r>
            <a:r>
              <a:rPr lang="zh-CN" altLang="en-US" sz="2400" b="1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结果分析</a:t>
            </a:r>
            <a:r>
              <a:rPr lang="zh-CN" altLang="en-US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拓展</a:t>
            </a:r>
            <a:endParaRPr lang="zh-CN" altLang="en-US" sz="2400" b="1" dirty="0" smtClean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 </a:t>
            </a:r>
            <a:r>
              <a:rPr lang="zh-CN" altLang="en-US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从</a:t>
            </a:r>
            <a:r>
              <a:rPr lang="zh-CN" altLang="en-US" sz="2400" b="1" dirty="0" smtClean="0">
                <a:solidFill>
                  <a:srgbClr val="0033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基础示例</a:t>
            </a:r>
            <a:r>
              <a:rPr lang="zh-CN" altLang="en-US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向</a:t>
            </a:r>
            <a:r>
              <a:rPr lang="zh-CN" altLang="en-US" sz="2400" b="1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实际问题</a:t>
            </a:r>
            <a:r>
              <a:rPr lang="zh-CN" altLang="en-US" sz="2400" b="1" dirty="0" smtClean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拓展</a:t>
            </a:r>
            <a:endParaRPr lang="zh-CN" altLang="en-US" sz="2400" b="1" dirty="0" smtClean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200" b="1" dirty="0" smtClean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23895" y="5600700"/>
            <a:ext cx="922020" cy="921385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案例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554980" y="5600700"/>
            <a:ext cx="922020" cy="921385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</a:t>
            </a:r>
            <a:r>
              <a:rPr lang="zh-CN" altLang="en-US"/>
              <a:t>理解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89570" y="5600700"/>
            <a:ext cx="922020" cy="921385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实际</a:t>
            </a:r>
            <a:r>
              <a:rPr lang="zh-CN" altLang="en-US"/>
              <a:t>应用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995295" y="4822190"/>
            <a:ext cx="6106160" cy="731520"/>
            <a:chOff x="907" y="7164"/>
            <a:chExt cx="9616" cy="1152"/>
          </a:xfrm>
        </p:grpSpPr>
        <p:sp>
          <p:nvSpPr>
            <p:cNvPr id="13" name="矩形 12"/>
            <p:cNvSpPr/>
            <p:nvPr/>
          </p:nvSpPr>
          <p:spPr>
            <a:xfrm>
              <a:off x="907" y="7164"/>
              <a:ext cx="9616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4" y="7391"/>
              <a:ext cx="1781" cy="6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</a:t>
              </a:r>
              <a:endPara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53" y="7402"/>
              <a:ext cx="1781" cy="6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消化</a:t>
              </a:r>
              <a:endPara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93" y="7391"/>
              <a:ext cx="1781" cy="6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突破</a:t>
              </a:r>
              <a:endPara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443" y="7402"/>
              <a:ext cx="1781" cy="6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</a:t>
              </a:r>
              <a:endPara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111" y="7536"/>
              <a:ext cx="442" cy="42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5443" y="7536"/>
              <a:ext cx="442" cy="42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8001" y="7536"/>
              <a:ext cx="442" cy="42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2852420" y="2150110"/>
            <a:ext cx="915670" cy="594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教材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962400" y="2143760"/>
            <a:ext cx="915670" cy="594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教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93335" y="2150110"/>
            <a:ext cx="915670" cy="594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11570" y="2150110"/>
            <a:ext cx="915670" cy="594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302500" y="2143760"/>
            <a:ext cx="915670" cy="594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双创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407400" y="2143760"/>
            <a:ext cx="915670" cy="594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485380" y="3377565"/>
            <a:ext cx="922020" cy="92138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兴趣引导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13385"/>
            <a:ext cx="12191365" cy="6445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教材第</a:t>
            </a:r>
            <a:r>
              <a:rPr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一二章</a:t>
            </a:r>
            <a:r>
              <a:rPr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内容</a:t>
            </a:r>
            <a:endParaRPr sz="32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057089"/>
            <a:ext cx="6899275" cy="134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47480"/>
          <a:stretch>
            <a:fillRect/>
          </a:stretch>
        </p:blipFill>
        <p:spPr>
          <a:xfrm>
            <a:off x="2195195" y="2548890"/>
            <a:ext cx="3119755" cy="3952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35" y="1210945"/>
            <a:ext cx="3209290" cy="118491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51475"/>
          <a:stretch>
            <a:fillRect/>
          </a:stretch>
        </p:blipFill>
        <p:spPr>
          <a:xfrm>
            <a:off x="6026785" y="2632710"/>
            <a:ext cx="3304540" cy="38684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70735" y="2515235"/>
            <a:ext cx="7369175" cy="409892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73260" y="2515235"/>
            <a:ext cx="722630" cy="3985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必备的数据处理和</a:t>
            </a:r>
            <a:r>
              <a:rPr lang="zh-CN" altLang="en-US" b="1">
                <a:solidFill>
                  <a:srgbClr val="FF0000"/>
                </a:solidFill>
              </a:rPr>
              <a:t>可视化基础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057089"/>
            <a:ext cx="6899275" cy="134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95" y="1282700"/>
            <a:ext cx="3135630" cy="3417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580" y="1282700"/>
            <a:ext cx="3082925" cy="527494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0" y="382905"/>
            <a:ext cx="121913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教材第</a:t>
            </a:r>
            <a:r>
              <a:rPr lang="zh-CN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三四</a:t>
            </a:r>
            <a:r>
              <a:rPr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章内容</a:t>
            </a:r>
            <a:endParaRPr lang="zh-CN" altLang="en-US" sz="32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29725" y="1282700"/>
            <a:ext cx="649605" cy="3418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必备</a:t>
            </a:r>
            <a:r>
              <a:rPr lang="zh-CN" altLang="en-US" b="1">
                <a:solidFill>
                  <a:srgbClr val="FF0000"/>
                </a:solidFill>
              </a:rPr>
              <a:t>的深度学习</a:t>
            </a:r>
            <a:r>
              <a:rPr lang="zh-CN" altLang="en-US" b="1">
                <a:solidFill>
                  <a:srgbClr val="FF0000"/>
                </a:solidFill>
              </a:rPr>
              <a:t>理论基础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1195" y="4629785"/>
            <a:ext cx="2032000" cy="2520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11195" y="4939665"/>
            <a:ext cx="2032000" cy="2520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11195" y="5466715"/>
            <a:ext cx="2032000" cy="2520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1195" y="5769610"/>
            <a:ext cx="2032000" cy="2127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1195" y="6028690"/>
            <a:ext cx="2032000" cy="23622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81630" y="6303645"/>
            <a:ext cx="2032000" cy="2520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710" y="4433570"/>
            <a:ext cx="649605" cy="2124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六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个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实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例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057089"/>
            <a:ext cx="6899275" cy="134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47334"/>
          <a:stretch>
            <a:fillRect/>
          </a:stretch>
        </p:blipFill>
        <p:spPr>
          <a:xfrm>
            <a:off x="2262505" y="1320165"/>
            <a:ext cx="3334385" cy="3720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51754"/>
          <a:stretch>
            <a:fillRect/>
          </a:stretch>
        </p:blipFill>
        <p:spPr>
          <a:xfrm>
            <a:off x="5789930" y="2846070"/>
            <a:ext cx="3447415" cy="35236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289560"/>
            <a:ext cx="121926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教材第</a:t>
            </a:r>
            <a:r>
              <a:rPr lang="zh-CN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</a:t>
            </a:r>
            <a:r>
              <a:rPr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章内容</a:t>
            </a:r>
            <a:endParaRPr lang="zh-CN" altLang="en-US" sz="32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1235710"/>
            <a:ext cx="7369175" cy="52101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52110" y="5040630"/>
            <a:ext cx="649605" cy="1281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一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个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实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6165" y="4923155"/>
            <a:ext cx="1878330" cy="2520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02470" y="1235710"/>
            <a:ext cx="1102360" cy="3418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必备的</a:t>
            </a:r>
            <a:r>
              <a:rPr lang="en-US" altLang="zh-CN" b="1">
                <a:solidFill>
                  <a:srgbClr val="FF0000"/>
                </a:solidFill>
              </a:rPr>
              <a:t>Pytoch</a:t>
            </a:r>
            <a:r>
              <a:rPr lang="zh-CN" altLang="en-US" b="1">
                <a:solidFill>
                  <a:srgbClr val="FF0000"/>
                </a:solidFill>
              </a:rPr>
              <a:t>基础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057089"/>
            <a:ext cx="6899275" cy="134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45" y="1262380"/>
            <a:ext cx="4118610" cy="444817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45" y="4860925"/>
            <a:ext cx="3294380" cy="1107440"/>
          </a:xfrm>
          <a:prstGeom prst="rect">
            <a:avLst/>
          </a:prstGeom>
        </p:spPr>
      </p:pic>
      <p:pic>
        <p:nvPicPr>
          <p:cNvPr id="23" name="图片 23" descr="result-test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765" y="2928938"/>
            <a:ext cx="2496820" cy="1665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765" y="1191895"/>
            <a:ext cx="2495550" cy="20294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289560"/>
            <a:ext cx="121913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教材第</a:t>
            </a:r>
            <a:r>
              <a:rPr lang="zh-CN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章内容</a:t>
            </a:r>
            <a:endParaRPr lang="zh-CN" altLang="en-US" sz="32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1205" y="1909445"/>
            <a:ext cx="649605" cy="3801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四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个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实</a:t>
            </a:r>
            <a:endParaRPr lang="zh-CN" altLang="en-US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8595" y="1909445"/>
            <a:ext cx="2148840" cy="2451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8595" y="4549775"/>
            <a:ext cx="2281555" cy="2660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28595" y="3684270"/>
            <a:ext cx="1227455" cy="2520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8595" y="3374390"/>
            <a:ext cx="1227455" cy="2520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6"/>
  <p:tag name="KSO_WM_TEMPLATE_MASTER_THUMB_INDEX" val="12"/>
  <p:tag name="KSO_WM_TEMPLATE_THUMBS_INDEX" val="1、4、7、8、10、11、12、13、15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6_1*a*1"/>
  <p:tag name="KSO_WM_TEMPLATE_CATEGORY" val="custom"/>
  <p:tag name="KSO_WM_TEMPLATE_INDEX" val="20206916"/>
  <p:tag name="KSO_WM_UNIT_LAYERLEVEL" val="1"/>
  <p:tag name="KSO_WM_TAG_VERSION" val="1.0"/>
  <p:tag name="KSO_WM_BEAUTIFY_FLAG" val="#wm#"/>
  <p:tag name="KSO_WM_UNIT_PRESET_TEXT" val="空白演示经典风格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6_1*b*1"/>
  <p:tag name="KSO_WM_TEMPLATE_CATEGORY" val="custom"/>
  <p:tag name="KSO_WM_TEMPLATE_INDEX" val="20206916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1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6_1*f*1"/>
  <p:tag name="KSO_WM_TEMPLATE_CATEGORY" val="custom"/>
  <p:tag name="KSO_WM_TEMPLATE_INDEX" val="2020691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91.xml><?xml version="1.0" encoding="utf-8"?>
<p:tagLst xmlns:p="http://schemas.openxmlformats.org/presentationml/2006/main">
  <p:tag name="KSO_WM_SLIDE_ID" val="custom202069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6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6"/>
</p:tagLst>
</file>

<file path=ppt/tags/tag203.xml><?xml version="1.0" encoding="utf-8"?>
<p:tagLst xmlns:p="http://schemas.openxmlformats.org/presentationml/2006/main">
  <p:tag name="COMMONDATA" val="eyJoZGlkIjoiZTI0MjI4OTA3Njg4MjI2NWFiNWQ4ZWQyODE5ZDFhZjgifQ=="/>
  <p:tag name="KSO_WPP_MARK_KEY" val="fe86a6e1-fea7-47ab-bf24-6acd3bb1a18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灰色">
      <a:dk1>
        <a:srgbClr val="000000"/>
      </a:dk1>
      <a:lt1>
        <a:srgbClr val="FFFFFF"/>
      </a:lt1>
      <a:dk2>
        <a:srgbClr val="D9D9D9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2336</Words>
  <Application>WPS 演示</Application>
  <PresentationFormat>宽屏</PresentationFormat>
  <Paragraphs>212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黑体</vt:lpstr>
      <vt:lpstr>Arial Unicode MS</vt:lpstr>
      <vt:lpstr>Calibri</vt:lpstr>
      <vt:lpstr>Office 主题​​</vt:lpstr>
      <vt:lpstr>1_Office 主题​​</vt:lpstr>
      <vt:lpstr>《人工智能入门实践》 教材及相应课程简介</vt:lpstr>
      <vt:lpstr>课程参考说明</vt:lpstr>
      <vt:lpstr>教材所有代码、数据集、提问答疑等，请访问： https://gitee.com/flycity/ai_tutorial_book </vt:lpstr>
      <vt:lpstr>相应课程可针对人工智能或相关专业的低年级学习开设</vt:lpstr>
      <vt:lpstr>探讨：人工智能实践教学可以从哪些方面开展？</vt:lpstr>
      <vt:lpstr>教材第一二章内容</vt:lpstr>
      <vt:lpstr>PowerPoint 演示文稿</vt:lpstr>
      <vt:lpstr>PowerPoint 演示文稿</vt:lpstr>
      <vt:lpstr>PowerPoint 演示文稿</vt:lpstr>
      <vt:lpstr>PowerPoint 演示文稿</vt:lpstr>
      <vt:lpstr>通过学习本教材，可以掌握基本的人工智能框架和算法的使用</vt:lpstr>
      <vt:lpstr>课程安排参考</vt:lpstr>
      <vt:lpstr>实验1：环境安装，配置，测试，数据基本处理操作</vt:lpstr>
      <vt:lpstr>实验2：机器学习工具包Sklearn基础实验</vt:lpstr>
      <vt:lpstr>实验3：深度学习框架Pytorch基础实验</vt:lpstr>
      <vt:lpstr>实验4：计算机视觉实践</vt:lpstr>
      <vt:lpstr>实验5：自然语言处理实践</vt:lpstr>
      <vt:lpstr>实验6：人工智能大赛练习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肖波_flycity</cp:lastModifiedBy>
  <cp:revision>202</cp:revision>
  <dcterms:created xsi:type="dcterms:W3CDTF">2019-06-19T02:08:00Z</dcterms:created>
  <dcterms:modified xsi:type="dcterms:W3CDTF">2023-04-11T01:55:02Z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519490E61755474BADA5B2563F55450F</vt:lpwstr>
  </property>
</Properties>
</file>