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812" r:id="rId3"/>
    <p:sldId id="824" r:id="rId5"/>
    <p:sldId id="949" r:id="rId6"/>
    <p:sldId id="932" r:id="rId7"/>
    <p:sldId id="947" r:id="rId8"/>
    <p:sldId id="951" r:id="rId9"/>
    <p:sldId id="952" r:id="rId10"/>
    <p:sldId id="937" r:id="rId11"/>
    <p:sldId id="953" r:id="rId12"/>
    <p:sldId id="938" r:id="rId13"/>
    <p:sldId id="939" r:id="rId14"/>
    <p:sldId id="940" r:id="rId15"/>
    <p:sldId id="941" r:id="rId16"/>
    <p:sldId id="942" r:id="rId17"/>
    <p:sldId id="943" r:id="rId18"/>
    <p:sldId id="944" r:id="rId19"/>
    <p:sldId id="945" r:id="rId20"/>
    <p:sldId id="948" r:id="rId21"/>
    <p:sldId id="954" r:id="rId22"/>
    <p:sldId id="950" r:id="rId23"/>
  </p:sldIdLst>
  <p:sldSz cx="12198350" cy="6859270"/>
  <p:notesSz cx="6667500" cy="9904095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542925" indent="-85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1087755" indent="-173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631950" indent="-2603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2176780" indent="-3479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9B3"/>
    <a:srgbClr val="387DB6"/>
    <a:srgbClr val="0000FF"/>
    <a:srgbClr val="396159"/>
    <a:srgbClr val="7067AF"/>
    <a:srgbClr val="B9AAC6"/>
    <a:srgbClr val="343051"/>
    <a:srgbClr val="564F5C"/>
    <a:srgbClr val="406C64"/>
    <a:srgbClr val="253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1021" autoAdjust="0"/>
  </p:normalViewPr>
  <p:slideViewPr>
    <p:cSldViewPr showGuides="1">
      <p:cViewPr varScale="1">
        <p:scale>
          <a:sx n="86" d="100"/>
          <a:sy n="86" d="100"/>
        </p:scale>
        <p:origin x="2048" y="192"/>
      </p:cViewPr>
      <p:guideLst>
        <p:guide orient="horz" pos="2161"/>
        <p:guide pos="3842"/>
      </p:guideLst>
    </p:cSldViewPr>
  </p:slideViewPr>
  <p:outlineViewPr>
    <p:cViewPr>
      <p:scale>
        <a:sx n="33" d="100"/>
        <a:sy n="33" d="100"/>
      </p:scale>
      <p:origin x="0" y="28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660" y="-84"/>
      </p:cViewPr>
      <p:guideLst>
        <p:guide orient="horz" pos="3120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77" cy="49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5967" y="0"/>
            <a:ext cx="2889977" cy="49450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7FB5A3F2-F507-C540-B72C-42A32816138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6720"/>
            <a:ext cx="2889977" cy="4960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5967" y="9406720"/>
            <a:ext cx="2889977" cy="4960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F9AF015-C94C-8E4A-AB57-0D03E25260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77" cy="49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5967" y="0"/>
            <a:ext cx="2889977" cy="49450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</a:defRPr>
            </a:lvl1pPr>
          </a:lstStyle>
          <a:p>
            <a:pPr>
              <a:defRPr/>
            </a:pPr>
            <a:fld id="{372E84EE-90DC-0149-8676-AE711AE34E1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338" y="742950"/>
            <a:ext cx="6600825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439" y="4704158"/>
            <a:ext cx="5334623" cy="445690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06720"/>
            <a:ext cx="2889977" cy="4960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5967" y="9406720"/>
            <a:ext cx="2889977" cy="4960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</a:defRPr>
            </a:lvl1pPr>
          </a:lstStyle>
          <a:p>
            <a:pPr>
              <a:defRPr/>
            </a:pPr>
            <a:fld id="{09EBB296-32A9-5A48-BEA3-E3D1082E4F1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542925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87755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63195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72224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4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63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83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在之前的课程中我们了解了机器学习分类算法的理论基础，该部分内容我们选取其中的线性支持向量机、决策树、贝叶斯分类算法，利用</a:t>
            </a:r>
            <a:r>
              <a:rPr lang="en-US" altLang="zh-CN" dirty="0"/>
              <a:t>Python</a:t>
            </a:r>
            <a:r>
              <a:rPr lang="zh-CN" altLang="en-US" dirty="0"/>
              <a:t>中机器学习库</a:t>
            </a:r>
            <a:r>
              <a:rPr lang="en-US" altLang="zh-CN" dirty="0" err="1"/>
              <a:t>Sklearn</a:t>
            </a:r>
            <a:r>
              <a:rPr lang="zh-CN" altLang="en-US" dirty="0"/>
              <a:t>进行了应用实现，以下内容包括实现代码的讲解以及应用结果的展示。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161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7788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83720-D202-D144-AE38-207F41A40DED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7938"/>
            <a:ext cx="386397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FD8B1E-252B-6841-B1D4-B9F5B081E9D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3450"/>
            <a:ext cx="10979150" cy="720080"/>
          </a:xfrm>
        </p:spPr>
        <p:txBody>
          <a:bodyPr/>
          <a:lstStyle>
            <a:lvl1pPr algn="l">
              <a:defRPr lang="zh-CN" altLang="en-US" sz="2800" b="1" kern="1200" spc="225" dirty="0">
                <a:solidFill>
                  <a:srgbClr val="0259B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2823C-A920-B649-9E09-EA158251CC5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39535" y="6497780"/>
            <a:ext cx="2846387" cy="321476"/>
          </a:xfr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26541" y="1053530"/>
            <a:ext cx="10945242" cy="5041454"/>
          </a:xfrm>
        </p:spPr>
        <p:txBody>
          <a:bodyPr/>
          <a:lstStyle>
            <a:lvl1pPr marL="457200" indent="-457200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lang="zh-CN" altLang="en-US" sz="24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lang="zh-CN" altLang="en-US" sz="24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346200" indent="-454025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lang="zh-CN" altLang="en-US" sz="24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97355" indent="-351155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kumimoji="1" lang="zh-CN" altLang="en-US" sz="24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62480" indent="-365125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cxnSp>
        <p:nvCxnSpPr>
          <p:cNvPr id="9" name="直接连接符 7"/>
          <p:cNvCxnSpPr/>
          <p:nvPr userDrawn="1"/>
        </p:nvCxnSpPr>
        <p:spPr>
          <a:xfrm>
            <a:off x="626567" y="981522"/>
            <a:ext cx="10945216" cy="0"/>
          </a:xfrm>
          <a:prstGeom prst="line">
            <a:avLst/>
          </a:prstGeom>
          <a:ln w="28575">
            <a:solidFill>
              <a:srgbClr val="0259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BD7829-5952-6D43-A079-C574AE98EC85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7938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FD8B1E-252B-6841-B1D4-B9F5B081E9D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占位符 1"/>
          <p:cNvSpPr txBox="1"/>
          <p:nvPr userDrawn="1"/>
        </p:nvSpPr>
        <p:spPr bwMode="auto">
          <a:xfrm>
            <a:off x="609600" y="274638"/>
            <a:ext cx="1097915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" name="文本占位符 2"/>
          <p:cNvSpPr txBox="1"/>
          <p:nvPr userDrawn="1"/>
        </p:nvSpPr>
        <p:spPr bwMode="auto">
          <a:xfrm>
            <a:off x="609600" y="1600200"/>
            <a:ext cx="1097915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二级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三级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600200" marR="0" lvl="3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四级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057400" marR="0" lvl="4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/>
              <a:buChar char="»"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五级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542925" indent="-857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87755" indent="-173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31950" indent="-2603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176780" indent="-3479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CF9492-2A08-D240-93AC-2BA4A373B04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542925" indent="-857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87755" indent="-173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31950" indent="-2603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176780" indent="-3479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E955C5-77DE-B04C-B288-6CD8E4EE81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-1"/>
            <a:ext cx="12205734" cy="6866972"/>
          </a:xfrm>
          <a:prstGeom prst="rect">
            <a:avLst/>
          </a:prstGeom>
          <a:solidFill>
            <a:srgbClr val="025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45618"/>
            <a:ext cx="12198350" cy="2023189"/>
          </a:xfrm>
          <a:prstGeom prst="rect">
            <a:avLst/>
          </a:prstGeom>
        </p:spPr>
      </p:pic>
      <p:cxnSp>
        <p:nvCxnSpPr>
          <p:cNvPr id="13" name="直线连接符 12"/>
          <p:cNvCxnSpPr/>
          <p:nvPr userDrawn="1"/>
        </p:nvCxnSpPr>
        <p:spPr>
          <a:xfrm>
            <a:off x="0" y="1845618"/>
            <a:ext cx="12198350" cy="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 userDrawn="1"/>
        </p:nvCxnSpPr>
        <p:spPr>
          <a:xfrm>
            <a:off x="0" y="3861842"/>
            <a:ext cx="12198350" cy="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2551" y="3933850"/>
            <a:ext cx="11305256" cy="225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1" lang="zh-CN" altLang="en-US" sz="3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数据科学基础：机器学习在数据科学中的典型应用</a:t>
            </a:r>
            <a:endParaRPr kumimoji="1"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北京邮电大学 </a:t>
            </a:r>
            <a:endParaRPr kumimoji="1" lang="en-US" altLang="zh-CN" sz="2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智能感知与计算教研中心</a:t>
            </a:r>
            <a:endParaRPr kumimoji="1" lang="en-US" altLang="zh-CN" sz="2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数据科学中心</a:t>
            </a:r>
            <a:endParaRPr kumimoji="1" lang="en-US" altLang="zh-CN" sz="2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代码实现解释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053530"/>
            <a:ext cx="11087100" cy="3619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8575" y="4820645"/>
            <a:ext cx="11087100" cy="114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对数据集进行处理：用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StandardScaler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标准化数据，按比例分割为训练集测试集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设置网格：为了画分类面所以按步长设置网格以取平面上尽量多的点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代码实现解释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088756"/>
            <a:ext cx="10984509" cy="50053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0583" y="6313114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画输入数据散点图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代码实现解释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1" y="1053530"/>
            <a:ext cx="11078280" cy="41044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871" y="5381209"/>
            <a:ext cx="11493362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对分类器训练、测试：利用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fit()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函数训练，利用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score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函数计算测试集准确度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绘制分类面：对预设网格点进行分类，利用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contouf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函数绘制分类的平面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代码实现解释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211149"/>
            <a:ext cx="9496425" cy="5476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结果展示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975" y="2934782"/>
            <a:ext cx="11156775" cy="3723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4104" y="2579120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输入数据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10368" y="255241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线性支持向量机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22736" y="255241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决策树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83551" y="255241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朴素贝叶斯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0938" y="1570875"/>
            <a:ext cx="102728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GB" altLang="zh-CN" dirty="0" err="1"/>
              <a:t>plt.tight_layout</a:t>
            </a:r>
            <a:r>
              <a:rPr kumimoji="1" lang="en-GB" altLang="zh-CN" dirty="0"/>
              <a:t>()</a:t>
            </a:r>
            <a:endParaRPr kumimoji="1" lang="en-GB" altLang="zh-CN" dirty="0"/>
          </a:p>
          <a:p>
            <a:r>
              <a:rPr kumimoji="1" lang="en-GB" altLang="zh-CN" dirty="0" err="1"/>
              <a:t>plt.show</a:t>
            </a:r>
            <a:r>
              <a:rPr kumimoji="1" lang="en-GB" altLang="zh-CN" dirty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7773" y="11302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绘图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线性支持向量机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393" y="1053530"/>
            <a:ext cx="4192740" cy="55756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263" y="1059657"/>
            <a:ext cx="4210357" cy="557563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1592" y="1917626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Moon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591" y="3656683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Circle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1591" y="5590034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线性可分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决策树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393" y="1053530"/>
            <a:ext cx="4192740" cy="55756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76" y="1076326"/>
            <a:ext cx="4248472" cy="55821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1592" y="1917626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Moon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591" y="3656683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Circle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1591" y="5590034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线性可分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朴素贝叶斯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393" y="1053530"/>
            <a:ext cx="4192740" cy="55756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853" y="1053530"/>
            <a:ext cx="4219164" cy="55756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1592" y="1917626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Moon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591" y="3656683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Circle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1591" y="5590034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线性可分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26541" y="1053530"/>
            <a:ext cx="11305282" cy="504145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复现课件中线性</a:t>
            </a:r>
            <a:r>
              <a:rPr lang="en-US" altLang="zh-CN" dirty="0"/>
              <a:t>SVM</a:t>
            </a:r>
            <a:r>
              <a:rPr lang="zh-CN" altLang="en-US" dirty="0"/>
              <a:t>、决策树、朴素贝叶斯分类的示例，并相对课件代码作出如下作图修改</a:t>
            </a:r>
            <a:endParaRPr lang="en-US" altLang="zh-CN" dirty="0"/>
          </a:p>
          <a:p>
            <a:pPr lvl="1"/>
            <a:r>
              <a:rPr lang="zh-CN" altLang="en-GB" dirty="0"/>
              <a:t>设定</a:t>
            </a:r>
            <a:r>
              <a:rPr lang="zh-CN" altLang="en-US" dirty="0"/>
              <a:t>支持向量分类器的惩罚为</a:t>
            </a:r>
            <a:r>
              <a:rPr lang="en-US" altLang="zh-CN" dirty="0"/>
              <a:t>0.05</a:t>
            </a:r>
            <a:endParaRPr lang="en-GB" altLang="zh-CN" dirty="0"/>
          </a:p>
          <a:p>
            <a:pPr lvl="1"/>
            <a:r>
              <a:rPr lang="zh-CN" altLang="en-US" dirty="0"/>
              <a:t>对朴素贝叶斯分类器的先验概率进行设定（可随机设定）</a:t>
            </a:r>
            <a:endParaRPr lang="en-US" altLang="zh-CN" dirty="0"/>
          </a:p>
          <a:p>
            <a:pPr lvl="1"/>
            <a:r>
              <a:rPr lang="zh-CN" altLang="en-US" dirty="0"/>
              <a:t>在每张结果图上展示图例</a:t>
            </a:r>
            <a:endParaRPr lang="en-US" altLang="zh-CN" dirty="0"/>
          </a:p>
          <a:p>
            <a:pPr lvl="1"/>
            <a:r>
              <a:rPr lang="zh-CN" altLang="en-US" dirty="0"/>
              <a:t>修改散点颜色为黄和绿</a:t>
            </a:r>
            <a:endParaRPr lang="en-US" altLang="zh-CN" dirty="0"/>
          </a:p>
          <a:p>
            <a:pPr lvl="1"/>
            <a:r>
              <a:rPr lang="zh-CN" altLang="en-US" dirty="0"/>
              <a:t>测试结果的正确率保留三位小数展示</a:t>
            </a:r>
            <a:endParaRPr lang="zh-CN" altLang="en-US" dirty="0"/>
          </a:p>
          <a:p>
            <a:r>
              <a:rPr lang="zh-CN" altLang="en-US" dirty="0"/>
              <a:t>创新与拓展（选做）：</a:t>
            </a:r>
            <a:endParaRPr lang="en-US" altLang="zh-CN" dirty="0"/>
          </a:p>
          <a:p>
            <a:pPr lvl="1"/>
            <a:r>
              <a:rPr lang="zh-CN" altLang="en-US" dirty="0"/>
              <a:t>自主选取其他的数据集，采用上述三类分类器进行分类，展示分类结果</a:t>
            </a:r>
            <a:endParaRPr lang="en-US" altLang="zh-CN" dirty="0"/>
          </a:p>
          <a:p>
            <a:pPr lvl="1"/>
            <a:r>
              <a:rPr lang="zh-CN" altLang="en-US" dirty="0"/>
              <a:t>探究分类器的参数对于分类结果的影响并进行文字分析（选做）</a:t>
            </a:r>
            <a:endParaRPr lang="en-US" altLang="zh-CN" dirty="0"/>
          </a:p>
          <a:p>
            <a:pPr marL="892175" lvl="2" indent="0">
              <a:buNone/>
            </a:pPr>
            <a:r>
              <a:rPr lang="zh-CN" altLang="en-US" dirty="0"/>
              <a:t>如：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err="1"/>
              <a:t>DecisionTreeClassifier</a:t>
            </a:r>
            <a:r>
              <a:rPr lang="en-US" altLang="zh-CN" dirty="0"/>
              <a:t>(</a:t>
            </a:r>
            <a:r>
              <a:rPr lang="en-US" altLang="zh-CN" dirty="0" err="1"/>
              <a:t>max_depth</a:t>
            </a:r>
            <a:r>
              <a:rPr lang="en-US" altLang="zh-CN" dirty="0"/>
              <a:t>=5)</a:t>
            </a:r>
            <a:r>
              <a:rPr lang="zh-CN" altLang="en-US" dirty="0"/>
              <a:t>中</a:t>
            </a:r>
            <a:r>
              <a:rPr lang="en-US" altLang="zh-CN" dirty="0" err="1"/>
              <a:t>max_depth</a:t>
            </a:r>
            <a:r>
              <a:rPr lang="zh-CN" altLang="en-US" dirty="0"/>
              <a:t>设置对于结果的影响（如过拟合或者欠拟合）</a:t>
            </a:r>
            <a:endParaRPr lang="en-US" altLang="zh-CN" dirty="0"/>
          </a:p>
          <a:p>
            <a:pPr lvl="2"/>
            <a:r>
              <a:rPr lang="zh-CN" altLang="en-US" dirty="0"/>
              <a:t>朴素贝叶斯分类器的先验概率修改对于分类的影响</a:t>
            </a:r>
            <a:endParaRPr lang="en-US" altLang="zh-CN" dirty="0"/>
          </a:p>
          <a:p>
            <a:pPr lvl="2"/>
            <a:r>
              <a:rPr lang="zh-CN" altLang="en-US" dirty="0"/>
              <a:t>支持向量分类器不同核函数对于结果的影响</a:t>
            </a:r>
            <a:endParaRPr lang="en-US" altLang="zh-CN" dirty="0"/>
          </a:p>
          <a:p>
            <a:pPr lvl="2"/>
            <a:r>
              <a:rPr lang="zh-CN" altLang="en-US" dirty="0"/>
              <a:t>参数不限制于课件中代码所用到的参数，可以探究其他的参数</a:t>
            </a:r>
            <a:endParaRPr lang="en-US" altLang="zh-CN" dirty="0"/>
          </a:p>
          <a:p>
            <a:pPr lvl="1"/>
            <a:r>
              <a:rPr lang="zh-CN" altLang="en-US" dirty="0"/>
              <a:t>其他分类方法的效果的对比分析（</a:t>
            </a:r>
            <a:r>
              <a:rPr lang="en-US" altLang="zh-CN" dirty="0"/>
              <a:t>K</a:t>
            </a:r>
            <a:r>
              <a:rPr lang="zh-CN" altLang="en-US" dirty="0"/>
              <a:t>近邻，随机森林等）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26541" y="1053530"/>
            <a:ext cx="11305282" cy="5041454"/>
          </a:xfrm>
        </p:spPr>
        <p:txBody>
          <a:bodyPr>
            <a:normAutofit/>
          </a:bodyPr>
          <a:lstStyle/>
          <a:p>
            <a:r>
              <a:rPr lang="zh-CN" altLang="en-GB" dirty="0"/>
              <a:t>格式要求</a:t>
            </a:r>
            <a:r>
              <a:rPr lang="zh-CN" altLang="en-US" dirty="0"/>
              <a:t>：按点提交，每个任务附上对应</a:t>
            </a:r>
            <a:r>
              <a:rPr lang="zh-CN" altLang="en-US" dirty="0">
                <a:solidFill>
                  <a:srgbClr val="FF0000"/>
                </a:solidFill>
              </a:rPr>
              <a:t>关键代码段代码</a:t>
            </a:r>
            <a:r>
              <a:rPr lang="zh-CN" altLang="en-US" dirty="0"/>
              <a:t>并将运行</a:t>
            </a:r>
            <a:r>
              <a:rPr lang="zh-CN" altLang="en-US" dirty="0">
                <a:solidFill>
                  <a:srgbClr val="FF0000"/>
                </a:solidFill>
              </a:rPr>
              <a:t>结果截图</a:t>
            </a:r>
            <a:r>
              <a:rPr lang="zh-CN" altLang="en-US" dirty="0"/>
              <a:t>，可适当自主增加文字总结。</a:t>
            </a:r>
            <a:endParaRPr lang="en-US" altLang="zh-CN" dirty="0"/>
          </a:p>
          <a:p>
            <a:r>
              <a:rPr lang="zh-CN" altLang="en-US" dirty="0"/>
              <a:t>文件及邮件标题：姓名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  <a:r>
              <a:rPr lang="en-US" altLang="zh-CN" dirty="0"/>
              <a:t>+</a:t>
            </a:r>
            <a:r>
              <a:rPr lang="zh-CN" altLang="en-US" dirty="0"/>
              <a:t>第二次作业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551" y="2565698"/>
            <a:ext cx="10979150" cy="136815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>
                <a:latin typeface="Hiragino Sans GB W6"/>
                <a:ea typeface="Hiragino Sans GB W6"/>
                <a:cs typeface="Hiragino Sans GB W6"/>
              </a:rPr>
              <a:t>机器学习在数据科学中的典型应用</a:t>
            </a:r>
            <a:endParaRPr kumimoji="1" lang="zh-CN" altLang="en-US" sz="40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20785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北邮logo.jp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36" y="3091562"/>
            <a:ext cx="3744416" cy="770280"/>
          </a:xfrm>
          <a:prstGeom prst="rect">
            <a:avLst/>
          </a:prstGeom>
        </p:spPr>
      </p:pic>
      <p:pic>
        <p:nvPicPr>
          <p:cNvPr id="5" name="图片 4" descr="北邮数据科学中心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64" y="2988335"/>
            <a:ext cx="4096067" cy="8901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选取线性支持向量机、决策树、贝叶斯分类算法。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Python</a:t>
            </a:r>
            <a:r>
              <a:rPr lang="zh-CN" altLang="en-US" dirty="0"/>
              <a:t>中机器学习库</a:t>
            </a:r>
            <a:r>
              <a:rPr lang="en-US" altLang="zh-CN" dirty="0" err="1"/>
              <a:t>Sklearn</a:t>
            </a:r>
            <a:r>
              <a:rPr lang="zh-CN" altLang="en-US" dirty="0"/>
              <a:t>进行了应用实现。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4845" y="1540833"/>
            <a:ext cx="1047923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GB" altLang="zh-CN" sz="2000" dirty="0"/>
              <a:t>import </a:t>
            </a:r>
            <a:r>
              <a:rPr kumimoji="1" lang="en-GB" altLang="zh-CN" sz="2000" dirty="0" err="1"/>
              <a:t>numpy</a:t>
            </a:r>
            <a:r>
              <a:rPr kumimoji="1" lang="en-GB" altLang="zh-CN" sz="2000" dirty="0"/>
              <a:t> as np</a:t>
            </a:r>
            <a:endParaRPr kumimoji="1" lang="en-GB" altLang="zh-CN" sz="2000" dirty="0"/>
          </a:p>
          <a:p>
            <a:r>
              <a:rPr kumimoji="1" lang="en-GB" altLang="zh-CN" sz="2000" dirty="0"/>
              <a:t>import </a:t>
            </a:r>
            <a:r>
              <a:rPr kumimoji="1" lang="en-GB" altLang="zh-CN" sz="2000" dirty="0" err="1"/>
              <a:t>matplotlib.pyplot</a:t>
            </a:r>
            <a:r>
              <a:rPr kumimoji="1" lang="en-GB" altLang="zh-CN" sz="2000" dirty="0"/>
              <a:t> as </a:t>
            </a:r>
            <a:r>
              <a:rPr kumimoji="1" lang="en-GB" altLang="zh-CN" sz="2000" dirty="0" err="1"/>
              <a:t>plt</a:t>
            </a:r>
            <a:endParaRPr kumimoji="1" lang="en-GB" altLang="zh-CN" sz="2000" dirty="0"/>
          </a:p>
          <a:p>
            <a:r>
              <a:rPr kumimoji="1" lang="en-GB" altLang="zh-CN" sz="2000" dirty="0"/>
              <a:t>from </a:t>
            </a:r>
            <a:r>
              <a:rPr kumimoji="1" lang="en-GB" altLang="zh-CN" sz="2000" dirty="0" err="1"/>
              <a:t>matplotlib.colors</a:t>
            </a:r>
            <a:r>
              <a:rPr kumimoji="1" lang="en-GB" altLang="zh-CN" sz="2000" dirty="0"/>
              <a:t> import </a:t>
            </a:r>
            <a:r>
              <a:rPr kumimoji="1" lang="en-GB" altLang="zh-CN" sz="2000" dirty="0" err="1"/>
              <a:t>ListedColormap</a:t>
            </a:r>
            <a:endParaRPr kumimoji="1" lang="en-GB" altLang="zh-CN" sz="2000" dirty="0"/>
          </a:p>
          <a:p>
            <a:r>
              <a:rPr kumimoji="1" lang="en-GB" altLang="zh-CN" sz="2000" dirty="0"/>
              <a:t>from </a:t>
            </a:r>
            <a:r>
              <a:rPr kumimoji="1" lang="en-GB" altLang="zh-CN" sz="2000" dirty="0" err="1"/>
              <a:t>sklearn.model_selection</a:t>
            </a:r>
            <a:r>
              <a:rPr kumimoji="1" lang="en-GB" altLang="zh-CN" sz="2000" dirty="0"/>
              <a:t> import </a:t>
            </a:r>
            <a:r>
              <a:rPr kumimoji="1" lang="en-GB" altLang="zh-CN" sz="2000" dirty="0" err="1"/>
              <a:t>train_test_split</a:t>
            </a:r>
            <a:endParaRPr kumimoji="1" lang="en-GB" altLang="zh-CN" sz="2000" dirty="0"/>
          </a:p>
          <a:p>
            <a:r>
              <a:rPr kumimoji="1" lang="en-GB" altLang="zh-CN" sz="2000" dirty="0"/>
              <a:t>#</a:t>
            </a:r>
            <a:r>
              <a:rPr kumimoji="1" lang="zh-CN" altLang="en-US" sz="2000" dirty="0"/>
              <a:t>随机划分训练集、测试集</a:t>
            </a:r>
            <a:endParaRPr kumimoji="1" lang="zh-CN" altLang="en-US" sz="2000" dirty="0"/>
          </a:p>
          <a:p>
            <a:r>
              <a:rPr kumimoji="1" lang="en-GB" altLang="zh-CN" sz="2000" dirty="0"/>
              <a:t>from </a:t>
            </a:r>
            <a:r>
              <a:rPr kumimoji="1" lang="en-GB" altLang="zh-CN" sz="2000" dirty="0" err="1"/>
              <a:t>sklearn.preprocessing</a:t>
            </a:r>
            <a:r>
              <a:rPr kumimoji="1" lang="en-GB" altLang="zh-CN" sz="2000" dirty="0"/>
              <a:t> import </a:t>
            </a:r>
            <a:r>
              <a:rPr kumimoji="1" lang="en-GB" altLang="zh-CN" sz="2000" dirty="0" err="1"/>
              <a:t>StandardScaler</a:t>
            </a:r>
            <a:endParaRPr kumimoji="1" lang="en-GB" altLang="zh-CN" sz="2000" dirty="0"/>
          </a:p>
          <a:p>
            <a:r>
              <a:rPr kumimoji="1" lang="en-GB" altLang="zh-CN" sz="2000" dirty="0"/>
              <a:t>#</a:t>
            </a:r>
            <a:r>
              <a:rPr kumimoji="1" lang="zh-CN" altLang="en-US" sz="2000" dirty="0"/>
              <a:t>标准化数据集</a:t>
            </a:r>
            <a:endParaRPr kumimoji="1" lang="zh-CN" altLang="en-US" sz="2000" dirty="0"/>
          </a:p>
          <a:p>
            <a:r>
              <a:rPr kumimoji="1" lang="en-US" altLang="zh-CN" sz="2000" dirty="0"/>
              <a:t>#</a:t>
            </a:r>
            <a:r>
              <a:rPr kumimoji="1" lang="zh-CN" altLang="en-US" sz="2000" dirty="0"/>
              <a:t>导入三种分别的数据集，都是具体数据函数生成</a:t>
            </a:r>
            <a:endParaRPr kumimoji="1" lang="zh-CN" altLang="en-US" sz="2000" dirty="0"/>
          </a:p>
          <a:p>
            <a:r>
              <a:rPr kumimoji="1" lang="en-GB" altLang="zh-CN" sz="2000" dirty="0"/>
              <a:t>from </a:t>
            </a:r>
            <a:r>
              <a:rPr kumimoji="1" lang="en-GB" altLang="zh-CN" sz="2000" dirty="0" err="1"/>
              <a:t>sklearn.datasets</a:t>
            </a:r>
            <a:r>
              <a:rPr kumimoji="1" lang="en-GB" altLang="zh-CN" sz="2000" dirty="0"/>
              <a:t> import </a:t>
            </a:r>
            <a:r>
              <a:rPr kumimoji="1" lang="en-GB" altLang="zh-CN" sz="2000" dirty="0" err="1"/>
              <a:t>make_moons,make_circles,make_classification</a:t>
            </a:r>
            <a:endParaRPr kumimoji="1"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59558" y="5000322"/>
            <a:ext cx="988206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from sklearn.svm import SVC#支持向量机</a:t>
            </a:r>
            <a:endParaRPr lang="zh-CN" altLang="en-US" sz="2000" dirty="0"/>
          </a:p>
          <a:p>
            <a:r>
              <a:rPr lang="zh-CN" altLang="en-US" sz="2000" dirty="0"/>
              <a:t>from sklearn.tree import DecisionTreeClassifier#决策树分类器</a:t>
            </a:r>
            <a:endParaRPr lang="zh-CN" altLang="en-US" sz="2000" dirty="0"/>
          </a:p>
          <a:p>
            <a:r>
              <a:rPr lang="zh-CN" altLang="en-US" sz="2000" dirty="0"/>
              <a:t>from sklearn.naive_bayes import GaussianNB#先验为高斯分布的朴素贝叶斯分类器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854845" y="1132848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225" dirty="0">
                <a:latin typeface="微软雅黑" panose="020B0503020204020204" charset="-122"/>
                <a:ea typeface="微软雅黑" panose="020B0503020204020204" charset="-122"/>
              </a:rPr>
              <a:t>导入包</a:t>
            </a:r>
            <a:endParaRPr lang="zh-CN" altLang="en-US" sz="2000" spc="22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4845" y="4649046"/>
            <a:ext cx="2182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225" dirty="0">
                <a:latin typeface="微软雅黑" panose="020B0503020204020204" charset="-122"/>
                <a:ea typeface="微软雅黑" panose="020B0503020204020204" charset="-122"/>
              </a:rPr>
              <a:t>导入三类分类器</a:t>
            </a:r>
            <a:endParaRPr lang="zh-CN" altLang="en-US" sz="2000" spc="22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6607" y="1650297"/>
            <a:ext cx="993710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#设置显示结果的图的标题</a:t>
            </a:r>
            <a:endParaRPr lang="zh-CN" altLang="en-US" dirty="0"/>
          </a:p>
          <a:p>
            <a:r>
              <a:rPr lang="zh-CN" altLang="en-US" dirty="0"/>
              <a:t>names=["Linear SVM","Decision Tree","Naive Bayes"]</a:t>
            </a:r>
            <a:endParaRPr lang="zh-CN" altLang="en-US" dirty="0"/>
          </a:p>
          <a:p>
            <a:r>
              <a:rPr lang="zh-CN" altLang="en-US" dirty="0"/>
              <a:t>#设置分类器，用到线性SVM，决策树，朴素贝叶斯</a:t>
            </a:r>
            <a:endParaRPr lang="zh-CN" altLang="en-US" dirty="0"/>
          </a:p>
          <a:p>
            <a:r>
              <a:rPr lang="en-GB" altLang="zh-CN" dirty="0"/>
              <a:t>classifiers=[</a:t>
            </a:r>
            <a:endParaRPr lang="en-GB" altLang="zh-CN" dirty="0"/>
          </a:p>
          <a:p>
            <a:r>
              <a:rPr lang="en-GB" altLang="zh-CN" dirty="0"/>
              <a:t>    SVC(kernel="</a:t>
            </a:r>
            <a:r>
              <a:rPr lang="en-GB" altLang="zh-CN" dirty="0" err="1"/>
              <a:t>linear",C</a:t>
            </a:r>
            <a:r>
              <a:rPr lang="en-GB" altLang="zh-CN" dirty="0"/>
              <a:t>=0.025),</a:t>
            </a:r>
            <a:endParaRPr lang="en-GB" altLang="zh-CN" dirty="0"/>
          </a:p>
          <a:p>
            <a:r>
              <a:rPr lang="en-GB" altLang="zh-CN" dirty="0"/>
              <a:t>    </a:t>
            </a:r>
            <a:r>
              <a:rPr lang="en-GB" altLang="zh-CN" dirty="0" err="1"/>
              <a:t>DecisionTreeClassifier</a:t>
            </a:r>
            <a:r>
              <a:rPr lang="en-GB" altLang="zh-CN" dirty="0"/>
              <a:t>(</a:t>
            </a:r>
            <a:r>
              <a:rPr lang="en-GB" altLang="zh-CN" dirty="0" err="1"/>
              <a:t>max_depth</a:t>
            </a:r>
            <a:r>
              <a:rPr lang="en-GB" altLang="zh-CN" dirty="0"/>
              <a:t>=5),</a:t>
            </a:r>
            <a:endParaRPr lang="en-GB" altLang="zh-CN" dirty="0"/>
          </a:p>
          <a:p>
            <a:r>
              <a:rPr lang="en-GB" altLang="zh-CN" dirty="0"/>
              <a:t>    </a:t>
            </a:r>
            <a:r>
              <a:rPr lang="en-GB" altLang="zh-CN" dirty="0" err="1"/>
              <a:t>GaussianNB</a:t>
            </a:r>
            <a:r>
              <a:rPr lang="en-GB" altLang="zh-CN" dirty="0"/>
              <a:t>()]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6607" y="1198874"/>
            <a:ext cx="218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225" dirty="0">
                <a:latin typeface="微软雅黑" panose="020B0503020204020204" charset="-122"/>
                <a:ea typeface="微软雅黑" panose="020B0503020204020204" charset="-122"/>
              </a:rPr>
              <a:t>设置分类器参数</a:t>
            </a:r>
            <a:endParaRPr lang="zh-CN" altLang="en-US" sz="2000" spc="22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607" y="3881677"/>
            <a:ext cx="2184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spc="22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SVC</a:t>
            </a:r>
            <a:r>
              <a:rPr lang="zh-CN" altLang="en-US" dirty="0"/>
              <a:t>函数介绍：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90953" y="4322590"/>
            <a:ext cx="1001644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Kernel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：算法中采用的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核函数类型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，核函数是用来将非线性问题转化为线性问题的一种方法。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参数选择有</a:t>
            </a: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RBF, Linear, Poly, Sigmoid, precomputed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或者自定义一个核函数，默认的是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“</a:t>
            </a: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RBF”</a:t>
            </a:r>
            <a:r>
              <a:rPr lang="zh-CN" altLang="en-GB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即径向基核，也就是高斯核函数；而</a:t>
            </a: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Linear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指的是线性核函数，</a:t>
            </a: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Poly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指的是多项式核，</a:t>
            </a: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Sigmoid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指的是双曲正切</a:t>
            </a: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tanh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核。</a:t>
            </a:r>
            <a:endParaRPr lang="en-GB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：惩罚系数，用来控制损失函数的惩罚系数，类似于</a:t>
            </a: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LR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中的正则化系数。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越大，对误分类的惩罚增大，趋向于对训练集全分对的情况，准确率很高，但泛化能力弱，容易导致过拟合；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值小，对误分类的惩罚减小，容错能力增强，泛化能力较强，但也可能欠拟合。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6607" y="1650297"/>
            <a:ext cx="993710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#设置显示结果的图的标题</a:t>
            </a:r>
            <a:endParaRPr lang="zh-CN" altLang="en-US" dirty="0"/>
          </a:p>
          <a:p>
            <a:r>
              <a:rPr lang="zh-CN" altLang="en-US" dirty="0"/>
              <a:t>names=["Linear SVM","Decision Tree","Naive Bayes"]</a:t>
            </a:r>
            <a:endParaRPr lang="zh-CN" altLang="en-US" dirty="0"/>
          </a:p>
          <a:p>
            <a:r>
              <a:rPr lang="zh-CN" altLang="en-US" dirty="0"/>
              <a:t>#设置分类器，用到线性SVM，决策树，朴素贝叶斯</a:t>
            </a:r>
            <a:endParaRPr lang="zh-CN" altLang="en-US" dirty="0"/>
          </a:p>
          <a:p>
            <a:r>
              <a:rPr lang="en-GB" altLang="zh-CN" dirty="0"/>
              <a:t>classifiers=[</a:t>
            </a:r>
            <a:endParaRPr lang="en-GB" altLang="zh-CN" dirty="0"/>
          </a:p>
          <a:p>
            <a:r>
              <a:rPr lang="en-GB" altLang="zh-CN" dirty="0"/>
              <a:t>    SVC(kernel="</a:t>
            </a:r>
            <a:r>
              <a:rPr lang="en-GB" altLang="zh-CN" dirty="0" err="1"/>
              <a:t>linear",C</a:t>
            </a:r>
            <a:r>
              <a:rPr lang="en-GB" altLang="zh-CN" dirty="0"/>
              <a:t>=0.025),</a:t>
            </a:r>
            <a:endParaRPr lang="en-GB" altLang="zh-CN" dirty="0"/>
          </a:p>
          <a:p>
            <a:r>
              <a:rPr lang="en-GB" altLang="zh-CN" dirty="0"/>
              <a:t>    </a:t>
            </a:r>
            <a:r>
              <a:rPr lang="en-GB" altLang="zh-CN" dirty="0" err="1"/>
              <a:t>DecisionTreeClassifier</a:t>
            </a:r>
            <a:r>
              <a:rPr lang="en-GB" altLang="zh-CN" dirty="0"/>
              <a:t>(</a:t>
            </a:r>
            <a:r>
              <a:rPr lang="en-GB" altLang="zh-CN" dirty="0" err="1"/>
              <a:t>random_state</a:t>
            </a:r>
            <a:r>
              <a:rPr lang="en-GB" altLang="zh-CN" dirty="0"/>
              <a:t>=0,max_depth=5),</a:t>
            </a:r>
            <a:endParaRPr lang="en-GB" altLang="zh-CN" dirty="0"/>
          </a:p>
          <a:p>
            <a:r>
              <a:rPr lang="en-GB" altLang="zh-CN" dirty="0"/>
              <a:t>    </a:t>
            </a:r>
            <a:r>
              <a:rPr lang="en-GB" altLang="zh-CN" dirty="0" err="1"/>
              <a:t>GaussianNB</a:t>
            </a:r>
            <a:r>
              <a:rPr lang="en-GB" altLang="zh-CN" dirty="0"/>
              <a:t>(priors=[0.5,0.5])]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6607" y="1198874"/>
            <a:ext cx="218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225" dirty="0">
                <a:latin typeface="微软雅黑" panose="020B0503020204020204" charset="-122"/>
                <a:ea typeface="微软雅黑" panose="020B0503020204020204" charset="-122"/>
              </a:rPr>
              <a:t>设置分类器参数</a:t>
            </a:r>
            <a:endParaRPr lang="zh-CN" altLang="en-US" sz="2000" spc="22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591" y="3801060"/>
            <a:ext cx="499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spc="22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 err="1"/>
              <a:t>TreeClassifier</a:t>
            </a:r>
            <a:r>
              <a:rPr lang="zh-CN" altLang="en-US" dirty="0"/>
              <a:t>函数介绍：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9134" y="4193618"/>
            <a:ext cx="11000681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max_depth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：决策树最大深度。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28675" lvl="1" indent="-28575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数据类型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int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或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None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28675" lvl="1" indent="-28575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一般来说，当数据少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或者特征少的时候此数值可以忽略；如果模型样本量多，特征也多的情况下，推荐限制这个最大深度，具体的取值取决于数据的分布。常用的可以取值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10-100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之间。常用来解决过拟合。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GB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random_state</a:t>
            </a:r>
            <a:endParaRPr lang="en-GB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28675" lvl="1" indent="-285750" algn="just">
              <a:buFont typeface="Wingdings" panose="05000000000000000000" pitchFamily="2" charset="2"/>
              <a:buChar char="ü"/>
            </a:pPr>
            <a:r>
              <a:rPr lang="en-GB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random_state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int, </a:t>
            </a:r>
            <a:r>
              <a:rPr lang="en-GB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RandomState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实例或</a:t>
            </a: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None</a:t>
            </a:r>
            <a:endParaRPr lang="en-GB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28675" lvl="1" indent="-28575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</a:t>
            </a: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int, </a:t>
            </a:r>
            <a:r>
              <a:rPr lang="en-GB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random_state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种子使用的随机数生成器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;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如果是</a:t>
            </a:r>
            <a:r>
              <a:rPr lang="en-GB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RandomState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实例，则</a:t>
            </a:r>
            <a:r>
              <a:rPr lang="en-GB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random_state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为随机数生成器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;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如果没有，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则随机数生成器</a:t>
            </a:r>
            <a:r>
              <a:rPr lang="en-GB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np.random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使用的</a:t>
            </a:r>
            <a:r>
              <a:rPr lang="en-GB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RandomState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实例。 </a:t>
            </a:r>
            <a:r>
              <a:rPr lang="en-GB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6607" y="1650297"/>
            <a:ext cx="993710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#设置显示结果的图的标题</a:t>
            </a:r>
            <a:endParaRPr lang="zh-CN" altLang="en-US" dirty="0"/>
          </a:p>
          <a:p>
            <a:r>
              <a:rPr lang="zh-CN" altLang="en-US" dirty="0"/>
              <a:t>names=["Linear SVM","Decision Tree","Naive Bayes"]</a:t>
            </a:r>
            <a:endParaRPr lang="zh-CN" altLang="en-US" dirty="0"/>
          </a:p>
          <a:p>
            <a:r>
              <a:rPr lang="zh-CN" altLang="en-US" dirty="0"/>
              <a:t>#设置分类器，用到线性SVM，决策树，朴素贝叶斯</a:t>
            </a:r>
            <a:endParaRPr lang="zh-CN" altLang="en-US" dirty="0"/>
          </a:p>
          <a:p>
            <a:r>
              <a:rPr lang="en-GB" altLang="zh-CN" dirty="0"/>
              <a:t>classifiers=[</a:t>
            </a:r>
            <a:endParaRPr lang="en-GB" altLang="zh-CN" dirty="0"/>
          </a:p>
          <a:p>
            <a:r>
              <a:rPr lang="en-GB" altLang="zh-CN" dirty="0"/>
              <a:t>    SVC(kernel="</a:t>
            </a:r>
            <a:r>
              <a:rPr lang="en-GB" altLang="zh-CN" dirty="0" err="1"/>
              <a:t>linear",C</a:t>
            </a:r>
            <a:r>
              <a:rPr lang="en-GB" altLang="zh-CN" dirty="0"/>
              <a:t>=0.025),</a:t>
            </a:r>
            <a:endParaRPr lang="en-GB" altLang="zh-CN" dirty="0"/>
          </a:p>
          <a:p>
            <a:r>
              <a:rPr lang="en-GB" altLang="zh-CN" dirty="0"/>
              <a:t>    </a:t>
            </a:r>
            <a:r>
              <a:rPr lang="en-GB" altLang="zh-CN" dirty="0" err="1"/>
              <a:t>DecisionTreeClassifier</a:t>
            </a:r>
            <a:r>
              <a:rPr lang="en-GB" altLang="zh-CN" dirty="0"/>
              <a:t>(</a:t>
            </a:r>
            <a:r>
              <a:rPr lang="en-GB" altLang="zh-CN" dirty="0" err="1"/>
              <a:t>random_state</a:t>
            </a:r>
            <a:r>
              <a:rPr lang="en-GB" altLang="zh-CN" dirty="0"/>
              <a:t>=0,max_depth=5),</a:t>
            </a:r>
            <a:endParaRPr lang="en-GB" altLang="zh-CN" dirty="0"/>
          </a:p>
          <a:p>
            <a:r>
              <a:rPr lang="en-GB" altLang="zh-CN" dirty="0"/>
              <a:t>    </a:t>
            </a:r>
            <a:r>
              <a:rPr lang="en-GB" altLang="zh-CN" dirty="0" err="1"/>
              <a:t>GaussianNB</a:t>
            </a:r>
            <a:r>
              <a:rPr lang="en-GB" altLang="zh-CN" dirty="0"/>
              <a:t>(priors=[0.5,0.5])]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6607" y="1198874"/>
            <a:ext cx="218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225" dirty="0">
                <a:latin typeface="微软雅黑" panose="020B0503020204020204" charset="-122"/>
                <a:ea typeface="微软雅黑" panose="020B0503020204020204" charset="-122"/>
              </a:rPr>
              <a:t>设置分类器参数</a:t>
            </a:r>
            <a:endParaRPr lang="zh-CN" altLang="en-US" sz="2000" spc="22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591" y="3801060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spc="22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朴素贝叶斯算法函数介绍：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74639" y="4278389"/>
            <a:ext cx="9649072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</a:rPr>
              <a:t>scikit-learn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中，一共有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个朴素贝叶斯的分类算法类。分别是</a:t>
            </a:r>
            <a:r>
              <a:rPr lang="en-GB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GaussianNB</a:t>
            </a:r>
            <a:r>
              <a:rPr lang="zh-CN" altLang="en-GB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GB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MultinomialNB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GB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BernoulliNB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这三个类适用的分类场景各不相同，主要根据数据类型来进行模型的选择。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err="1">
                <a:latin typeface="微软雅黑" panose="020B0503020204020204" charset="-122"/>
                <a:ea typeface="微软雅黑" panose="020B0503020204020204" charset="-122"/>
              </a:rPr>
              <a:t>GaussianNB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：先验为高斯分布的朴素贝叶斯，样本特征的分布大部分是连续值。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err="1">
                <a:latin typeface="微软雅黑" panose="020B0503020204020204" charset="-122"/>
                <a:ea typeface="微软雅黑" panose="020B0503020204020204" charset="-122"/>
              </a:rPr>
              <a:t>MultinomialNB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：先验为多项式分布的朴素贝叶斯，样本特征的大部分是多元离散值。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err="1">
                <a:latin typeface="微软雅黑" panose="020B0503020204020204" charset="-122"/>
                <a:ea typeface="微软雅黑" panose="020B0503020204020204" charset="-122"/>
              </a:rPr>
              <a:t>BernoulliNB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：先验为伯努利分布的朴素贝叶斯，样本特征二元离散值或者很稀疏的多元离散值。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23511" y="1093862"/>
            <a:ext cx="285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设置数据集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生成三种分布的数据集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9455" y="2000095"/>
            <a:ext cx="3360382" cy="44687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8535" y="1386189"/>
            <a:ext cx="8280920" cy="535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/>
              <a:t>#</a:t>
            </a:r>
            <a:r>
              <a:rPr kumimoji="1" lang="zh-CN" altLang="en-US" dirty="0"/>
              <a:t>设置一个用于分类的数据集，这里设置为线型可分的数据集，输入变量设置为两个特征</a:t>
            </a:r>
            <a:endParaRPr kumimoji="1" lang="zh-CN" altLang="en-US" dirty="0"/>
          </a:p>
          <a:p>
            <a:r>
              <a:rPr kumimoji="1" lang="en-GB" altLang="zh-CN" dirty="0" err="1"/>
              <a:t>X,y</a:t>
            </a:r>
            <a:r>
              <a:rPr kumimoji="1" lang="en-GB" altLang="zh-CN" dirty="0"/>
              <a:t>=</a:t>
            </a:r>
            <a:r>
              <a:rPr kumimoji="1" lang="en-GB" altLang="zh-CN" dirty="0" err="1"/>
              <a:t>make_classification</a:t>
            </a:r>
            <a:r>
              <a:rPr kumimoji="1" lang="en-GB" altLang="zh-CN" dirty="0"/>
              <a:t>(</a:t>
            </a:r>
            <a:r>
              <a:rPr kumimoji="1" lang="en-GB" altLang="zh-CN" dirty="0" err="1"/>
              <a:t>n_features</a:t>
            </a:r>
            <a:r>
              <a:rPr kumimoji="1" lang="en-GB" altLang="zh-CN" dirty="0"/>
              <a:t>=2,n_redundant=0,n_informative=2,</a:t>
            </a:r>
            <a:endParaRPr kumimoji="1" lang="en-GB" altLang="zh-CN" dirty="0"/>
          </a:p>
          <a:p>
            <a:r>
              <a:rPr kumimoji="1" lang="en-GB" altLang="zh-CN" dirty="0"/>
              <a:t>                        </a:t>
            </a:r>
            <a:r>
              <a:rPr kumimoji="1" lang="en-GB" altLang="zh-CN" dirty="0" err="1"/>
              <a:t>random_state</a:t>
            </a:r>
            <a:r>
              <a:rPr kumimoji="1" lang="en-GB" altLang="zh-CN" dirty="0"/>
              <a:t>=1,n_clusters_per_class=1)</a:t>
            </a:r>
            <a:endParaRPr kumimoji="1" lang="en-GB" altLang="zh-CN" dirty="0"/>
          </a:p>
          <a:p>
            <a:r>
              <a:rPr kumimoji="1" lang="en-GB" altLang="zh-CN" dirty="0" err="1"/>
              <a:t>rng</a:t>
            </a:r>
            <a:r>
              <a:rPr kumimoji="1" lang="en-GB" altLang="zh-CN" dirty="0"/>
              <a:t>=</a:t>
            </a:r>
            <a:r>
              <a:rPr kumimoji="1" lang="en-GB" altLang="zh-CN" dirty="0" err="1"/>
              <a:t>np.random.RandomState</a:t>
            </a:r>
            <a:r>
              <a:rPr kumimoji="1" lang="en-GB" altLang="zh-CN" dirty="0"/>
              <a:t>(2)#</a:t>
            </a:r>
            <a:r>
              <a:rPr kumimoji="1" lang="zh-CN" altLang="en-US" dirty="0"/>
              <a:t>设置一个伪随机数种子</a:t>
            </a:r>
            <a:endParaRPr kumimoji="1" lang="zh-CN" altLang="en-US" dirty="0"/>
          </a:p>
          <a:p>
            <a:r>
              <a:rPr kumimoji="1" lang="en-GB" altLang="zh-CN" dirty="0"/>
              <a:t>X+=2*</a:t>
            </a:r>
            <a:r>
              <a:rPr kumimoji="1" lang="en-GB" altLang="zh-CN" dirty="0" err="1"/>
              <a:t>rng.uniform</a:t>
            </a:r>
            <a:r>
              <a:rPr kumimoji="1" lang="en-GB" altLang="zh-CN" dirty="0"/>
              <a:t>(size=</a:t>
            </a:r>
            <a:r>
              <a:rPr kumimoji="1" lang="en-GB" altLang="zh-CN" dirty="0" err="1"/>
              <a:t>X.shape</a:t>
            </a:r>
            <a:r>
              <a:rPr kumimoji="1" lang="en-GB" altLang="zh-CN" dirty="0"/>
              <a:t>)#</a:t>
            </a:r>
            <a:r>
              <a:rPr kumimoji="1" lang="zh-CN" altLang="en-US" dirty="0"/>
              <a:t>对</a:t>
            </a:r>
            <a:r>
              <a:rPr kumimoji="1" lang="en-GB" altLang="zh-CN" dirty="0"/>
              <a:t>x</a:t>
            </a:r>
            <a:r>
              <a:rPr kumimoji="1" lang="zh-CN" altLang="en-US" dirty="0"/>
              <a:t>变量上架随机扰动</a:t>
            </a:r>
            <a:endParaRPr kumimoji="1" lang="zh-CN" altLang="en-US" dirty="0"/>
          </a:p>
          <a:p>
            <a:r>
              <a:rPr kumimoji="1" lang="en-GB" altLang="zh-CN" dirty="0" err="1"/>
              <a:t>linearly_separable</a:t>
            </a:r>
            <a:r>
              <a:rPr kumimoji="1" lang="en-GB" altLang="zh-CN" dirty="0"/>
              <a:t>=(</a:t>
            </a:r>
            <a:r>
              <a:rPr kumimoji="1" lang="en-GB" altLang="zh-CN" dirty="0" err="1"/>
              <a:t>X,y</a:t>
            </a:r>
            <a:r>
              <a:rPr kumimoji="1" lang="en-GB" altLang="zh-CN" dirty="0"/>
              <a:t>)#</a:t>
            </a:r>
            <a:r>
              <a:rPr kumimoji="1" lang="zh-CN" altLang="en-US" dirty="0"/>
              <a:t>将上述得到的</a:t>
            </a:r>
            <a:r>
              <a:rPr kumimoji="1" lang="en-GB" altLang="zh-CN" dirty="0"/>
              <a:t>x</a:t>
            </a:r>
            <a:r>
              <a:rPr kumimoji="1" lang="zh-CN" altLang="en-GB" dirty="0"/>
              <a:t>，</a:t>
            </a:r>
            <a:r>
              <a:rPr kumimoji="1" lang="en-GB" altLang="zh-CN" dirty="0"/>
              <a:t>y</a:t>
            </a:r>
            <a:r>
              <a:rPr kumimoji="1" lang="zh-CN" altLang="en-US" dirty="0"/>
              <a:t>构建为一个线性可分的数据集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#</a:t>
            </a:r>
            <a:r>
              <a:rPr kumimoji="1" lang="zh-CN" altLang="en-US" dirty="0"/>
              <a:t>选择三个数据集</a:t>
            </a:r>
            <a:endParaRPr kumimoji="1" lang="zh-CN" altLang="en-US" dirty="0"/>
          </a:p>
          <a:p>
            <a:r>
              <a:rPr kumimoji="1" lang="en-US" altLang="zh-CN" dirty="0"/>
              <a:t>#</a:t>
            </a:r>
            <a:r>
              <a:rPr kumimoji="1" lang="en-GB" altLang="zh-CN" dirty="0" err="1"/>
              <a:t>make_moons</a:t>
            </a:r>
            <a:r>
              <a:rPr kumimoji="1" lang="zh-CN" altLang="en-US" dirty="0"/>
              <a:t>数据呈月牙状</a:t>
            </a:r>
            <a:endParaRPr kumimoji="1" lang="zh-CN" altLang="en-US" dirty="0"/>
          </a:p>
          <a:p>
            <a:r>
              <a:rPr kumimoji="1" lang="en-US" altLang="zh-CN" dirty="0"/>
              <a:t>#</a:t>
            </a:r>
            <a:r>
              <a:rPr kumimoji="1" lang="en-GB" altLang="zh-CN" dirty="0" err="1"/>
              <a:t>make_circles</a:t>
            </a:r>
            <a:r>
              <a:rPr kumimoji="1" lang="zh-CN" altLang="en-US" dirty="0"/>
              <a:t>数据呈环状</a:t>
            </a:r>
            <a:endParaRPr kumimoji="1" lang="zh-CN" altLang="en-US" dirty="0"/>
          </a:p>
          <a:p>
            <a:r>
              <a:rPr kumimoji="1" lang="en-US" altLang="zh-CN" dirty="0"/>
              <a:t>#</a:t>
            </a:r>
            <a:r>
              <a:rPr kumimoji="1" lang="en-GB" altLang="zh-CN" dirty="0" err="1"/>
              <a:t>linearly_separable</a:t>
            </a:r>
            <a:r>
              <a:rPr kumimoji="1" lang="zh-CN" altLang="en-US" dirty="0"/>
              <a:t>前面设置的线性可分数据集</a:t>
            </a:r>
            <a:endParaRPr kumimoji="1" lang="zh-CN" altLang="en-US" dirty="0"/>
          </a:p>
          <a:p>
            <a:r>
              <a:rPr kumimoji="1" lang="en-GB" altLang="zh-CN" dirty="0"/>
              <a:t>datasets=[</a:t>
            </a:r>
            <a:r>
              <a:rPr kumimoji="1" lang="en-GB" altLang="zh-CN" dirty="0" err="1"/>
              <a:t>make_moons</a:t>
            </a:r>
            <a:r>
              <a:rPr kumimoji="1" lang="en-GB" altLang="zh-CN" dirty="0"/>
              <a:t>(noise=0.1,random_state=0),</a:t>
            </a:r>
            <a:endParaRPr kumimoji="1" lang="en-GB" altLang="zh-CN" dirty="0"/>
          </a:p>
          <a:p>
            <a:r>
              <a:rPr kumimoji="1" lang="en-GB" altLang="zh-CN" dirty="0"/>
              <a:t>         </a:t>
            </a:r>
            <a:r>
              <a:rPr kumimoji="1" lang="en-GB" altLang="zh-CN" dirty="0" err="1"/>
              <a:t>make_circles</a:t>
            </a:r>
            <a:r>
              <a:rPr kumimoji="1" lang="en-GB" altLang="zh-CN" dirty="0"/>
              <a:t>(noise=0.1,factor=0.5,random_state=1),</a:t>
            </a:r>
            <a:endParaRPr kumimoji="1" lang="en-GB" altLang="zh-CN" dirty="0"/>
          </a:p>
          <a:p>
            <a:r>
              <a:rPr kumimoji="1" lang="en-GB" altLang="zh-CN" dirty="0"/>
              <a:t>         </a:t>
            </a:r>
            <a:r>
              <a:rPr kumimoji="1" lang="en-GB" altLang="zh-CN" dirty="0" err="1"/>
              <a:t>linearly_separable</a:t>
            </a:r>
            <a:endParaRPr kumimoji="1" lang="en-GB" altLang="zh-CN" dirty="0"/>
          </a:p>
          <a:p>
            <a:r>
              <a:rPr kumimoji="1" lang="en-GB" altLang="zh-CN" dirty="0"/>
              <a:t>         ]</a:t>
            </a:r>
            <a:endParaRPr kumimoji="1" lang="en-GB" altLang="zh-CN" dirty="0"/>
          </a:p>
          <a:p>
            <a:r>
              <a:rPr kumimoji="1" lang="en-GB" altLang="zh-CN" dirty="0"/>
              <a:t>#</a:t>
            </a:r>
            <a:r>
              <a:rPr kumimoji="1" lang="zh-CN" altLang="en-US" dirty="0"/>
              <a:t>设置显示结果图的大小</a:t>
            </a:r>
            <a:endParaRPr kumimoji="1" lang="zh-CN" altLang="en-US" dirty="0"/>
          </a:p>
          <a:p>
            <a:r>
              <a:rPr kumimoji="1" lang="en-GB" altLang="zh-CN" dirty="0"/>
              <a:t>figure=</a:t>
            </a:r>
            <a:r>
              <a:rPr kumimoji="1" lang="en-GB" altLang="zh-CN" dirty="0" err="1"/>
              <a:t>plt.figure</a:t>
            </a:r>
            <a:r>
              <a:rPr kumimoji="1" lang="en-GB" altLang="zh-CN" dirty="0"/>
              <a:t>(</a:t>
            </a:r>
            <a:r>
              <a:rPr kumimoji="1" lang="en-GB" altLang="zh-CN" dirty="0" err="1"/>
              <a:t>figsize</a:t>
            </a:r>
            <a:r>
              <a:rPr kumimoji="1" lang="en-GB" altLang="zh-CN" dirty="0"/>
              <a:t>=(27,9))</a:t>
            </a:r>
            <a:endParaRPr kumimoji="1" lang="en-GB" altLang="zh-CN" dirty="0"/>
          </a:p>
          <a:p>
            <a:r>
              <a:rPr kumimoji="1" lang="en-GB" altLang="zh-CN" dirty="0" err="1"/>
              <a:t>i</a:t>
            </a:r>
            <a:r>
              <a:rPr kumimoji="1" lang="en-GB" altLang="zh-CN" dirty="0"/>
              <a:t>=1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153657" y="1243229"/>
            <a:ext cx="4481463" cy="55760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#</a:t>
            </a:r>
            <a:r>
              <a:rPr lang="zh-CN" altLang="en-US" sz="1000" dirty="0"/>
              <a:t>分别对每个数据集做训练及测试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for </a:t>
            </a:r>
            <a:r>
              <a:rPr lang="en-GB" altLang="zh-CN" sz="1000" dirty="0" err="1"/>
              <a:t>ds_cnt,ds</a:t>
            </a:r>
            <a:r>
              <a:rPr lang="en-GB" altLang="zh-CN" sz="1000" dirty="0"/>
              <a:t> in enumerate(datasets):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#</a:t>
            </a:r>
            <a:r>
              <a:rPr lang="zh-CN" altLang="en-US" sz="1000" dirty="0"/>
              <a:t>处理数据集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GB" altLang="zh-CN" sz="1000" dirty="0" err="1"/>
              <a:t>X,y</a:t>
            </a:r>
            <a:r>
              <a:rPr lang="en-GB" altLang="zh-CN" sz="1000" dirty="0"/>
              <a:t>=ds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X=</a:t>
            </a:r>
            <a:r>
              <a:rPr lang="en-GB" altLang="zh-CN" sz="1000" dirty="0" err="1"/>
              <a:t>StandardScaler</a:t>
            </a:r>
            <a:r>
              <a:rPr lang="en-GB" altLang="zh-CN" sz="1000" dirty="0"/>
              <a:t>().</a:t>
            </a:r>
            <a:r>
              <a:rPr lang="en-GB" altLang="zh-CN" sz="1000" dirty="0" err="1"/>
              <a:t>fit_transform</a:t>
            </a:r>
            <a:r>
              <a:rPr lang="en-GB" altLang="zh-CN" sz="1000" dirty="0"/>
              <a:t>(X)#</a:t>
            </a:r>
            <a:r>
              <a:rPr lang="zh-CN" altLang="en-US" sz="1000" dirty="0"/>
              <a:t>标准化数据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GB" altLang="zh-CN" sz="1000" dirty="0" err="1"/>
              <a:t>X_train,X_test,y_train,y_test</a:t>
            </a:r>
            <a:r>
              <a:rPr lang="en-GB" altLang="zh-CN" sz="1000" dirty="0"/>
              <a:t>=\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    </a:t>
            </a:r>
            <a:r>
              <a:rPr lang="en-GB" altLang="zh-CN" sz="1000" dirty="0" err="1"/>
              <a:t>train_test_split</a:t>
            </a:r>
            <a:r>
              <a:rPr lang="en-GB" altLang="zh-CN" sz="1000" dirty="0"/>
              <a:t>(</a:t>
            </a:r>
            <a:r>
              <a:rPr lang="en-GB" altLang="zh-CN" sz="1000" dirty="0" err="1"/>
              <a:t>X,y,test_size</a:t>
            </a:r>
            <a:r>
              <a:rPr lang="en-GB" altLang="zh-CN" sz="1000" dirty="0"/>
              <a:t>=.4,random_state=42)#</a:t>
            </a:r>
            <a:r>
              <a:rPr lang="zh-CN" altLang="en-US" sz="1000" dirty="0"/>
              <a:t>分割数据集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GB" altLang="zh-CN" sz="1000" dirty="0" err="1"/>
              <a:t>x_min,x_max</a:t>
            </a:r>
            <a:r>
              <a:rPr lang="en-GB" altLang="zh-CN" sz="1000" dirty="0"/>
              <a:t>=X[:,0].min()-.5,X[:,0].max()+.5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</a:t>
            </a:r>
            <a:r>
              <a:rPr lang="en-GB" altLang="zh-CN" sz="1000" dirty="0" err="1"/>
              <a:t>y_min,y_max</a:t>
            </a:r>
            <a:r>
              <a:rPr lang="en-GB" altLang="zh-CN" sz="1000" dirty="0"/>
              <a:t>=X[:,1].min()-.5,X[:,1].max()+.5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h=.02 #</a:t>
            </a:r>
            <a:r>
              <a:rPr lang="zh-CN" altLang="en-US" sz="1000" dirty="0"/>
              <a:t>设置网络的步长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GB" altLang="zh-CN" sz="1000" dirty="0" err="1"/>
              <a:t>xx,yy</a:t>
            </a:r>
            <a:r>
              <a:rPr lang="en-GB" altLang="zh-CN" sz="1000" dirty="0"/>
              <a:t>=</a:t>
            </a:r>
            <a:r>
              <a:rPr lang="en-GB" altLang="zh-CN" sz="1000" dirty="0" err="1"/>
              <a:t>np.meshgrid</a:t>
            </a:r>
            <a:r>
              <a:rPr lang="en-GB" altLang="zh-CN" sz="1000" dirty="0"/>
              <a:t>(</a:t>
            </a:r>
            <a:r>
              <a:rPr lang="en-GB" altLang="zh-CN" sz="1000" dirty="0" err="1"/>
              <a:t>np.arange</a:t>
            </a:r>
            <a:r>
              <a:rPr lang="en-GB" altLang="zh-CN" sz="1000" dirty="0"/>
              <a:t>(</a:t>
            </a:r>
            <a:r>
              <a:rPr lang="en-GB" altLang="zh-CN" sz="1000" dirty="0" err="1"/>
              <a:t>x_min,x_max,h</a:t>
            </a:r>
            <a:r>
              <a:rPr lang="en-GB" altLang="zh-CN" sz="1000" dirty="0"/>
              <a:t>),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                  </a:t>
            </a:r>
            <a:r>
              <a:rPr lang="en-GB" altLang="zh-CN" sz="1000" dirty="0" err="1"/>
              <a:t>np.arange</a:t>
            </a:r>
            <a:r>
              <a:rPr lang="en-GB" altLang="zh-CN" sz="1000" dirty="0"/>
              <a:t>(</a:t>
            </a:r>
            <a:r>
              <a:rPr lang="en-GB" altLang="zh-CN" sz="1000" dirty="0" err="1"/>
              <a:t>y_min,y_max,h</a:t>
            </a:r>
            <a:r>
              <a:rPr lang="en-GB" altLang="zh-CN" sz="1000" dirty="0"/>
              <a:t>))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#</a:t>
            </a:r>
            <a:r>
              <a:rPr lang="zh-CN" altLang="en-US" sz="1000" dirty="0"/>
              <a:t>先展示输入数据集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GB" altLang="zh-CN" sz="1000" dirty="0"/>
              <a:t>cm=</a:t>
            </a:r>
            <a:r>
              <a:rPr lang="en-GB" altLang="zh-CN" sz="1000" dirty="0" err="1"/>
              <a:t>ListedColormap</a:t>
            </a:r>
            <a:r>
              <a:rPr lang="en-GB" altLang="zh-CN" sz="1000" dirty="0"/>
              <a:t>((['</a:t>
            </a:r>
            <a:r>
              <a:rPr lang="en-GB" altLang="zh-CN" sz="1000" dirty="0" err="1"/>
              <a:t>red','blue</a:t>
            </a:r>
            <a:r>
              <a:rPr lang="en-GB" altLang="zh-CN" sz="1000" dirty="0"/>
              <a:t>']))#</a:t>
            </a:r>
            <a:r>
              <a:rPr lang="zh-CN" altLang="en-US" sz="1000" dirty="0"/>
              <a:t>设置分割面颜色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GB" altLang="zh-CN" sz="1000" dirty="0" err="1"/>
              <a:t>cm_bright</a:t>
            </a:r>
            <a:r>
              <a:rPr lang="en-GB" altLang="zh-CN" sz="1000" dirty="0"/>
              <a:t>=</a:t>
            </a:r>
            <a:r>
              <a:rPr lang="en-GB" altLang="zh-CN" sz="1000" dirty="0" err="1"/>
              <a:t>ListedColormap</a:t>
            </a:r>
            <a:r>
              <a:rPr lang="en-GB" altLang="zh-CN" sz="1000" dirty="0"/>
              <a:t>(['#FF0000','#0000FF'])#</a:t>
            </a:r>
            <a:r>
              <a:rPr lang="zh-CN" altLang="en-US" sz="1000" dirty="0"/>
              <a:t>设置散点颜色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GB" altLang="zh-CN" sz="1000" dirty="0"/>
              <a:t>ax=</a:t>
            </a:r>
            <a:r>
              <a:rPr lang="en-GB" altLang="zh-CN" sz="1000" dirty="0" err="1"/>
              <a:t>plt.subplot</a:t>
            </a:r>
            <a:r>
              <a:rPr lang="en-GB" altLang="zh-CN" sz="1000" dirty="0"/>
              <a:t>(</a:t>
            </a:r>
            <a:r>
              <a:rPr lang="en-GB" altLang="zh-CN" sz="1000" dirty="0" err="1"/>
              <a:t>len</a:t>
            </a:r>
            <a:r>
              <a:rPr lang="en-GB" altLang="zh-CN" sz="1000" dirty="0"/>
              <a:t>(datasets),</a:t>
            </a:r>
            <a:r>
              <a:rPr lang="en-GB" altLang="zh-CN" sz="1000" dirty="0" err="1"/>
              <a:t>len</a:t>
            </a:r>
            <a:r>
              <a:rPr lang="en-GB" altLang="zh-CN" sz="1000" dirty="0"/>
              <a:t>(classifiers)+1,i)#</a:t>
            </a:r>
            <a:r>
              <a:rPr lang="zh-CN" altLang="en-US" sz="1000" dirty="0"/>
              <a:t>划分子面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GB" altLang="zh-CN" sz="1000" dirty="0"/>
              <a:t>if </a:t>
            </a:r>
            <a:r>
              <a:rPr lang="en-GB" altLang="zh-CN" sz="1000" dirty="0" err="1"/>
              <a:t>ds_cnt</a:t>
            </a:r>
            <a:r>
              <a:rPr lang="en-GB" altLang="zh-CN" sz="1000" dirty="0"/>
              <a:t>==0: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    </a:t>
            </a:r>
            <a:r>
              <a:rPr lang="en-GB" altLang="zh-CN" sz="1000" dirty="0" err="1"/>
              <a:t>ax.set_title</a:t>
            </a:r>
            <a:r>
              <a:rPr lang="en-GB" altLang="zh-CN" sz="1000" dirty="0"/>
              <a:t>("Input data")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    #</a:t>
            </a:r>
            <a:r>
              <a:rPr lang="zh-CN" altLang="en-US" sz="1000" dirty="0"/>
              <a:t>画训练集散点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GB" altLang="zh-CN" sz="1000" dirty="0" err="1"/>
              <a:t>ax.scatter</a:t>
            </a:r>
            <a:r>
              <a:rPr lang="en-GB" altLang="zh-CN" sz="1000" dirty="0"/>
              <a:t>(</a:t>
            </a:r>
            <a:r>
              <a:rPr lang="en-GB" altLang="zh-CN" sz="1000" dirty="0" err="1"/>
              <a:t>X_train</a:t>
            </a:r>
            <a:r>
              <a:rPr lang="en-GB" altLang="zh-CN" sz="1000" dirty="0"/>
              <a:t>[:,0],</a:t>
            </a:r>
            <a:r>
              <a:rPr lang="en-GB" altLang="zh-CN" sz="1000" dirty="0" err="1"/>
              <a:t>X_train</a:t>
            </a:r>
            <a:r>
              <a:rPr lang="en-GB" altLang="zh-CN" sz="1000" dirty="0"/>
              <a:t>[:,1],c=</a:t>
            </a:r>
            <a:r>
              <a:rPr lang="en-GB" altLang="zh-CN" sz="1000" dirty="0" err="1"/>
              <a:t>y_train,cmap</a:t>
            </a:r>
            <a:r>
              <a:rPr lang="en-GB" altLang="zh-CN" sz="1000" dirty="0"/>
              <a:t>=</a:t>
            </a:r>
            <a:r>
              <a:rPr lang="en-GB" altLang="zh-CN" sz="1000" dirty="0" err="1"/>
              <a:t>cm_bright</a:t>
            </a:r>
            <a:r>
              <a:rPr lang="en-GB" altLang="zh-CN" sz="1000" dirty="0"/>
              <a:t>,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           </a:t>
            </a:r>
            <a:r>
              <a:rPr lang="en-GB" altLang="zh-CN" sz="1000" dirty="0" err="1"/>
              <a:t>edgecolors</a:t>
            </a:r>
            <a:r>
              <a:rPr lang="en-GB" altLang="zh-CN" sz="1000" dirty="0"/>
              <a:t>='</a:t>
            </a:r>
            <a:r>
              <a:rPr lang="en-GB" altLang="zh-CN" sz="1000" dirty="0" err="1"/>
              <a:t>k',marker</a:t>
            </a:r>
            <a:r>
              <a:rPr lang="en-GB" altLang="zh-CN" sz="1000" dirty="0"/>
              <a:t>='</a:t>
            </a:r>
            <a:r>
              <a:rPr lang="en-GB" altLang="zh-CN" sz="1000" dirty="0" err="1"/>
              <a:t>o',label</a:t>
            </a:r>
            <a:r>
              <a:rPr lang="en-GB" altLang="zh-CN" sz="1000" dirty="0"/>
              <a:t>='train set')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#</a:t>
            </a:r>
            <a:r>
              <a:rPr lang="zh-CN" altLang="en-US" sz="1000" dirty="0"/>
              <a:t>画测试集散点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GB" altLang="zh-CN" sz="1000" dirty="0" err="1"/>
              <a:t>ax.scatter</a:t>
            </a:r>
            <a:r>
              <a:rPr lang="en-GB" altLang="zh-CN" sz="1000" dirty="0"/>
              <a:t>(</a:t>
            </a:r>
            <a:r>
              <a:rPr lang="en-GB" altLang="zh-CN" sz="1000" dirty="0" err="1"/>
              <a:t>X_test</a:t>
            </a:r>
            <a:r>
              <a:rPr lang="en-GB" altLang="zh-CN" sz="1000" dirty="0"/>
              <a:t>[:,0],</a:t>
            </a:r>
            <a:r>
              <a:rPr lang="en-GB" altLang="zh-CN" sz="1000" dirty="0" err="1"/>
              <a:t>X_test</a:t>
            </a:r>
            <a:r>
              <a:rPr lang="en-GB" altLang="zh-CN" sz="1000" dirty="0"/>
              <a:t>[:,1],c=</a:t>
            </a:r>
            <a:r>
              <a:rPr lang="en-GB" altLang="zh-CN" sz="1000" dirty="0" err="1"/>
              <a:t>y_test,cmap</a:t>
            </a:r>
            <a:r>
              <a:rPr lang="en-GB" altLang="zh-CN" sz="1000" dirty="0"/>
              <a:t>=</a:t>
            </a:r>
            <a:r>
              <a:rPr lang="en-GB" altLang="zh-CN" sz="1000" dirty="0" err="1"/>
              <a:t>cm_bright,alpha</a:t>
            </a:r>
            <a:r>
              <a:rPr lang="en-GB" altLang="zh-CN" sz="1000" dirty="0"/>
              <a:t>=0.6,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           </a:t>
            </a:r>
            <a:r>
              <a:rPr lang="en-GB" altLang="zh-CN" sz="1000" dirty="0" err="1"/>
              <a:t>edgecolors</a:t>
            </a:r>
            <a:r>
              <a:rPr lang="en-GB" altLang="zh-CN" sz="1000" dirty="0"/>
              <a:t>='</a:t>
            </a:r>
            <a:r>
              <a:rPr lang="en-GB" altLang="zh-CN" sz="1000" dirty="0" err="1"/>
              <a:t>k',marker</a:t>
            </a:r>
            <a:r>
              <a:rPr lang="en-GB" altLang="zh-CN" sz="1000" dirty="0"/>
              <a:t>='</a:t>
            </a:r>
            <a:r>
              <a:rPr lang="en-GB" altLang="zh-CN" sz="1000" dirty="0" err="1"/>
              <a:t>x',label</a:t>
            </a:r>
            <a:r>
              <a:rPr lang="en-GB" altLang="zh-CN" sz="1000" dirty="0"/>
              <a:t>='test set')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#</a:t>
            </a:r>
            <a:r>
              <a:rPr lang="zh-CN" altLang="en-US" sz="1000" dirty="0"/>
              <a:t>画坐标轴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GB" altLang="zh-CN" sz="1000" dirty="0" err="1"/>
              <a:t>ax.set_xlim</a:t>
            </a:r>
            <a:r>
              <a:rPr lang="en-GB" altLang="zh-CN" sz="1000" dirty="0"/>
              <a:t>(</a:t>
            </a:r>
            <a:r>
              <a:rPr lang="en-GB" altLang="zh-CN" sz="1000" dirty="0" err="1"/>
              <a:t>xx.min</a:t>
            </a:r>
            <a:r>
              <a:rPr lang="en-GB" altLang="zh-CN" sz="1000" dirty="0"/>
              <a:t>(),</a:t>
            </a:r>
            <a:r>
              <a:rPr lang="en-GB" altLang="zh-CN" sz="1000" dirty="0" err="1"/>
              <a:t>xx.max</a:t>
            </a:r>
            <a:r>
              <a:rPr lang="en-GB" altLang="zh-CN" sz="1000" dirty="0"/>
              <a:t>())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</a:t>
            </a:r>
            <a:r>
              <a:rPr lang="en-GB" altLang="zh-CN" sz="1000" dirty="0" err="1"/>
              <a:t>ax.set_ylim</a:t>
            </a:r>
            <a:r>
              <a:rPr lang="en-GB" altLang="zh-CN" sz="1000" dirty="0"/>
              <a:t>(</a:t>
            </a:r>
            <a:r>
              <a:rPr lang="en-GB" altLang="zh-CN" sz="1000" dirty="0" err="1"/>
              <a:t>yy.min</a:t>
            </a:r>
            <a:r>
              <a:rPr lang="en-GB" altLang="zh-CN" sz="1000" dirty="0"/>
              <a:t>(),</a:t>
            </a:r>
            <a:r>
              <a:rPr lang="en-GB" altLang="zh-CN" sz="1000" dirty="0" err="1"/>
              <a:t>yy.max</a:t>
            </a:r>
            <a:r>
              <a:rPr lang="en-GB" altLang="zh-CN" sz="1000" dirty="0"/>
              <a:t>())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</a:t>
            </a:r>
            <a:r>
              <a:rPr lang="en-GB" altLang="zh-CN" sz="1000" dirty="0" err="1"/>
              <a:t>ax.set_xticks</a:t>
            </a:r>
            <a:r>
              <a:rPr lang="en-GB" altLang="zh-CN" sz="1000" dirty="0"/>
              <a:t>(())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</a:t>
            </a:r>
            <a:r>
              <a:rPr lang="en-GB" altLang="zh-CN" sz="1000" dirty="0" err="1"/>
              <a:t>ax.set_yticks</a:t>
            </a:r>
            <a:r>
              <a:rPr lang="en-GB" altLang="zh-CN" sz="1000" dirty="0"/>
              <a:t>(())</a:t>
            </a:r>
            <a:endParaRPr lang="en-GB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000" dirty="0"/>
              <a:t>    </a:t>
            </a:r>
            <a:r>
              <a:rPr lang="en-GB" altLang="zh-CN" sz="1000" dirty="0" err="1"/>
              <a:t>i</a:t>
            </a:r>
            <a:r>
              <a:rPr lang="en-GB" altLang="zh-CN" sz="1000" dirty="0"/>
              <a:t>+=1</a:t>
            </a:r>
            <a:endParaRPr lang="en-GB" altLang="zh-CN" sz="1000" dirty="0"/>
          </a:p>
        </p:txBody>
      </p:sp>
      <p:sp>
        <p:nvSpPr>
          <p:cNvPr id="6" name="文本框 5"/>
          <p:cNvSpPr txBox="1"/>
          <p:nvPr/>
        </p:nvSpPr>
        <p:spPr>
          <a:xfrm>
            <a:off x="135430" y="1243229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b="1" spc="225" dirty="0">
                <a:solidFill>
                  <a:srgbClr val="0259B3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endParaRPr kumimoji="1" lang="en-US" altLang="zh-CN" sz="1400" b="1" spc="225" dirty="0">
              <a:solidFill>
                <a:srgbClr val="0259B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sz="1400" b="1" spc="225" dirty="0">
                <a:solidFill>
                  <a:srgbClr val="0259B3"/>
                </a:solidFill>
                <a:latin typeface="微软雅黑" panose="020B0503020204020204" charset="-122"/>
                <a:ea typeface="微软雅黑" panose="020B0503020204020204" charset="-122"/>
              </a:rPr>
              <a:t>外循环：</a:t>
            </a:r>
            <a:endParaRPr kumimoji="1" lang="zh-CN" altLang="en-US" sz="1400" b="1" spc="225" dirty="0">
              <a:solidFill>
                <a:srgbClr val="0259B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44233" y="1053530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b="1" spc="225" dirty="0">
                <a:solidFill>
                  <a:srgbClr val="0259B3"/>
                </a:solidFill>
                <a:latin typeface="微软雅黑" panose="020B0503020204020204" charset="-122"/>
                <a:ea typeface="微软雅黑" panose="020B0503020204020204" charset="-122"/>
              </a:rPr>
              <a:t>分类方法</a:t>
            </a:r>
            <a:endParaRPr kumimoji="1" lang="en-US" altLang="zh-CN" sz="1400" b="1" spc="225" dirty="0">
              <a:solidFill>
                <a:srgbClr val="0259B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sz="1400" b="1" spc="225" dirty="0">
                <a:solidFill>
                  <a:srgbClr val="0259B3"/>
                </a:solidFill>
                <a:latin typeface="微软雅黑" panose="020B0503020204020204" charset="-122"/>
                <a:ea typeface="微软雅黑" panose="020B0503020204020204" charset="-122"/>
              </a:rPr>
              <a:t>内循环：</a:t>
            </a:r>
            <a:endParaRPr kumimoji="1" lang="zh-CN" altLang="en-US" sz="1400" b="1" spc="225" dirty="0">
              <a:solidFill>
                <a:srgbClr val="0259B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3"/>
          <p:cNvSpPr txBox="1"/>
          <p:nvPr/>
        </p:nvSpPr>
        <p:spPr>
          <a:xfrm>
            <a:off x="7167423" y="1070880"/>
            <a:ext cx="4481463" cy="5714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457200" indent="-457200" algn="l" defTabSz="108585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lang="zh-CN" altLang="en-US" sz="24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108585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–"/>
              <a:defRPr kumimoji="1" lang="zh-CN" altLang="en-US" sz="24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346200" indent="-454025" algn="l" defTabSz="108585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lang="zh-CN" altLang="en-US" sz="24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97355" indent="-351155" algn="l" defTabSz="108585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kumimoji="1" lang="zh-CN" altLang="en-US" sz="24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62480" indent="-365125" algn="l" defTabSz="108585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kumimoji="1"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#</a:t>
            </a:r>
            <a:r>
              <a:rPr lang="zh-CN" altLang="en-US" sz="1000" dirty="0"/>
              <a:t>分别对每个分类器做训练测试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US" altLang="zh-CN" sz="1000" dirty="0"/>
              <a:t>for </a:t>
            </a:r>
            <a:r>
              <a:rPr lang="en-US" altLang="zh-CN" sz="1000" dirty="0" err="1"/>
              <a:t>name,clf</a:t>
            </a:r>
            <a:r>
              <a:rPr lang="en-US" altLang="zh-CN" sz="1000" dirty="0"/>
              <a:t> in zip(</a:t>
            </a:r>
            <a:r>
              <a:rPr lang="en-US" altLang="zh-CN" sz="1000" dirty="0" err="1"/>
              <a:t>names,classifiers</a:t>
            </a:r>
            <a:r>
              <a:rPr lang="en-US" altLang="zh-CN" sz="1000" dirty="0"/>
              <a:t>):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ax=</a:t>
            </a:r>
            <a:r>
              <a:rPr lang="en-US" altLang="zh-CN" sz="1000" dirty="0" err="1"/>
              <a:t>plt.subplot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len</a:t>
            </a:r>
            <a:r>
              <a:rPr lang="en-US" altLang="zh-CN" sz="1000" dirty="0"/>
              <a:t>(datasets),</a:t>
            </a:r>
            <a:r>
              <a:rPr lang="en-US" altLang="zh-CN" sz="1000" dirty="0" err="1"/>
              <a:t>len</a:t>
            </a:r>
            <a:r>
              <a:rPr lang="en-US" altLang="zh-CN" sz="1000" dirty="0"/>
              <a:t>(classifiers)+1,i)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</a:t>
            </a:r>
            <a:r>
              <a:rPr lang="en-US" altLang="zh-CN" sz="1000" dirty="0" err="1"/>
              <a:t>clf.fit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X_train,y_train</a:t>
            </a:r>
            <a:r>
              <a:rPr lang="en-US" altLang="zh-CN" sz="1000" dirty="0"/>
              <a:t>)#</a:t>
            </a:r>
            <a:r>
              <a:rPr lang="zh-CN" altLang="en-US" sz="1000" dirty="0"/>
              <a:t>训练集训练分类器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/>
              <a:t>score=</a:t>
            </a:r>
            <a:r>
              <a:rPr lang="en-US" altLang="zh-CN" sz="1000" dirty="0" err="1"/>
              <a:t>clf.score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X_test,y_test</a:t>
            </a:r>
            <a:r>
              <a:rPr lang="en-US" altLang="zh-CN" sz="1000" dirty="0"/>
              <a:t>)#</a:t>
            </a:r>
            <a:r>
              <a:rPr lang="zh-CN" altLang="en-US" sz="1000" dirty="0"/>
              <a:t>测试集测试分类器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/>
              <a:t>if </a:t>
            </a:r>
            <a:r>
              <a:rPr lang="en-US" altLang="zh-CN" sz="1000" dirty="0" err="1"/>
              <a:t>hasattr</a:t>
            </a:r>
            <a:r>
              <a:rPr lang="en-US" altLang="zh-CN" sz="1000" dirty="0"/>
              <a:t> (</a:t>
            </a:r>
            <a:r>
              <a:rPr lang="en-US" altLang="zh-CN" sz="1000" dirty="0" err="1"/>
              <a:t>clf</a:t>
            </a:r>
            <a:r>
              <a:rPr lang="en-US" altLang="zh-CN" sz="1000" dirty="0"/>
              <a:t>,"</a:t>
            </a:r>
            <a:r>
              <a:rPr lang="en-US" altLang="zh-CN" sz="1000" dirty="0" err="1"/>
              <a:t>decision_function</a:t>
            </a:r>
            <a:r>
              <a:rPr lang="en-US" altLang="zh-CN" sz="1000" dirty="0"/>
              <a:t>"):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Z=</a:t>
            </a:r>
            <a:r>
              <a:rPr lang="en-US" altLang="zh-CN" sz="1000" dirty="0" err="1"/>
              <a:t>clf.decision_function</a:t>
            </a:r>
            <a:r>
              <a:rPr lang="en-US" altLang="zh-CN" sz="1000" dirty="0"/>
              <a:t>(</a:t>
            </a:r>
            <a:r>
              <a:rPr lang="en-US" altLang="zh-CN" sz="1000" dirty="0" err="1"/>
              <a:t>np.c</a:t>
            </a:r>
            <a:r>
              <a:rPr lang="en-US" altLang="zh-CN" sz="1000" dirty="0"/>
              <a:t>_[</a:t>
            </a:r>
            <a:r>
              <a:rPr lang="en-US" altLang="zh-CN" sz="1000" dirty="0" err="1"/>
              <a:t>xx.ravel</a:t>
            </a:r>
            <a:r>
              <a:rPr lang="en-US" altLang="zh-CN" sz="1000" dirty="0"/>
              <a:t>(),</a:t>
            </a:r>
            <a:r>
              <a:rPr lang="en-US" altLang="zh-CN" sz="1000" dirty="0" err="1"/>
              <a:t>yy.ravel</a:t>
            </a:r>
            <a:r>
              <a:rPr lang="en-US" altLang="zh-CN" sz="1000" dirty="0"/>
              <a:t>()])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else: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Z=</a:t>
            </a:r>
            <a:r>
              <a:rPr lang="en-US" altLang="zh-CN" sz="1000" dirty="0" err="1"/>
              <a:t>clf.predict_proba</a:t>
            </a:r>
            <a:r>
              <a:rPr lang="en-US" altLang="zh-CN" sz="1000" dirty="0"/>
              <a:t>(</a:t>
            </a:r>
            <a:r>
              <a:rPr lang="en-US" altLang="zh-CN" sz="1000" dirty="0" err="1"/>
              <a:t>np.c</a:t>
            </a:r>
            <a:r>
              <a:rPr lang="en-US" altLang="zh-CN" sz="1000" dirty="0"/>
              <a:t>_[</a:t>
            </a:r>
            <a:r>
              <a:rPr lang="en-US" altLang="zh-CN" sz="1000" dirty="0" err="1"/>
              <a:t>xx.ravel</a:t>
            </a:r>
            <a:r>
              <a:rPr lang="en-US" altLang="zh-CN" sz="1000" dirty="0"/>
              <a:t>(),</a:t>
            </a:r>
            <a:r>
              <a:rPr lang="en-US" altLang="zh-CN" sz="1000" dirty="0" err="1"/>
              <a:t>yy.ravel</a:t>
            </a:r>
            <a:r>
              <a:rPr lang="en-US" altLang="zh-CN" sz="1000" dirty="0"/>
              <a:t>()])[:,1]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Z=</a:t>
            </a:r>
            <a:r>
              <a:rPr lang="en-US" altLang="zh-CN" sz="1000" dirty="0" err="1"/>
              <a:t>Z.reshape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xx.shape</a:t>
            </a:r>
            <a:r>
              <a:rPr lang="en-US" altLang="zh-CN" sz="1000" dirty="0"/>
              <a:t>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#</a:t>
            </a:r>
            <a:r>
              <a:rPr lang="zh-CN" altLang="en-US" sz="1000" dirty="0"/>
              <a:t>分类结果用等高线函数画出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 err="1"/>
              <a:t>ax.contourf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xx,yy,Z,cmap</a:t>
            </a:r>
            <a:r>
              <a:rPr lang="en-US" altLang="zh-CN" sz="1000" dirty="0"/>
              <a:t>=</a:t>
            </a:r>
            <a:r>
              <a:rPr lang="en-US" altLang="zh-CN" sz="1000" dirty="0" err="1"/>
              <a:t>cm,alpha</a:t>
            </a:r>
            <a:r>
              <a:rPr lang="en-US" altLang="zh-CN" sz="1000" dirty="0"/>
              <a:t>=.4)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#</a:t>
            </a:r>
            <a:r>
              <a:rPr lang="zh-CN" altLang="en-US" sz="1000" dirty="0"/>
              <a:t>画训练集点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 err="1"/>
              <a:t>ax.scatter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X_train</a:t>
            </a:r>
            <a:r>
              <a:rPr lang="en-US" altLang="zh-CN" sz="1000" dirty="0"/>
              <a:t>[:,0],</a:t>
            </a:r>
            <a:r>
              <a:rPr lang="en-US" altLang="zh-CN" sz="1000" dirty="0" err="1"/>
              <a:t>X_train</a:t>
            </a:r>
            <a:r>
              <a:rPr lang="en-US" altLang="zh-CN" sz="1000" dirty="0"/>
              <a:t>[:,1],c=</a:t>
            </a:r>
            <a:r>
              <a:rPr lang="en-US" altLang="zh-CN" sz="1000" dirty="0" err="1"/>
              <a:t>y_train,cmap</a:t>
            </a:r>
            <a:r>
              <a:rPr lang="en-US" altLang="zh-CN" sz="1000" dirty="0"/>
              <a:t>=</a:t>
            </a:r>
            <a:r>
              <a:rPr lang="en-US" altLang="zh-CN" sz="1000" dirty="0" err="1"/>
              <a:t>cm_bright</a:t>
            </a:r>
            <a:r>
              <a:rPr lang="en-US" altLang="zh-CN" sz="1000" dirty="0"/>
              <a:t>,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       </a:t>
            </a:r>
            <a:r>
              <a:rPr lang="en-US" altLang="zh-CN" sz="1000" dirty="0" err="1"/>
              <a:t>edgecolors</a:t>
            </a:r>
            <a:r>
              <a:rPr lang="en-US" altLang="zh-CN" sz="1000" dirty="0"/>
              <a:t>='</a:t>
            </a:r>
            <a:r>
              <a:rPr lang="en-US" altLang="zh-CN" sz="1000" dirty="0" err="1"/>
              <a:t>k',marker</a:t>
            </a:r>
            <a:r>
              <a:rPr lang="en-US" altLang="zh-CN" sz="1000" dirty="0"/>
              <a:t>='</a:t>
            </a:r>
            <a:r>
              <a:rPr lang="en-US" altLang="zh-CN" sz="1000" dirty="0" err="1"/>
              <a:t>o',label</a:t>
            </a:r>
            <a:r>
              <a:rPr lang="en-US" altLang="zh-CN" sz="1000" dirty="0"/>
              <a:t>='train set')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#</a:t>
            </a:r>
            <a:r>
              <a:rPr lang="zh-CN" altLang="en-US" sz="1000" dirty="0"/>
              <a:t>画测试集点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 err="1"/>
              <a:t>ax.scatter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X_test</a:t>
            </a:r>
            <a:r>
              <a:rPr lang="en-US" altLang="zh-CN" sz="1000" dirty="0"/>
              <a:t>[:,0],</a:t>
            </a:r>
            <a:r>
              <a:rPr lang="en-US" altLang="zh-CN" sz="1000" dirty="0" err="1"/>
              <a:t>X_test</a:t>
            </a:r>
            <a:r>
              <a:rPr lang="en-US" altLang="zh-CN" sz="1000" dirty="0"/>
              <a:t>[:,1],c=</a:t>
            </a:r>
            <a:r>
              <a:rPr lang="en-US" altLang="zh-CN" sz="1000" dirty="0" err="1"/>
              <a:t>y_test,cmap</a:t>
            </a:r>
            <a:r>
              <a:rPr lang="en-US" altLang="zh-CN" sz="1000" dirty="0"/>
              <a:t>=</a:t>
            </a:r>
            <a:r>
              <a:rPr lang="en-US" altLang="zh-CN" sz="1000" dirty="0" err="1"/>
              <a:t>cm_bright</a:t>
            </a:r>
            <a:r>
              <a:rPr lang="en-US" altLang="zh-CN" sz="1000" dirty="0"/>
              <a:t>,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       </a:t>
            </a:r>
            <a:r>
              <a:rPr lang="en-US" altLang="zh-CN" sz="1000" dirty="0" err="1"/>
              <a:t>edgecolors</a:t>
            </a:r>
            <a:r>
              <a:rPr lang="en-US" altLang="zh-CN" sz="1000" dirty="0"/>
              <a:t>='</a:t>
            </a:r>
            <a:r>
              <a:rPr lang="en-US" altLang="zh-CN" sz="1000" dirty="0" err="1"/>
              <a:t>k',marker</a:t>
            </a:r>
            <a:r>
              <a:rPr lang="en-US" altLang="zh-CN" sz="1000" dirty="0"/>
              <a:t>='</a:t>
            </a:r>
            <a:r>
              <a:rPr lang="en-US" altLang="zh-CN" sz="1000" dirty="0" err="1"/>
              <a:t>x',label</a:t>
            </a:r>
            <a:r>
              <a:rPr lang="en-US" altLang="zh-CN" sz="1000" dirty="0"/>
              <a:t>='test set')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#</a:t>
            </a:r>
            <a:r>
              <a:rPr lang="zh-CN" altLang="en-US" sz="1000" dirty="0"/>
              <a:t>画坐标轴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 err="1"/>
              <a:t>ax.set_xlim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xx.min</a:t>
            </a:r>
            <a:r>
              <a:rPr lang="en-US" altLang="zh-CN" sz="1000" dirty="0"/>
              <a:t>(),</a:t>
            </a:r>
            <a:r>
              <a:rPr lang="en-US" altLang="zh-CN" sz="1000" dirty="0" err="1"/>
              <a:t>xx.max</a:t>
            </a:r>
            <a:r>
              <a:rPr lang="en-US" altLang="zh-CN" sz="1000" dirty="0"/>
              <a:t>())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</a:t>
            </a:r>
            <a:r>
              <a:rPr lang="en-US" altLang="zh-CN" sz="1000" dirty="0" err="1"/>
              <a:t>ax.set_ylim</a:t>
            </a:r>
            <a:r>
              <a:rPr lang="en-US" altLang="zh-CN" sz="1000" dirty="0"/>
              <a:t>(</a:t>
            </a:r>
            <a:r>
              <a:rPr lang="en-US" altLang="zh-CN" sz="1000" dirty="0" err="1"/>
              <a:t>yy.min</a:t>
            </a:r>
            <a:r>
              <a:rPr lang="en-US" altLang="zh-CN" sz="1000" dirty="0"/>
              <a:t>(),</a:t>
            </a:r>
            <a:r>
              <a:rPr lang="en-US" altLang="zh-CN" sz="1000" dirty="0" err="1"/>
              <a:t>yy.max</a:t>
            </a:r>
            <a:r>
              <a:rPr lang="en-US" altLang="zh-CN" sz="1000" dirty="0"/>
              <a:t>())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</a:t>
            </a:r>
            <a:r>
              <a:rPr lang="en-US" altLang="zh-CN" sz="1000" dirty="0" err="1"/>
              <a:t>ax.set_xticks</a:t>
            </a:r>
            <a:r>
              <a:rPr lang="en-US" altLang="zh-CN" sz="1000" dirty="0"/>
              <a:t>(())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</a:t>
            </a:r>
            <a:r>
              <a:rPr lang="en-US" altLang="zh-CN" sz="1000" dirty="0" err="1"/>
              <a:t>ax.set_yticks</a:t>
            </a:r>
            <a:r>
              <a:rPr lang="en-US" altLang="zh-CN" sz="1000" dirty="0"/>
              <a:t>(())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if </a:t>
            </a:r>
            <a:r>
              <a:rPr lang="en-US" altLang="zh-CN" sz="1000" dirty="0" err="1"/>
              <a:t>ds_cnt</a:t>
            </a:r>
            <a:r>
              <a:rPr lang="en-US" altLang="zh-CN" sz="1000" dirty="0"/>
              <a:t>==0: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#</a:t>
            </a:r>
            <a:r>
              <a:rPr lang="zh-CN" altLang="en-US" sz="1000" dirty="0"/>
              <a:t>画子图标题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    </a:t>
            </a:r>
            <a:r>
              <a:rPr lang="en-US" altLang="zh-CN" sz="1000" dirty="0" err="1"/>
              <a:t>ax.set_title</a:t>
            </a:r>
            <a:r>
              <a:rPr lang="en-US" altLang="zh-CN" sz="1000" dirty="0"/>
              <a:t>(name)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#</a:t>
            </a:r>
            <a:r>
              <a:rPr lang="zh-CN" altLang="en-US" sz="1000" dirty="0"/>
              <a:t>显示测试正确率</a:t>
            </a:r>
            <a:endParaRPr lang="zh-CN" alt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 err="1"/>
              <a:t>ax.text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xx.max</a:t>
            </a:r>
            <a:r>
              <a:rPr lang="en-US" altLang="zh-CN" sz="1000" dirty="0"/>
              <a:t>()-.3,yy.min()+.3,('%.2f'% score).</a:t>
            </a:r>
            <a:r>
              <a:rPr lang="en-US" altLang="zh-CN" sz="1000" dirty="0" err="1"/>
              <a:t>lstrip</a:t>
            </a:r>
            <a:r>
              <a:rPr lang="en-US" altLang="zh-CN" sz="1000" dirty="0"/>
              <a:t>('0'), 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    size=20,horizontalalignment='right')</a:t>
            </a:r>
            <a:endParaRPr lang="en-US" altLang="zh-CN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+=1</a:t>
            </a:r>
            <a:endParaRPr lang="en-US" altLang="zh-CN" sz="1000" dirty="0"/>
          </a:p>
        </p:txBody>
      </p:sp>
      <p:sp>
        <p:nvSpPr>
          <p:cNvPr id="11" name="标题 1"/>
          <p:cNvSpPr txBox="1"/>
          <p:nvPr/>
        </p:nvSpPr>
        <p:spPr>
          <a:xfrm>
            <a:off x="574382" y="350800"/>
            <a:ext cx="1097915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altLang="en-US" sz="2800" b="1" kern="1200" spc="225" dirty="0">
                <a:solidFill>
                  <a:srgbClr val="0259B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/>
              <a:t>机器学习在数据科学中的典型应用</a:t>
            </a:r>
            <a:r>
              <a:rPr lang="en-US" altLang="zh-CN"/>
              <a:t>——</a:t>
            </a:r>
            <a:r>
              <a:rPr lang="zh-CN" altLang="en-US"/>
              <a:t>代码实现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ZlODEyM2U4MTRmMGZkOGQzNGVkY2Q0YTMxNjlhYTUifQ=="/>
</p:tagLst>
</file>

<file path=ppt/theme/theme1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5881</Words>
  <Application>WPS 演示</Application>
  <PresentationFormat>自定义</PresentationFormat>
  <Paragraphs>308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Arial</vt:lpstr>
      <vt:lpstr>微软雅黑</vt:lpstr>
      <vt:lpstr>Calibri</vt:lpstr>
      <vt:lpstr>Hiragino Sans GB W6</vt:lpstr>
      <vt:lpstr>Segoe Print</vt:lpstr>
      <vt:lpstr>Arial Unicode MS</vt:lpstr>
      <vt:lpstr>1_自定义设计</vt:lpstr>
      <vt:lpstr>PowerPoint 演示文稿</vt:lpstr>
      <vt:lpstr>机器学习在数据科学中的典型应用</vt:lpstr>
      <vt:lpstr>机器学习在数据科学中的典型应用</vt:lpstr>
      <vt:lpstr>机器学习在数据科学中的典型应用——代码实现</vt:lpstr>
      <vt:lpstr>机器学习在数据科学中的典型应用——代码实现</vt:lpstr>
      <vt:lpstr>机器学习在数据科学中的典型应用——代码实现</vt:lpstr>
      <vt:lpstr>机器学习在数据科学中的典型应用——代码实现</vt:lpstr>
      <vt:lpstr>机器学习在数据科学中的典型应用——代码实现</vt:lpstr>
      <vt:lpstr>PowerPoint 演示文稿</vt:lpstr>
      <vt:lpstr>机器学习在数据科学中的典型应用——代码实现解释</vt:lpstr>
      <vt:lpstr>机器学习在数据科学中的典型应用——代码实现解释</vt:lpstr>
      <vt:lpstr>机器学习在数据科学中的典型应用——代码实现解释</vt:lpstr>
      <vt:lpstr>机器学习在数据科学中的典型应用——代码实现解释</vt:lpstr>
      <vt:lpstr>机器学习在数据科学中的典型应用——结果展示</vt:lpstr>
      <vt:lpstr>机器学习在数据科学中的典型应用——线性支持向量机</vt:lpstr>
      <vt:lpstr>机器学习在数据科学中的典型应用——决策树</vt:lpstr>
      <vt:lpstr>机器学习在数据科学中的典型应用——朴素贝叶斯</vt:lpstr>
      <vt:lpstr>作业</vt:lpstr>
      <vt:lpstr>作业要求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郑文军</cp:lastModifiedBy>
  <cp:revision>4272</cp:revision>
  <cp:lastPrinted>2017-09-11T06:52:00Z</cp:lastPrinted>
  <dcterms:created xsi:type="dcterms:W3CDTF">2012-12-27T01:11:00Z</dcterms:created>
  <dcterms:modified xsi:type="dcterms:W3CDTF">2023-10-24T09:07:14Z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6E9CE4AFD4CB4C19A5C48A097CF71BC0</vt:lpwstr>
  </property>
  <property fmtid="{D5CDD505-2E9C-101B-9397-08002B2CF9AE}" pid="3" name="KSOProductBuildVer">
    <vt:lpwstr>2052-12.1.0.15712</vt:lpwstr>
  </property>
</Properties>
</file>