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rimo"/>
      <p:regular r:id="rId41"/>
      <p:bold r:id="rId42"/>
      <p:italic r:id="rId43"/>
      <p:boldItalic r:id="rId44"/>
    </p:embeddedFont>
    <p:embeddedFont>
      <p:font typeface="Bebas Neu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rimo-bold.fntdata"/><Relationship Id="rId41" Type="http://schemas.openxmlformats.org/officeDocument/2006/relationships/font" Target="fonts/Arimo-regular.fntdata"/><Relationship Id="rId22" Type="http://schemas.openxmlformats.org/officeDocument/2006/relationships/slide" Target="slides/slide17.xml"/><Relationship Id="rId44" Type="http://schemas.openxmlformats.org/officeDocument/2006/relationships/font" Target="fonts/Arimo-boldItalic.fntdata"/><Relationship Id="rId21" Type="http://schemas.openxmlformats.org/officeDocument/2006/relationships/slide" Target="slides/slide16.xml"/><Relationship Id="rId43" Type="http://schemas.openxmlformats.org/officeDocument/2006/relationships/font" Target="fonts/Arimo-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a95f9019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a95f9019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f61a32cbe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f61a32cbe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9a611ad4c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9a611ad4c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9a611ad4c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9a611ad4c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9a611ad4c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9a611ad4c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8-13 data cleaning.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min: Current Practice Time 4 min 45 seconds - Alex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a95f901943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a95f90194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9a611ad4c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9a611ad4c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Partition</a:t>
            </a:r>
            <a:endParaRPr/>
          </a:p>
          <a:p>
            <a:pPr indent="-298450" lvl="0" marL="457200" rtl="0" algn="l">
              <a:spcBef>
                <a:spcPts val="0"/>
              </a:spcBef>
              <a:spcAft>
                <a:spcPts val="0"/>
              </a:spcAft>
              <a:buSzPts val="1100"/>
              <a:buAutoNum type="arabicParenR"/>
            </a:pPr>
            <a:r>
              <a:rPr lang="en"/>
              <a:t>All 3 Models lead to the same result</a:t>
            </a:r>
            <a:endParaRPr/>
          </a:p>
          <a:p>
            <a:pPr indent="-298450" lvl="0" marL="457200" rtl="0" algn="l">
              <a:spcBef>
                <a:spcPts val="0"/>
              </a:spcBef>
              <a:spcAft>
                <a:spcPts val="0"/>
              </a:spcAft>
              <a:buSzPts val="1100"/>
              <a:buAutoNum type="arabicParenR"/>
            </a:pPr>
            <a:r>
              <a:rPr lang="en"/>
              <a:t>Final Model was Used for KNN and CART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9b29a7819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19b29a7819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9a611ad4c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9a611ad4c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9a89dde5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9a89dde5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JiaYi  MLR  slides 14-17 </a:t>
            </a:r>
            <a:endParaRPr/>
          </a:p>
          <a:p>
            <a:pPr indent="0" lvl="0" marL="0" rtl="0" algn="l">
              <a:spcBef>
                <a:spcPts val="0"/>
              </a:spcBef>
              <a:spcAft>
                <a:spcPts val="0"/>
              </a:spcAft>
              <a:buNone/>
            </a:pPr>
            <a:r>
              <a:rPr lang="en"/>
              <a:t>~2 MIN</a:t>
            </a:r>
            <a:endParaRPr/>
          </a:p>
          <a:p>
            <a:pPr indent="0" lvl="0" marL="0" rtl="0" algn="l">
              <a:lnSpc>
                <a:spcPct val="115000"/>
              </a:lnSpc>
              <a:spcBef>
                <a:spcPts val="0"/>
              </a:spcBef>
              <a:spcAft>
                <a:spcPts val="0"/>
              </a:spcAft>
              <a:buNone/>
            </a:pPr>
            <a:r>
              <a:rPr lang="en">
                <a:solidFill>
                  <a:srgbClr val="595959"/>
                </a:solidFill>
              </a:rPr>
              <a:t>Consistently Under Predicts </a:t>
            </a:r>
            <a:r>
              <a:rPr lang="en">
                <a:solidFill>
                  <a:srgbClr val="FF0000"/>
                </a:solidFill>
              </a:rPr>
              <a:t>&lt;- under predict for &gt;15, over predict for &lt;10</a:t>
            </a:r>
            <a:endParaRPr>
              <a:solidFill>
                <a:srgbClr val="FF0000"/>
              </a:solidFill>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5e606185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5e606185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9cbefda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9cbefda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a95f90194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a95f90194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9a611ad4c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9a611ad4c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is how many neighbors you compare; choose k by looking at which produces the lowest error; which in this case was 5</a:t>
            </a:r>
            <a:endParaRPr/>
          </a:p>
          <a:p>
            <a:pPr indent="0" lvl="0" marL="0" rtl="0" algn="l">
              <a:spcBef>
                <a:spcPts val="0"/>
              </a:spcBef>
              <a:spcAft>
                <a:spcPts val="0"/>
              </a:spcAft>
              <a:buNone/>
            </a:pPr>
            <a:r>
              <a:rPr lang="en"/>
              <a:t>Questions for Alex:</a:t>
            </a:r>
            <a:endParaRPr/>
          </a:p>
          <a:p>
            <a:pPr indent="-298450" lvl="0" marL="457200" rtl="0" algn="l">
              <a:spcBef>
                <a:spcPts val="0"/>
              </a:spcBef>
              <a:spcAft>
                <a:spcPts val="0"/>
              </a:spcAft>
              <a:buSzPts val="1100"/>
              <a:buAutoNum type="arabicParenR"/>
            </a:pPr>
            <a:r>
              <a:rPr lang="en"/>
              <a:t> k is 1 up to 65, not sure why 65? In the lecture note, it is mentioned up to 10% of the </a:t>
            </a:r>
            <a:r>
              <a:rPr lang="en"/>
              <a:t>training</a:t>
            </a:r>
            <a:r>
              <a:rPr lang="en"/>
              <a:t> data. Our </a:t>
            </a:r>
            <a:r>
              <a:rPr lang="en"/>
              <a:t>training</a:t>
            </a:r>
            <a:r>
              <a:rPr lang="en"/>
              <a:t> data is </a:t>
            </a:r>
            <a:r>
              <a:rPr lang="en">
                <a:solidFill>
                  <a:schemeClr val="dk1"/>
                </a:solidFill>
                <a:latin typeface="Calibri"/>
                <a:ea typeface="Calibri"/>
                <a:cs typeface="Calibri"/>
                <a:sym typeface="Calibri"/>
              </a:rPr>
              <a:t>80% * 649=519. </a:t>
            </a:r>
            <a:endParaRPr>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AutoNum type="alphaLcParenR"/>
            </a:pPr>
            <a:r>
              <a:rPr lang="en">
                <a:solidFill>
                  <a:schemeClr val="dk1"/>
                </a:solidFill>
                <a:latin typeface="Calibri"/>
                <a:ea typeface="Calibri"/>
                <a:cs typeface="Calibri"/>
                <a:sym typeface="Calibri"/>
              </a:rPr>
              <a:t>I guess i used a bigger number than needed, but it </a:t>
            </a:r>
            <a:r>
              <a:rPr lang="en">
                <a:solidFill>
                  <a:schemeClr val="dk1"/>
                </a:solidFill>
                <a:latin typeface="Calibri"/>
                <a:ea typeface="Calibri"/>
                <a:cs typeface="Calibri"/>
                <a:sym typeface="Calibri"/>
              </a:rPr>
              <a:t>doesn't</a:t>
            </a:r>
            <a:r>
              <a:rPr lang="en">
                <a:solidFill>
                  <a:schemeClr val="dk1"/>
                </a:solidFill>
                <a:latin typeface="Calibri"/>
                <a:ea typeface="Calibri"/>
                <a:cs typeface="Calibri"/>
                <a:sym typeface="Calibri"/>
              </a:rPr>
              <a:t> really change the results, k=5 is still the best result since the error rate </a:t>
            </a:r>
            <a:r>
              <a:rPr lang="en">
                <a:solidFill>
                  <a:schemeClr val="dk1"/>
                </a:solidFill>
                <a:latin typeface="Calibri"/>
                <a:ea typeface="Calibri"/>
                <a:cs typeface="Calibri"/>
                <a:sym typeface="Calibri"/>
              </a:rPr>
              <a:t>continuously</a:t>
            </a:r>
            <a:r>
              <a:rPr lang="en">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increase</a:t>
            </a:r>
            <a:r>
              <a:rPr lang="en">
                <a:solidFill>
                  <a:schemeClr val="dk1"/>
                </a:solidFill>
                <a:latin typeface="Calibri"/>
                <a:ea typeface="Calibri"/>
                <a:cs typeface="Calibri"/>
                <a:sym typeface="Calibri"/>
              </a:rPr>
              <a:t> up to k=65</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arenR"/>
            </a:pPr>
            <a:r>
              <a:rPr lang="en">
                <a:solidFill>
                  <a:schemeClr val="dk1"/>
                </a:solidFill>
                <a:latin typeface="Calibri"/>
                <a:ea typeface="Calibri"/>
                <a:cs typeface="Calibri"/>
                <a:sym typeface="Calibri"/>
              </a:rPr>
              <a:t>Even if the k is up to 65, why in the code, we use the following 1:40  for the grid?</a:t>
            </a:r>
            <a:endParaRPr>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AutoNum type="alphaLcParenR"/>
            </a:pPr>
            <a:r>
              <a:rPr lang="en">
                <a:solidFill>
                  <a:schemeClr val="dk1"/>
                </a:solidFill>
                <a:latin typeface="Calibri"/>
                <a:ea typeface="Calibri"/>
                <a:cs typeface="Calibri"/>
                <a:sym typeface="Calibri"/>
              </a:rPr>
              <a:t>I guess i forgot to save that change in </a:t>
            </a:r>
            <a:r>
              <a:rPr lang="en">
                <a:solidFill>
                  <a:schemeClr val="dk1"/>
                </a:solidFill>
                <a:latin typeface="Calibri"/>
                <a:ea typeface="Calibri"/>
                <a:cs typeface="Calibri"/>
                <a:sym typeface="Calibri"/>
              </a:rPr>
              <a:t>the</a:t>
            </a:r>
            <a:r>
              <a:rPr lang="en">
                <a:solidFill>
                  <a:schemeClr val="dk1"/>
                </a:solidFill>
                <a:latin typeface="Calibri"/>
                <a:ea typeface="Calibri"/>
                <a:cs typeface="Calibri"/>
                <a:sym typeface="Calibri"/>
              </a:rPr>
              <a:t> code; ill update it, it still doesnt change the </a:t>
            </a:r>
            <a:r>
              <a:rPr lang="en">
                <a:solidFill>
                  <a:schemeClr val="dk1"/>
                </a:solidFill>
                <a:latin typeface="Calibri"/>
                <a:ea typeface="Calibri"/>
                <a:cs typeface="Calibri"/>
                <a:sym typeface="Calibri"/>
              </a:rPr>
              <a:t>results</a:t>
            </a:r>
            <a:r>
              <a:rPr lang="en">
                <a:solidFill>
                  <a:schemeClr val="dk1"/>
                </a:solidFill>
                <a:latin typeface="Calibri"/>
                <a:ea typeface="Calibri"/>
                <a:cs typeface="Calibri"/>
                <a:sym typeface="Calibri"/>
              </a:rPr>
              <a:t> though</a:t>
            </a:r>
            <a:endParaRPr>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AutoNum type="alphaLcParenR"/>
            </a:pPr>
            <a:r>
              <a:rPr lang="en">
                <a:solidFill>
                  <a:schemeClr val="dk1"/>
                </a:solidFill>
                <a:latin typeface="Calibri"/>
                <a:ea typeface="Calibri"/>
                <a:cs typeface="Calibri"/>
                <a:sym typeface="Calibri"/>
              </a:rPr>
              <a:t>The image still gets the point across</a:t>
            </a:r>
            <a:endParaRPr>
              <a:solidFill>
                <a:schemeClr val="dk1"/>
              </a:solidFill>
              <a:latin typeface="Calibri"/>
              <a:ea typeface="Calibri"/>
              <a:cs typeface="Calibri"/>
              <a:sym typeface="Calibri"/>
            </a:endParaRPr>
          </a:p>
          <a:p>
            <a:pPr indent="0" lvl="0" marL="457200" rtl="0" algn="l">
              <a:spcBef>
                <a:spcPts val="0"/>
              </a:spcBef>
              <a:spcAft>
                <a:spcPts val="0"/>
              </a:spcAft>
              <a:buNone/>
            </a:pPr>
            <a:r>
              <a:rPr lang="en">
                <a:solidFill>
                  <a:schemeClr val="dk1"/>
                </a:solidFill>
                <a:latin typeface="Calibri"/>
                <a:ea typeface="Calibri"/>
                <a:cs typeface="Calibri"/>
                <a:sym typeface="Calibri"/>
              </a:rPr>
              <a:t>obj1 = knn.predict.bestK(Xtrain, ytrain, Xtest, ytest, k.grid = 1:40)</a:t>
            </a:r>
            <a:endParaRPr>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9a611ad4cd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9a611ad4cd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KNN Slide 18-19 1:30 mins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1a95f901943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1a95f901943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19a611ad4c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19a611ad4c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 Alex,</a:t>
            </a:r>
            <a:endParaRPr>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For the tree length, should it be 34 (There are 35 variable in total, and exclude G3, will be 34?), how did you get 30?</a:t>
            </a:r>
            <a:endParaRPr>
              <a:solidFill>
                <a:schemeClr val="dk1"/>
              </a:solidFill>
            </a:endParaRPr>
          </a:p>
          <a:p>
            <a:pPr indent="0" lvl="0" marL="457200" rtl="0" algn="l">
              <a:spcBef>
                <a:spcPts val="0"/>
              </a:spcBef>
              <a:spcAft>
                <a:spcPts val="0"/>
              </a:spcAft>
              <a:buNone/>
            </a:pPr>
            <a:r>
              <a:rPr lang="en">
                <a:solidFill>
                  <a:schemeClr val="dk1"/>
                </a:solidFill>
              </a:rPr>
              <a:t>Tree Length is not related to the number of variables. The number layers in a tree for 35 variables can range anywhere from 7 in a optimal tree to 35 layers for a very bad tree</a:t>
            </a:r>
            <a:endParaRPr>
              <a:solidFill>
                <a:schemeClr val="dk1"/>
              </a:solidFill>
            </a:endParaRPr>
          </a:p>
          <a:p>
            <a:pPr indent="0" lvl="0" marL="457200" rtl="0" algn="l">
              <a:spcBef>
                <a:spcPts val="0"/>
              </a:spcBef>
              <a:spcAft>
                <a:spcPts val="0"/>
              </a:spcAft>
              <a:buNone/>
            </a:pPr>
            <a:r>
              <a:rPr lang="en">
                <a:solidFill>
                  <a:schemeClr val="dk1"/>
                </a:solidFill>
              </a:rPr>
              <a:t>The code by default sets the length of the tree to 30. Our Model from MLR only choose 12 variables, so there was no need to change the default max length.</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Where is said default is 30</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Here is the documentation, max depth = 30</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Type </a:t>
            </a:r>
            <a:endParaRPr>
              <a:solidFill>
                <a:schemeClr val="dk1"/>
              </a:solidFill>
            </a:endParaRPr>
          </a:p>
          <a:p>
            <a:pPr indent="0" lvl="0" marL="457200" rtl="0" algn="l">
              <a:spcBef>
                <a:spcPts val="0"/>
              </a:spcBef>
              <a:spcAft>
                <a:spcPts val="0"/>
              </a:spcAft>
              <a:buNone/>
            </a:pPr>
            <a:r>
              <a:rPr lang="en">
                <a:solidFill>
                  <a:schemeClr val="dk1"/>
                </a:solidFill>
              </a:rPr>
              <a:t>Which type?</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 did you get 7 for Min records per leaf? You mentioned 20/3, I don’t understand why 20/3?</a:t>
            </a:r>
            <a:endParaRPr>
              <a:solidFill>
                <a:schemeClr val="dk1"/>
              </a:solidFill>
            </a:endParaRPr>
          </a:p>
          <a:p>
            <a:pPr indent="0" lvl="0" marL="0" rtl="0" algn="l">
              <a:spcBef>
                <a:spcPts val="0"/>
              </a:spcBef>
              <a:spcAft>
                <a:spcPts val="0"/>
              </a:spcAft>
              <a:buNone/>
            </a:pPr>
            <a:r>
              <a:rPr lang="en">
                <a:solidFill>
                  <a:schemeClr val="dk1"/>
                </a:solidFill>
              </a:rPr>
              <a:t>By default minsplit = 20, it will not attempt to split a leaf with 20 records or less</a:t>
            </a:r>
            <a:endParaRPr>
              <a:solidFill>
                <a:schemeClr val="dk1"/>
              </a:solidFill>
            </a:endParaRPr>
          </a:p>
          <a:p>
            <a:pPr indent="0" lvl="0" marL="0" rtl="0" algn="l">
              <a:spcBef>
                <a:spcPts val="0"/>
              </a:spcBef>
              <a:spcAft>
                <a:spcPts val="0"/>
              </a:spcAft>
              <a:buNone/>
            </a:pPr>
            <a:r>
              <a:rPr lang="en">
                <a:solidFill>
                  <a:schemeClr val="dk1"/>
                </a:solidFill>
              </a:rPr>
              <a:t>                 Minbucket = round(minsplit/3) = round (20/3) = round(6.666666) = 7, no leaf can have less than 7 records</a:t>
            </a:r>
            <a:endParaRPr>
              <a:solidFill>
                <a:schemeClr val="dk1"/>
              </a:solidFill>
            </a:endParaRPr>
          </a:p>
          <a:p>
            <a:pPr indent="0" lvl="0" marL="0" rtl="0" algn="l">
              <a:spcBef>
                <a:spcPts val="0"/>
              </a:spcBef>
              <a:spcAft>
                <a:spcPts val="0"/>
              </a:spcAft>
              <a:buNone/>
            </a:pPr>
            <a:r>
              <a:rPr lang="en">
                <a:solidFill>
                  <a:schemeClr val="dk1"/>
                </a:solidFill>
              </a:rPr>
              <a:t>These are the default values when you run the rpart, so you don't need to specify them if you don't plan on changing the values</a:t>
            </a:r>
            <a:endParaRPr>
              <a:solidFill>
                <a:schemeClr val="dk1"/>
              </a:solidFill>
            </a:endParaRPr>
          </a:p>
          <a:p>
            <a:pPr indent="0" lvl="0" marL="0" rtl="0" algn="l">
              <a:spcBef>
                <a:spcPts val="0"/>
              </a:spcBef>
              <a:spcAft>
                <a:spcPts val="0"/>
              </a:spcAft>
              <a:buNone/>
            </a:pPr>
            <a:r>
              <a:rPr lang="en">
                <a:solidFill>
                  <a:schemeClr val="dk1"/>
                </a:solidFill>
              </a:rPr>
              <a:t>Why divided by 3? What’s the 3 mean? I got it, thanks. Just in case the professor will ask us to explain the numbers, which are required by the project.</a:t>
            </a:r>
            <a:endParaRPr>
              <a:solidFill>
                <a:schemeClr val="dk1"/>
              </a:solidFill>
            </a:endParaRPr>
          </a:p>
          <a:p>
            <a:pPr indent="0" lvl="0" marL="0" rtl="0" algn="l">
              <a:spcBef>
                <a:spcPts val="0"/>
              </a:spcBef>
              <a:spcAft>
                <a:spcPts val="0"/>
              </a:spcAft>
              <a:buNone/>
            </a:pPr>
            <a:r>
              <a:rPr lang="en">
                <a:solidFill>
                  <a:schemeClr val="dk1"/>
                </a:solidFill>
              </a:rPr>
              <a:t>That’s just how the code works? It's the default. I didn't decided it the developers did.</a:t>
            </a:r>
            <a:endParaRPr>
              <a:solidFill>
                <a:schemeClr val="dk1"/>
              </a:solidFill>
            </a:endParaRPr>
          </a:p>
          <a:p>
            <a:pPr indent="0" lvl="0" marL="0" rtl="0" algn="l">
              <a:spcBef>
                <a:spcPts val="0"/>
              </a:spcBef>
              <a:spcAft>
                <a:spcPts val="0"/>
              </a:spcAft>
              <a:buNone/>
            </a:pPr>
            <a:r>
              <a:rPr lang="en">
                <a:solidFill>
                  <a:schemeClr val="dk1"/>
                </a:solidFill>
              </a:rPr>
              <a:t>Just 3. I don't know why the developers chose that number in particular. You don't need to worry about it. Its what was hardcoded in by default, we didn't need to change it because we didn't need to. The dataset was not complicated enough to warrant changing the default values. Its fine, im sure he will understand if we just said we used the default values. The tree we got was small enough to understand.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didn't change the default values since the tree would never get that deep or tried to split anything that small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ever wanted to check the documentation yourself. Run the code first then type ?rpart and ?rpart.control to see how it works</a:t>
            </a:r>
            <a:endParaRPr>
              <a:solidFill>
                <a:schemeClr val="dk1"/>
              </a:solidFill>
            </a:endParaRPr>
          </a:p>
          <a:p>
            <a:pPr indent="0" lvl="0" marL="0" rtl="0" algn="l">
              <a:spcBef>
                <a:spcPts val="0"/>
              </a:spcBef>
              <a:spcAft>
                <a:spcPts val="0"/>
              </a:spcAft>
              <a:buNone/>
            </a:pPr>
            <a:r>
              <a:rPr lang="en" sz="1800">
                <a:solidFill>
                  <a:schemeClr val="lt1"/>
                </a:solidFill>
              </a:rPr>
              <a:t>M</a:t>
            </a:r>
            <a:endParaRPr sz="18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K is the </a:t>
            </a:r>
            <a:r>
              <a:rPr lang="en"/>
              <a:t>minimum</a:t>
            </a:r>
            <a:r>
              <a:rPr lang="en"/>
              <a:t> number of records that need to be in each leaf</a:t>
            </a:r>
            <a:endParaRPr/>
          </a:p>
          <a:p>
            <a:pPr indent="0" lvl="0" marL="0" rtl="0" algn="l">
              <a:spcBef>
                <a:spcPts val="0"/>
              </a:spcBef>
              <a:spcAft>
                <a:spcPts val="0"/>
              </a:spcAft>
              <a:buNone/>
            </a:pPr>
            <a:r>
              <a:rPr lang="en"/>
              <a:t>Alex</a:t>
            </a:r>
            <a:endParaRPr/>
          </a:p>
          <a:p>
            <a:pPr indent="0" lvl="0" marL="0" rtl="0" algn="l">
              <a:spcBef>
                <a:spcPts val="0"/>
              </a:spcBef>
              <a:spcAft>
                <a:spcPts val="0"/>
              </a:spcAft>
              <a:buNone/>
            </a:pPr>
            <a:r>
              <a:rPr lang="en"/>
              <a:t>1) the final R code name should be CART, not KART.</a:t>
            </a:r>
            <a:endParaRPr/>
          </a:p>
          <a:p>
            <a:pPr indent="0" lvl="0" marL="0" rtl="0" algn="l">
              <a:spcBef>
                <a:spcPts val="0"/>
              </a:spcBef>
              <a:spcAft>
                <a:spcPts val="0"/>
              </a:spcAft>
              <a:buNone/>
            </a:pPr>
            <a:r>
              <a:rPr lang="en"/>
              <a:t>	</a:t>
            </a:r>
            <a:r>
              <a:rPr lang="en"/>
              <a:t>It's</a:t>
            </a:r>
            <a:r>
              <a:rPr lang="en"/>
              <a:t> supposed to be CART i just misnamed it in the code</a:t>
            </a:r>
            <a:endParaRPr/>
          </a:p>
          <a:p>
            <a:pPr indent="0" lvl="0" marL="0" rtl="0" algn="l">
              <a:spcBef>
                <a:spcPts val="0"/>
              </a:spcBef>
              <a:spcAft>
                <a:spcPts val="0"/>
              </a:spcAft>
              <a:buNone/>
            </a:pPr>
            <a:r>
              <a:rPr lang="en"/>
              <a:t>2) Why we choose k=10</a:t>
            </a:r>
            <a:endParaRPr/>
          </a:p>
          <a:p>
            <a:pPr indent="0" lvl="0" marL="0" rtl="0" algn="l">
              <a:spcBef>
                <a:spcPts val="0"/>
              </a:spcBef>
              <a:spcAft>
                <a:spcPts val="0"/>
              </a:spcAft>
              <a:buNone/>
            </a:pPr>
            <a:r>
              <a:rPr lang="en"/>
              <a:t>	This point was required based on </a:t>
            </a:r>
            <a:r>
              <a:rPr lang="en"/>
              <a:t>the</a:t>
            </a:r>
            <a:r>
              <a:rPr lang="en"/>
              <a:t> rubric</a:t>
            </a:r>
            <a:endParaRPr/>
          </a:p>
          <a:p>
            <a:pPr indent="0" lvl="0" marL="0" rtl="0" algn="l">
              <a:spcBef>
                <a:spcPts val="0"/>
              </a:spcBef>
              <a:spcAft>
                <a:spcPts val="0"/>
              </a:spcAft>
              <a:buNone/>
            </a:pPr>
            <a:r>
              <a:rPr lang="en"/>
              <a:t>	K is the minimum numbers of </a:t>
            </a:r>
            <a:r>
              <a:rPr lang="en"/>
              <a:t>records</a:t>
            </a:r>
            <a:r>
              <a:rPr lang="en"/>
              <a:t> a leaf can have; k is arbitrary here, just copied pasted from the professors code</a:t>
            </a:r>
            <a:endParaRPr/>
          </a:p>
          <a:p>
            <a:pPr indent="0" lvl="0" marL="0" rtl="0" algn="l">
              <a:spcBef>
                <a:spcPts val="0"/>
              </a:spcBef>
              <a:spcAft>
                <a:spcPts val="0"/>
              </a:spcAft>
              <a:buNone/>
            </a:pPr>
            <a:r>
              <a:rPr lang="en"/>
              <a:t>	None of the leaves got </a:t>
            </a:r>
            <a:r>
              <a:rPr lang="en"/>
              <a:t>anywhere</a:t>
            </a:r>
            <a:r>
              <a:rPr lang="en"/>
              <a:t> close to having 10 records, 649 * .06 = 38 records in the leaf with the </a:t>
            </a:r>
            <a:r>
              <a:rPr lang="en"/>
              <a:t>smallest</a:t>
            </a:r>
            <a:r>
              <a:rPr lang="en"/>
              <a:t> amount of records 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for 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seems k=10 is the cross validation. And you can see the our tree bottom leave have several &lt;10.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 we need to answer</a:t>
            </a:r>
            <a:endParaRPr/>
          </a:p>
          <a:p>
            <a:pPr indent="0" lvl="0" marL="0" rtl="0" algn="l">
              <a:spcBef>
                <a:spcPts val="0"/>
              </a:spcBef>
              <a:spcAft>
                <a:spcPts val="0"/>
              </a:spcAft>
              <a:buNone/>
            </a:pPr>
            <a:r>
              <a:rPr lang="en"/>
              <a:t>What parameters are used? - Used the model we got from MLR, mention in that section</a:t>
            </a:r>
            <a:endParaRPr/>
          </a:p>
          <a:p>
            <a:pPr indent="0" lvl="0" marL="0" rtl="0" algn="l">
              <a:spcBef>
                <a:spcPts val="0"/>
              </a:spcBef>
              <a:spcAft>
                <a:spcPts val="0"/>
              </a:spcAft>
              <a:buNone/>
            </a:pPr>
            <a:r>
              <a:rPr lang="en"/>
              <a:t> Such as restriction on number of levels, minimum number of observations in each leaf, and so on. - Used the Defaults, updated </a:t>
            </a:r>
            <a:r>
              <a:rPr lang="en"/>
              <a:t>the</a:t>
            </a:r>
            <a:r>
              <a:rPr lang="en"/>
              <a:t> slides </a:t>
            </a:r>
            <a:r>
              <a:rPr lang="en"/>
              <a:t>accordingly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sz="1800">
                <a:solidFill>
                  <a:schemeClr val="lt1"/>
                </a:solidFill>
              </a:rPr>
              <a:t>in Records Per Leaf - 7</a:t>
            </a:r>
            <a:endParaRPr sz="1800">
              <a:solidFill>
                <a:schemeClr val="lt1"/>
              </a:solidFill>
            </a:endParaRPr>
          </a:p>
          <a:p>
            <a:pPr indent="0" lvl="0" marL="45720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19a611ad4c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19a611ad4c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Alex, how to explain the last node 13(55%)-</a:t>
            </a:r>
            <a:endParaRPr/>
          </a:p>
          <a:p>
            <a:pPr indent="0" lvl="0" marL="0" rtl="0" algn="l">
              <a:spcBef>
                <a:spcPts val="0"/>
              </a:spcBef>
              <a:spcAft>
                <a:spcPts val="0"/>
              </a:spcAft>
              <a:buNone/>
            </a:pPr>
            <a:r>
              <a:rPr lang="en"/>
              <a:t> if a </a:t>
            </a:r>
            <a:r>
              <a:rPr lang="en"/>
              <a:t>student</a:t>
            </a:r>
            <a:r>
              <a:rPr lang="en"/>
              <a:t> has no failure and have higher education desire and attend school 1,</a:t>
            </a:r>
            <a:r>
              <a:rPr lang="en">
                <a:solidFill>
                  <a:schemeClr val="dk1"/>
                </a:solidFill>
              </a:rPr>
              <a:t>t</a:t>
            </a:r>
            <a:r>
              <a:rPr lang="en">
                <a:solidFill>
                  <a:schemeClr val="dk1"/>
                </a:solidFill>
              </a:rPr>
              <a:t>here are 55% chances he will get grade 13? Refer to full tree explanation below.</a:t>
            </a:r>
            <a:endParaRPr/>
          </a:p>
          <a:p>
            <a:pPr indent="0" lvl="0" marL="0" rtl="0" algn="l">
              <a:spcBef>
                <a:spcPts val="0"/>
              </a:spcBef>
              <a:spcAft>
                <a:spcPts val="0"/>
              </a:spcAft>
              <a:buNone/>
            </a:pPr>
            <a:r>
              <a:rPr lang="en"/>
              <a:t>We covered this in class but </a:t>
            </a:r>
            <a:r>
              <a:rPr lang="en"/>
              <a:t>i'll</a:t>
            </a:r>
            <a:r>
              <a:rPr lang="en"/>
              <a:t> go over it again. The top number each each node is the average score. The </a:t>
            </a:r>
            <a:r>
              <a:rPr lang="en"/>
              <a:t>bottom</a:t>
            </a:r>
            <a:r>
              <a:rPr lang="en"/>
              <a:t> number is the percentage of data in that node.</a:t>
            </a:r>
            <a:endParaRPr/>
          </a:p>
          <a:p>
            <a:pPr indent="0" lvl="0" marL="0" rtl="0" algn="l">
              <a:spcBef>
                <a:spcPts val="0"/>
              </a:spcBef>
              <a:spcAft>
                <a:spcPts val="0"/>
              </a:spcAft>
              <a:buNone/>
            </a:pPr>
            <a:r>
              <a:rPr lang="en"/>
              <a:t>For example the </a:t>
            </a:r>
            <a:r>
              <a:rPr lang="en"/>
              <a:t>rightmost</a:t>
            </a:r>
            <a:r>
              <a:rPr lang="en"/>
              <a:t> bottom leaf has an average score of 13, and that’s our prediction for all the </a:t>
            </a:r>
            <a:r>
              <a:rPr lang="en"/>
              <a:t>students</a:t>
            </a:r>
            <a:r>
              <a:rPr lang="en"/>
              <a:t> who are in that node. 55% of the students are in that node. </a:t>
            </a:r>
            <a:endParaRPr/>
          </a:p>
          <a:p>
            <a:pPr indent="0" lvl="0" marL="0" rtl="0" algn="l">
              <a:spcBef>
                <a:spcPts val="0"/>
              </a:spcBef>
              <a:spcAft>
                <a:spcPts val="0"/>
              </a:spcAft>
              <a:buNone/>
            </a:pPr>
            <a:r>
              <a:rPr lang="en"/>
              <a:t>Does that mean 55% of the total students?   Yes.</a:t>
            </a:r>
            <a:endParaRPr/>
          </a:p>
          <a:p>
            <a:pPr indent="0" lvl="0" marL="0" rtl="0" algn="l">
              <a:spcBef>
                <a:spcPts val="0"/>
              </a:spcBef>
              <a:spcAft>
                <a:spcPts val="0"/>
              </a:spcAft>
              <a:buNone/>
            </a:pPr>
            <a:r>
              <a:rPr lang="en"/>
              <a:t>Is that mean within our dataset, the average score is 12, and 85% are 13, 15% are with avg grade 8.6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do this one layer at a time.</a:t>
            </a:r>
            <a:endParaRPr/>
          </a:p>
          <a:p>
            <a:pPr indent="0" lvl="0" marL="0" rtl="0" algn="l">
              <a:spcBef>
                <a:spcPts val="0"/>
              </a:spcBef>
              <a:spcAft>
                <a:spcPts val="0"/>
              </a:spcAft>
              <a:buNone/>
            </a:pPr>
            <a:r>
              <a:rPr lang="en"/>
              <a:t>The top node has 100% of the dataset and </a:t>
            </a:r>
            <a:r>
              <a:rPr lang="en"/>
              <a:t>the</a:t>
            </a:r>
            <a:r>
              <a:rPr lang="en"/>
              <a:t> average score is 12.</a:t>
            </a:r>
            <a:endParaRPr/>
          </a:p>
          <a:p>
            <a:pPr indent="0" lvl="0" marL="0" rtl="0" algn="l">
              <a:spcBef>
                <a:spcPts val="0"/>
              </a:spcBef>
              <a:spcAft>
                <a:spcPts val="0"/>
              </a:spcAft>
              <a:buNone/>
            </a:pPr>
            <a:r>
              <a:rPr lang="en"/>
              <a:t>  – Failures</a:t>
            </a:r>
            <a:endParaRPr/>
          </a:p>
          <a:p>
            <a:pPr indent="0" lvl="0" marL="0" rtl="0" algn="l">
              <a:spcBef>
                <a:spcPts val="0"/>
              </a:spcBef>
              <a:spcAft>
                <a:spcPts val="0"/>
              </a:spcAft>
              <a:buNone/>
            </a:pPr>
            <a:r>
              <a:rPr lang="en"/>
              <a:t>      - 15% of students have more than one failures, and their average score is 8.6</a:t>
            </a:r>
            <a:endParaRPr/>
          </a:p>
          <a:p>
            <a:pPr indent="0" lvl="0" marL="0" rtl="0" algn="l">
              <a:spcBef>
                <a:spcPts val="0"/>
              </a:spcBef>
              <a:spcAft>
                <a:spcPts val="0"/>
              </a:spcAft>
              <a:buNone/>
            </a:pPr>
            <a:r>
              <a:rPr lang="en"/>
              <a:t>      - 85% of students do not have any failures, their average score is 13</a:t>
            </a:r>
            <a:endParaRPr/>
          </a:p>
          <a:p>
            <a:pPr indent="0" lvl="0" marL="0" rtl="0" algn="l">
              <a:spcBef>
                <a:spcPts val="0"/>
              </a:spcBef>
              <a:spcAft>
                <a:spcPts val="0"/>
              </a:spcAft>
              <a:buNone/>
            </a:pPr>
            <a:r>
              <a:rPr lang="en"/>
              <a:t>           -6% of students do not have any failures AND they do NOT plan to pursue higher education, their average is 9.9</a:t>
            </a:r>
            <a:endParaRPr/>
          </a:p>
          <a:p>
            <a:pPr indent="0" lvl="0" marL="0" rtl="0" algn="l">
              <a:spcBef>
                <a:spcPts val="0"/>
              </a:spcBef>
              <a:spcAft>
                <a:spcPts val="0"/>
              </a:spcAft>
              <a:buNone/>
            </a:pPr>
            <a:r>
              <a:rPr lang="en"/>
              <a:t>           -79% of students do not have any failures AND they plan to pursue higher education, their average is 13</a:t>
            </a:r>
            <a:endParaRPr/>
          </a:p>
          <a:p>
            <a:pPr indent="0" lvl="0" marL="0" rtl="0" algn="l">
              <a:spcBef>
                <a:spcPts val="0"/>
              </a:spcBef>
              <a:spcAft>
                <a:spcPts val="0"/>
              </a:spcAft>
              <a:buNone/>
            </a:pPr>
            <a:r>
              <a:rPr lang="en"/>
              <a:t>                -24% of students do not have any failures AND they plan to pursue higher education AND they go to MS, their average is 12</a:t>
            </a:r>
            <a:endParaRPr/>
          </a:p>
          <a:p>
            <a:pPr indent="0" lvl="0" marL="0" rtl="0" algn="l">
              <a:spcBef>
                <a:spcPts val="0"/>
              </a:spcBef>
              <a:spcAft>
                <a:spcPts val="0"/>
              </a:spcAft>
              <a:buNone/>
            </a:pPr>
            <a:r>
              <a:rPr lang="en"/>
              <a:t>                -55%  of students do not have any failures AND they plan to pursue higher education AND they do NOT attend MS, their average is 13</a:t>
            </a:r>
            <a:endParaRPr/>
          </a:p>
          <a:p>
            <a:pPr indent="0" lvl="0" marL="0" rtl="0" algn="l">
              <a:spcBef>
                <a:spcPts val="0"/>
              </a:spcBef>
              <a:spcAft>
                <a:spcPts val="0"/>
              </a:spcAft>
              <a:buNone/>
            </a:pPr>
            <a:r>
              <a:rPr lang="en"/>
              <a:t>This is how you interpret the entire tree, you don’t have to explain the entire tree though since the class can just read the tree and understand what this 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so much!</a:t>
            </a:r>
            <a:endParaRPr/>
          </a:p>
          <a:p>
            <a:pPr indent="0" lvl="0" marL="0" rtl="0" algn="l">
              <a:spcBef>
                <a:spcPts val="0"/>
              </a:spcBef>
              <a:spcAft>
                <a:spcPts val="0"/>
              </a:spcAft>
              <a:buNone/>
            </a:pPr>
            <a:r>
              <a:rPr lang="en"/>
              <a:t>No problem.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19a611ad4cd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19a611ad4cd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Alex, I will need your help to explain this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a95f901943_2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1a95f901943_2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9a89dde55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9a89dde55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5e60618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5e60618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Introduction</a:t>
            </a:r>
            <a:endParaRPr/>
          </a:p>
          <a:p>
            <a:pPr indent="-298450" lvl="0" marL="457200" rtl="0" algn="l">
              <a:spcBef>
                <a:spcPts val="0"/>
              </a:spcBef>
              <a:spcAft>
                <a:spcPts val="0"/>
              </a:spcAft>
              <a:buSzPts val="1100"/>
              <a:buAutoNum type="arabicPeriod"/>
            </a:pPr>
            <a:r>
              <a:rPr lang="en"/>
              <a:t>Data Overview and Data Cleaning</a:t>
            </a:r>
            <a:endParaRPr/>
          </a:p>
          <a:p>
            <a:pPr indent="-298450" lvl="0" marL="457200" rtl="0" algn="l">
              <a:spcBef>
                <a:spcPts val="0"/>
              </a:spcBef>
              <a:spcAft>
                <a:spcPts val="0"/>
              </a:spcAft>
              <a:buSzPts val="1100"/>
              <a:buAutoNum type="arabicPeriod"/>
            </a:pPr>
            <a:r>
              <a:rPr lang="en"/>
              <a:t>MLR</a:t>
            </a:r>
            <a:endParaRPr/>
          </a:p>
          <a:p>
            <a:pPr indent="-298450" lvl="0" marL="457200" rtl="0" algn="l">
              <a:spcBef>
                <a:spcPts val="0"/>
              </a:spcBef>
              <a:spcAft>
                <a:spcPts val="0"/>
              </a:spcAft>
              <a:buSzPts val="1100"/>
              <a:buAutoNum type="arabicPeriod"/>
            </a:pPr>
            <a:r>
              <a:rPr lang="en"/>
              <a:t>KNN</a:t>
            </a:r>
            <a:endParaRPr/>
          </a:p>
          <a:p>
            <a:pPr indent="-298450" lvl="0" marL="457200" rtl="0" algn="l">
              <a:spcBef>
                <a:spcPts val="0"/>
              </a:spcBef>
              <a:spcAft>
                <a:spcPts val="0"/>
              </a:spcAft>
              <a:buSzPts val="1100"/>
              <a:buAutoNum type="arabicPeriod"/>
            </a:pPr>
            <a:r>
              <a:rPr lang="en"/>
              <a:t>CART</a:t>
            </a:r>
            <a:endParaRPr/>
          </a:p>
          <a:p>
            <a:pPr indent="-298450" lvl="0" marL="457200" rtl="0" algn="l">
              <a:spcBef>
                <a:spcPts val="0"/>
              </a:spcBef>
              <a:spcAft>
                <a:spcPts val="0"/>
              </a:spcAft>
              <a:buSzPts val="1100"/>
              <a:buAutoNum type="arabicPeriod"/>
            </a:pPr>
            <a:r>
              <a:rPr lang="en"/>
              <a:t>Summary and </a:t>
            </a:r>
            <a:r>
              <a:rPr lang="en"/>
              <a:t>Conclusion</a:t>
            </a:r>
            <a:r>
              <a:rPr lang="en"/>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9a611ad4cd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9a611ad4cd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9b29a7819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9b29a7819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9b29a7819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9b29a7819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9b29a7819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9b29a7819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9a89dde55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9a89dde55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19b29a7819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19b29a7819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5e606185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5e606185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Question</a:t>
            </a:r>
            <a:r>
              <a:rPr lang="en"/>
              <a:t> for this slide: Do we need to talk about this part? Can be delete we do not have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5e77e6543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5e77e6543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two data sets originally, math and </a:t>
            </a:r>
            <a:r>
              <a:rPr lang="en"/>
              <a:t>portuguese</a:t>
            </a:r>
            <a:r>
              <a:rPr lang="en"/>
              <a:t>.</a:t>
            </a:r>
            <a:endParaRPr/>
          </a:p>
          <a:p>
            <a:pPr indent="0" lvl="0" marL="0" rtl="0" algn="l">
              <a:spcBef>
                <a:spcPts val="0"/>
              </a:spcBef>
              <a:spcAft>
                <a:spcPts val="0"/>
              </a:spcAft>
              <a:buNone/>
            </a:pPr>
            <a:r>
              <a:rPr lang="en"/>
              <a:t>The math set was the smaller of the two, we did do the work on it, but the professor said to only focus on 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61a32cbe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f61a32cbe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9a611ad4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9a611ad4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9a611ad4c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9a611ad4c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9a611ad4c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9a611ad4c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1-9 Slides Quang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mins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Presentation 22-28 minutes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Each person only needs to present for min 2 minutes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1.xml"/><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slide" Target="/ppt/slid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slide" Target="/ppt/slid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slide" Target="/ppt/slid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slide" Target="/ppt/slides/slide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slide" Target="/ppt/slid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slide" Target="/ppt/slides/slide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slide" Target="/ppt/slides/slide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slide" Target="/ppt/slid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slide" Target="/ppt/slides/slide1.xml"/><Relationship Id="rId4" Type="http://schemas.openxmlformats.org/officeDocument/2006/relationships/image" Target="../media/image3.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slide" Target="/ppt/slid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hyperlink" Target="http://archive.ics.uci.edu/ml/datasets/Student+Performance" TargetMode="External"/><Relationship Id="rId4" Type="http://schemas.openxmlformats.org/officeDocument/2006/relationships/hyperlink" Target="https://www.proquest.com/openview/09bc1ddcaa1ac232f804c35c65477955/1/advanced" TargetMode="External"/><Relationship Id="rId5" Type="http://schemas.openxmlformats.org/officeDocument/2006/relationships/hyperlink" Target="https://www.proquest.com/abicomplete/docview/2699820941/163B97F2F6F940C4PQ/7" TargetMode="External"/><Relationship Id="rId6" Type="http://schemas.openxmlformats.org/officeDocument/2006/relationships/hyperlink" Target="https://www.proquest.com/abicomplete/docview/2701975549/163B97F2F6F940C4PQ/1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slide" Target="/ppt/slid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slide" Target="/ppt/slid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slide" Target="/ppt/slid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ctrTitle"/>
          </p:nvPr>
        </p:nvSpPr>
        <p:spPr>
          <a:xfrm>
            <a:off x="1181375" y="1513142"/>
            <a:ext cx="5007300" cy="21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solidFill>
                  <a:schemeClr val="accent3"/>
                </a:solidFill>
              </a:rPr>
              <a:t>          </a:t>
            </a:r>
            <a:r>
              <a:rPr lang="en" sz="5300">
                <a:solidFill>
                  <a:schemeClr val="lt2"/>
                </a:solidFill>
              </a:rPr>
              <a:t>ANALYSIS</a:t>
            </a:r>
            <a:r>
              <a:rPr lang="en" sz="5300"/>
              <a:t> </a:t>
            </a:r>
            <a:endParaRPr sz="5300"/>
          </a:p>
          <a:p>
            <a:pPr indent="0" lvl="0" marL="0" rtl="0" algn="l">
              <a:spcBef>
                <a:spcPts val="0"/>
              </a:spcBef>
              <a:spcAft>
                <a:spcPts val="0"/>
              </a:spcAft>
              <a:buNone/>
            </a:pPr>
            <a:r>
              <a:rPr lang="en" sz="5300"/>
              <a:t>in student performance</a:t>
            </a:r>
            <a:endParaRPr sz="5300"/>
          </a:p>
        </p:txBody>
      </p:sp>
      <p:sp>
        <p:nvSpPr>
          <p:cNvPr id="233" name="Google Shape;233;p3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849500" y="1326279"/>
            <a:ext cx="1230024" cy="629849"/>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DATA</a:t>
            </a:r>
          </a:p>
        </p:txBody>
      </p:sp>
      <p:sp>
        <p:nvSpPr>
          <p:cNvPr id="236" name="Google Shape;236;p3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31"/>
          <p:cNvGrpSpPr/>
          <p:nvPr/>
        </p:nvGrpSpPr>
        <p:grpSpPr>
          <a:xfrm>
            <a:off x="706038" y="312972"/>
            <a:ext cx="140222" cy="140409"/>
            <a:chOff x="2741000" y="199475"/>
            <a:chExt cx="191953" cy="192210"/>
          </a:xfrm>
        </p:grpSpPr>
        <p:sp>
          <p:nvSpPr>
            <p:cNvPr id="238" name="Google Shape;238;p3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31"/>
          <p:cNvGrpSpPr/>
          <p:nvPr/>
        </p:nvGrpSpPr>
        <p:grpSpPr>
          <a:xfrm>
            <a:off x="5041963" y="757530"/>
            <a:ext cx="3701872" cy="3762679"/>
            <a:chOff x="5041963" y="757530"/>
            <a:chExt cx="3701872" cy="3762679"/>
          </a:xfrm>
        </p:grpSpPr>
        <p:sp>
          <p:nvSpPr>
            <p:cNvPr id="248" name="Google Shape;248;p3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1"/>
            <p:cNvGrpSpPr/>
            <p:nvPr/>
          </p:nvGrpSpPr>
          <p:grpSpPr>
            <a:xfrm>
              <a:off x="5536526" y="2174241"/>
              <a:ext cx="858975" cy="300968"/>
              <a:chOff x="2271950" y="2722775"/>
              <a:chExt cx="575875" cy="201775"/>
            </a:xfrm>
          </p:grpSpPr>
          <p:sp>
            <p:nvSpPr>
              <p:cNvPr id="250" name="Google Shape;250;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31"/>
            <p:cNvGrpSpPr/>
            <p:nvPr/>
          </p:nvGrpSpPr>
          <p:grpSpPr>
            <a:xfrm>
              <a:off x="6056200" y="1535350"/>
              <a:ext cx="2293204" cy="1710167"/>
              <a:chOff x="1062800" y="1986296"/>
              <a:chExt cx="2169540" cy="1617945"/>
            </a:xfrm>
          </p:grpSpPr>
          <p:sp>
            <p:nvSpPr>
              <p:cNvPr id="258" name="Google Shape;258;p3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31"/>
            <p:cNvGrpSpPr/>
            <p:nvPr/>
          </p:nvGrpSpPr>
          <p:grpSpPr>
            <a:xfrm>
              <a:off x="7524694" y="2964516"/>
              <a:ext cx="953591" cy="334099"/>
              <a:chOff x="2271950" y="2722775"/>
              <a:chExt cx="575875" cy="201775"/>
            </a:xfrm>
          </p:grpSpPr>
          <p:sp>
            <p:nvSpPr>
              <p:cNvPr id="273" name="Google Shape;273;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1"/>
            <p:cNvGrpSpPr/>
            <p:nvPr/>
          </p:nvGrpSpPr>
          <p:grpSpPr>
            <a:xfrm>
              <a:off x="7653574" y="1141618"/>
              <a:ext cx="695830" cy="643529"/>
              <a:chOff x="3407216" y="1944760"/>
              <a:chExt cx="535831" cy="495479"/>
            </a:xfrm>
          </p:grpSpPr>
          <p:sp>
            <p:nvSpPr>
              <p:cNvPr id="279" name="Google Shape;279;p3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1"/>
            <p:cNvGrpSpPr/>
            <p:nvPr/>
          </p:nvGrpSpPr>
          <p:grpSpPr>
            <a:xfrm>
              <a:off x="6882732" y="2040297"/>
              <a:ext cx="1861102" cy="1904111"/>
              <a:chOff x="6882732" y="2040297"/>
              <a:chExt cx="1861102" cy="1904111"/>
            </a:xfrm>
          </p:grpSpPr>
          <p:grpSp>
            <p:nvGrpSpPr>
              <p:cNvPr id="294" name="Google Shape;294;p31"/>
              <p:cNvGrpSpPr/>
              <p:nvPr/>
            </p:nvGrpSpPr>
            <p:grpSpPr>
              <a:xfrm rot="1800000">
                <a:off x="7153488" y="2273972"/>
                <a:ext cx="1319590" cy="1436760"/>
                <a:chOff x="2956444" y="-416775"/>
                <a:chExt cx="1627918" cy="1772276"/>
              </a:xfrm>
            </p:grpSpPr>
            <p:sp>
              <p:nvSpPr>
                <p:cNvPr id="295" name="Google Shape;295;p3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grpSp>
        <p:nvGrpSpPr>
          <p:cNvPr id="689" name="Google Shape;689;p40"/>
          <p:cNvGrpSpPr/>
          <p:nvPr/>
        </p:nvGrpSpPr>
        <p:grpSpPr>
          <a:xfrm>
            <a:off x="2308150" y="1262488"/>
            <a:ext cx="65475" cy="397950"/>
            <a:chOff x="2551425" y="1409425"/>
            <a:chExt cx="65475" cy="397950"/>
          </a:xfrm>
        </p:grpSpPr>
        <p:sp>
          <p:nvSpPr>
            <p:cNvPr id="690" name="Google Shape;690;p4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0"/>
          <p:cNvGrpSpPr/>
          <p:nvPr/>
        </p:nvGrpSpPr>
        <p:grpSpPr>
          <a:xfrm>
            <a:off x="714300" y="922363"/>
            <a:ext cx="472550" cy="202200"/>
            <a:chOff x="1441900" y="2926313"/>
            <a:chExt cx="472550" cy="202200"/>
          </a:xfrm>
        </p:grpSpPr>
        <p:sp>
          <p:nvSpPr>
            <p:cNvPr id="701" name="Google Shape;701;p4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0"/>
          <p:cNvGrpSpPr/>
          <p:nvPr/>
        </p:nvGrpSpPr>
        <p:grpSpPr>
          <a:xfrm>
            <a:off x="1093400" y="1043938"/>
            <a:ext cx="1043050" cy="1488400"/>
            <a:chOff x="910475" y="761863"/>
            <a:chExt cx="1043050" cy="1488400"/>
          </a:xfrm>
        </p:grpSpPr>
        <p:sp>
          <p:nvSpPr>
            <p:cNvPr id="707" name="Google Shape;707;p4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40"/>
          <p:cNvGrpSpPr/>
          <p:nvPr/>
        </p:nvGrpSpPr>
        <p:grpSpPr>
          <a:xfrm>
            <a:off x="1701625" y="2135638"/>
            <a:ext cx="875600" cy="1088925"/>
            <a:chOff x="5962175" y="478150"/>
            <a:chExt cx="875600" cy="1088925"/>
          </a:xfrm>
        </p:grpSpPr>
        <p:sp>
          <p:nvSpPr>
            <p:cNvPr id="719" name="Google Shape;719;p4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40"/>
          <p:cNvGrpSpPr/>
          <p:nvPr/>
        </p:nvGrpSpPr>
        <p:grpSpPr>
          <a:xfrm>
            <a:off x="7701156" y="1589321"/>
            <a:ext cx="612965" cy="612965"/>
            <a:chOff x="5208200" y="980975"/>
            <a:chExt cx="440475" cy="440475"/>
          </a:xfrm>
        </p:grpSpPr>
        <p:sp>
          <p:nvSpPr>
            <p:cNvPr id="725" name="Google Shape;725;p4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40"/>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40"/>
          <p:cNvGrpSpPr/>
          <p:nvPr/>
        </p:nvGrpSpPr>
        <p:grpSpPr>
          <a:xfrm>
            <a:off x="7017232" y="629479"/>
            <a:ext cx="953591" cy="334099"/>
            <a:chOff x="2271950" y="2722775"/>
            <a:chExt cx="575875" cy="201775"/>
          </a:xfrm>
        </p:grpSpPr>
        <p:sp>
          <p:nvSpPr>
            <p:cNvPr id="732" name="Google Shape;732;p4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40"/>
          <p:cNvGrpSpPr/>
          <p:nvPr/>
        </p:nvGrpSpPr>
        <p:grpSpPr>
          <a:xfrm>
            <a:off x="7618297" y="3712639"/>
            <a:ext cx="695830" cy="243805"/>
            <a:chOff x="2271950" y="2722775"/>
            <a:chExt cx="575875" cy="201775"/>
          </a:xfrm>
        </p:grpSpPr>
        <p:sp>
          <p:nvSpPr>
            <p:cNvPr id="738" name="Google Shape;738;p4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40"/>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2456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40"/>
          <p:cNvGrpSpPr/>
          <p:nvPr/>
        </p:nvGrpSpPr>
        <p:grpSpPr>
          <a:xfrm rot="5400000">
            <a:off x="7461288" y="4014463"/>
            <a:ext cx="65475" cy="397950"/>
            <a:chOff x="2551425" y="1409425"/>
            <a:chExt cx="65475" cy="397950"/>
          </a:xfrm>
        </p:grpSpPr>
        <p:sp>
          <p:nvSpPr>
            <p:cNvPr id="754" name="Google Shape;754;p4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40"/>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40"/>
          <p:cNvGrpSpPr/>
          <p:nvPr/>
        </p:nvGrpSpPr>
        <p:grpSpPr>
          <a:xfrm>
            <a:off x="706038" y="312972"/>
            <a:ext cx="140222" cy="140409"/>
            <a:chOff x="2741000" y="199475"/>
            <a:chExt cx="191953" cy="192210"/>
          </a:xfrm>
        </p:grpSpPr>
        <p:sp>
          <p:nvSpPr>
            <p:cNvPr id="769" name="Google Shape;769;p4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4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txBox="1"/>
          <p:nvPr>
            <p:ph idx="4294967295" type="title"/>
          </p:nvPr>
        </p:nvSpPr>
        <p:spPr>
          <a:xfrm>
            <a:off x="3411950" y="2164675"/>
            <a:ext cx="36795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1"/>
          <p:cNvSpPr txBox="1"/>
          <p:nvPr>
            <p:ph idx="3" type="subTitle"/>
          </p:nvPr>
        </p:nvSpPr>
        <p:spPr>
          <a:xfrm>
            <a:off x="1102126" y="558675"/>
            <a:ext cx="7095600" cy="781800"/>
          </a:xfrm>
          <a:prstGeom prst="rect">
            <a:avLst/>
          </a:prstGeom>
        </p:spPr>
        <p:txBody>
          <a:bodyPr anchorCtr="0" anchor="t" bIns="91425" lIns="91425" spcFirstLastPara="1" rIns="91425" wrap="square" tIns="91425">
            <a:noAutofit/>
          </a:bodyPr>
          <a:lstStyle/>
          <a:p>
            <a:pPr indent="-327025" lvl="0" marL="457200" rtl="0" algn="l">
              <a:lnSpc>
                <a:spcPct val="95000"/>
              </a:lnSpc>
              <a:spcBef>
                <a:spcPts val="0"/>
              </a:spcBef>
              <a:spcAft>
                <a:spcPts val="0"/>
              </a:spcAft>
              <a:buSzPts val="1550"/>
              <a:buFont typeface="Arial"/>
              <a:buChar char="●"/>
            </a:pPr>
            <a:r>
              <a:rPr b="1" lang="en" sz="1550">
                <a:latin typeface="Arial"/>
                <a:ea typeface="Arial"/>
                <a:cs typeface="Arial"/>
                <a:sym typeface="Arial"/>
              </a:rPr>
              <a:t>No Missing Data Points; No Need to Delete Records or Attributes</a:t>
            </a:r>
            <a:endParaRPr/>
          </a:p>
        </p:txBody>
      </p:sp>
      <p:sp>
        <p:nvSpPr>
          <p:cNvPr id="785" name="Google Shape;785;p41"/>
          <p:cNvSpPr txBox="1"/>
          <p:nvPr>
            <p:ph idx="4" type="title"/>
          </p:nvPr>
        </p:nvSpPr>
        <p:spPr>
          <a:xfrm>
            <a:off x="932875" y="136275"/>
            <a:ext cx="7544700" cy="2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 </a:t>
            </a:r>
            <a:endParaRPr sz="2000"/>
          </a:p>
        </p:txBody>
      </p:sp>
      <p:sp>
        <p:nvSpPr>
          <p:cNvPr id="786" name="Google Shape;786;p41"/>
          <p:cNvSpPr/>
          <p:nvPr/>
        </p:nvSpPr>
        <p:spPr>
          <a:xfrm>
            <a:off x="713983" y="17986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7553473" y="28350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41"/>
          <p:cNvGrpSpPr/>
          <p:nvPr/>
        </p:nvGrpSpPr>
        <p:grpSpPr>
          <a:xfrm>
            <a:off x="7466519" y="1006366"/>
            <a:ext cx="953591" cy="334099"/>
            <a:chOff x="2271950" y="2722775"/>
            <a:chExt cx="575875" cy="201775"/>
          </a:xfrm>
        </p:grpSpPr>
        <p:sp>
          <p:nvSpPr>
            <p:cNvPr id="790" name="Google Shape;790;p4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1"/>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7109388" y="147637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6895963" y="942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41"/>
          <p:cNvGrpSpPr/>
          <p:nvPr/>
        </p:nvGrpSpPr>
        <p:grpSpPr>
          <a:xfrm>
            <a:off x="932865" y="2017480"/>
            <a:ext cx="438779" cy="438759"/>
            <a:chOff x="1322640" y="3567702"/>
            <a:chExt cx="437728" cy="437708"/>
          </a:xfrm>
        </p:grpSpPr>
        <p:sp>
          <p:nvSpPr>
            <p:cNvPr id="805" name="Google Shape;805;p41"/>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41"/>
          <p:cNvGrpSpPr/>
          <p:nvPr/>
        </p:nvGrpSpPr>
        <p:grpSpPr>
          <a:xfrm>
            <a:off x="7772355" y="3101062"/>
            <a:ext cx="438779" cy="344395"/>
            <a:chOff x="4946475" y="3016009"/>
            <a:chExt cx="437728" cy="343570"/>
          </a:xfrm>
        </p:grpSpPr>
        <p:sp>
          <p:nvSpPr>
            <p:cNvPr id="809" name="Google Shape;809;p41"/>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4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41"/>
          <p:cNvGrpSpPr/>
          <p:nvPr/>
        </p:nvGrpSpPr>
        <p:grpSpPr>
          <a:xfrm>
            <a:off x="706038" y="312972"/>
            <a:ext cx="140222" cy="140409"/>
            <a:chOff x="2741000" y="199475"/>
            <a:chExt cx="191953" cy="192210"/>
          </a:xfrm>
        </p:grpSpPr>
        <p:sp>
          <p:nvSpPr>
            <p:cNvPr id="817" name="Google Shape;817;p4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4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7" name="Google Shape;827;p41"/>
          <p:cNvPicPr preferRelativeResize="0"/>
          <p:nvPr/>
        </p:nvPicPr>
        <p:blipFill>
          <a:blip r:embed="rId4">
            <a:alphaModFix/>
          </a:blip>
          <a:stretch>
            <a:fillRect/>
          </a:stretch>
        </p:blipFill>
        <p:spPr>
          <a:xfrm>
            <a:off x="1681300" y="1277725"/>
            <a:ext cx="5384888" cy="301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42"/>
          <p:cNvGrpSpPr/>
          <p:nvPr/>
        </p:nvGrpSpPr>
        <p:grpSpPr>
          <a:xfrm>
            <a:off x="706038" y="312972"/>
            <a:ext cx="140222" cy="140409"/>
            <a:chOff x="2741000" y="199475"/>
            <a:chExt cx="191953" cy="192210"/>
          </a:xfrm>
        </p:grpSpPr>
        <p:sp>
          <p:nvSpPr>
            <p:cNvPr id="838" name="Google Shape;838;p4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4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txBox="1"/>
          <p:nvPr/>
        </p:nvSpPr>
        <p:spPr>
          <a:xfrm>
            <a:off x="114625" y="612675"/>
            <a:ext cx="5655600" cy="3960300"/>
          </a:xfrm>
          <a:prstGeom prst="rect">
            <a:avLst/>
          </a:prstGeom>
          <a:noFill/>
          <a:ln>
            <a:noFill/>
          </a:ln>
        </p:spPr>
        <p:txBody>
          <a:bodyPr anchorCtr="0" anchor="t" bIns="91425" lIns="91425" spcFirstLastPara="1" rIns="91425" wrap="square" tIns="91425">
            <a:noAutofit/>
          </a:bodyPr>
          <a:lstStyle/>
          <a:p>
            <a:pPr indent="-320675" lvl="0" marL="457200" rtl="0" algn="l">
              <a:lnSpc>
                <a:spcPct val="95000"/>
              </a:lnSpc>
              <a:spcBef>
                <a:spcPts val="0"/>
              </a:spcBef>
              <a:spcAft>
                <a:spcPts val="0"/>
              </a:spcAft>
              <a:buClr>
                <a:schemeClr val="dk1"/>
              </a:buClr>
              <a:buSzPts val="1450"/>
              <a:buChar char="●"/>
            </a:pPr>
            <a:r>
              <a:rPr b="1" lang="en" sz="1450">
                <a:solidFill>
                  <a:schemeClr val="dk1"/>
                </a:solidFill>
              </a:rPr>
              <a:t>CHECKING VARIABLES FOR DISTRIBUTION AND OUTLIERS </a:t>
            </a:r>
            <a:endParaRPr b="1" sz="1450">
              <a:solidFill>
                <a:schemeClr val="dk1"/>
              </a:solidFill>
            </a:endParaRPr>
          </a:p>
          <a:p>
            <a:pPr indent="-327025" lvl="1" marL="914400" rtl="0" algn="l">
              <a:lnSpc>
                <a:spcPct val="95000"/>
              </a:lnSpc>
              <a:spcBef>
                <a:spcPts val="0"/>
              </a:spcBef>
              <a:spcAft>
                <a:spcPts val="0"/>
              </a:spcAft>
              <a:buClr>
                <a:schemeClr val="dk1"/>
              </a:buClr>
              <a:buSzPts val="1550"/>
              <a:buChar char="○"/>
            </a:pPr>
            <a:r>
              <a:rPr lang="en" sz="1550">
                <a:solidFill>
                  <a:schemeClr val="dk1"/>
                </a:solidFill>
              </a:rPr>
              <a:t>Some variables were on a scale from 1-5</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Numerical or Categorical?</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Used Boxplots to Check Linearity</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Treat as Numerical for S</a:t>
            </a:r>
            <a:r>
              <a:rPr lang="en" sz="1550">
                <a:solidFill>
                  <a:schemeClr val="dk1"/>
                </a:solidFill>
              </a:rPr>
              <a:t>implicity</a:t>
            </a:r>
            <a:r>
              <a:rPr lang="en" sz="1550">
                <a:solidFill>
                  <a:schemeClr val="dk1"/>
                </a:solidFill>
              </a:rPr>
              <a:t> </a:t>
            </a:r>
            <a:endParaRPr sz="1550">
              <a:solidFill>
                <a:schemeClr val="dk1"/>
              </a:solidFill>
            </a:endParaRPr>
          </a:p>
          <a:p>
            <a:pPr indent="-327025" lvl="3" marL="1828800" rtl="0" algn="l">
              <a:lnSpc>
                <a:spcPct val="95000"/>
              </a:lnSpc>
              <a:spcBef>
                <a:spcPts val="0"/>
              </a:spcBef>
              <a:spcAft>
                <a:spcPts val="0"/>
              </a:spcAft>
              <a:buClr>
                <a:schemeClr val="dk1"/>
              </a:buClr>
              <a:buSzPts val="1550"/>
              <a:buChar char="●"/>
            </a:pPr>
            <a:r>
              <a:rPr lang="en" sz="1550">
                <a:solidFill>
                  <a:schemeClr val="dk1"/>
                </a:solidFill>
              </a:rPr>
              <a:t>Professor’s Recommendation</a:t>
            </a:r>
            <a:endParaRPr sz="1550">
              <a:solidFill>
                <a:schemeClr val="dk1"/>
              </a:solidFill>
            </a:endParaRPr>
          </a:p>
          <a:p>
            <a:pPr indent="-327025" lvl="3" marL="1828800" rtl="0" algn="l">
              <a:lnSpc>
                <a:spcPct val="95000"/>
              </a:lnSpc>
              <a:spcBef>
                <a:spcPts val="0"/>
              </a:spcBef>
              <a:spcAft>
                <a:spcPts val="0"/>
              </a:spcAft>
              <a:buClr>
                <a:schemeClr val="dk1"/>
              </a:buClr>
              <a:buSzPts val="1550"/>
              <a:buChar char="●"/>
            </a:pPr>
            <a:r>
              <a:rPr lang="en" sz="1550">
                <a:solidFill>
                  <a:schemeClr val="dk1"/>
                </a:solidFill>
              </a:rPr>
              <a:t>Wouldn’t affect final results either way</a:t>
            </a:r>
            <a:endParaRPr sz="1550">
              <a:solidFill>
                <a:schemeClr val="dk1"/>
              </a:solidFill>
            </a:endParaRPr>
          </a:p>
          <a:p>
            <a:pPr indent="-327025" lvl="1" marL="914400" rtl="0" algn="l">
              <a:lnSpc>
                <a:spcPct val="95000"/>
              </a:lnSpc>
              <a:spcBef>
                <a:spcPts val="0"/>
              </a:spcBef>
              <a:spcAft>
                <a:spcPts val="0"/>
              </a:spcAft>
              <a:buClr>
                <a:schemeClr val="dk1"/>
              </a:buClr>
              <a:buSzPts val="1550"/>
              <a:buChar char="○"/>
            </a:pPr>
            <a:r>
              <a:rPr lang="en" sz="1550">
                <a:solidFill>
                  <a:schemeClr val="dk1"/>
                </a:solidFill>
              </a:rPr>
              <a:t>The rest of the variables</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Checked using histograms and boxplots</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Relatively normal distributions for numericals</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Categoricals weren’t skewed towards one main category</a:t>
            </a:r>
            <a:endParaRPr sz="1550">
              <a:solidFill>
                <a:schemeClr val="dk1"/>
              </a:solidFill>
            </a:endParaRPr>
          </a:p>
          <a:p>
            <a:pPr indent="-327025" lvl="2" marL="1371600" rtl="0" algn="l">
              <a:lnSpc>
                <a:spcPct val="95000"/>
              </a:lnSpc>
              <a:spcBef>
                <a:spcPts val="0"/>
              </a:spcBef>
              <a:spcAft>
                <a:spcPts val="0"/>
              </a:spcAft>
              <a:buClr>
                <a:schemeClr val="dk1"/>
              </a:buClr>
              <a:buSzPts val="1550"/>
              <a:buChar char="■"/>
            </a:pPr>
            <a:r>
              <a:rPr lang="en" sz="1550">
                <a:solidFill>
                  <a:schemeClr val="dk1"/>
                </a:solidFill>
              </a:rPr>
              <a:t>No huge outliers</a:t>
            </a:r>
            <a:endParaRPr sz="1550">
              <a:solidFill>
                <a:schemeClr val="dk1"/>
              </a:solidFill>
            </a:endParaRPr>
          </a:p>
          <a:p>
            <a:pPr indent="-327025" lvl="3" marL="1828800" rtl="0" algn="l">
              <a:lnSpc>
                <a:spcPct val="95000"/>
              </a:lnSpc>
              <a:spcBef>
                <a:spcPts val="0"/>
              </a:spcBef>
              <a:spcAft>
                <a:spcPts val="0"/>
              </a:spcAft>
              <a:buClr>
                <a:schemeClr val="dk1"/>
              </a:buClr>
              <a:buSzPts val="1550"/>
              <a:buChar char="●"/>
            </a:pPr>
            <a:r>
              <a:rPr lang="en" sz="1550">
                <a:solidFill>
                  <a:schemeClr val="dk1"/>
                </a:solidFill>
              </a:rPr>
              <a:t>Data was already small to begin with</a:t>
            </a:r>
            <a:endParaRPr sz="1550">
              <a:solidFill>
                <a:schemeClr val="dk1"/>
              </a:solidFill>
            </a:endParaRPr>
          </a:p>
          <a:p>
            <a:pPr indent="-327025" lvl="3" marL="1828800" rtl="0" algn="l">
              <a:lnSpc>
                <a:spcPct val="95000"/>
              </a:lnSpc>
              <a:spcBef>
                <a:spcPts val="0"/>
              </a:spcBef>
              <a:spcAft>
                <a:spcPts val="0"/>
              </a:spcAft>
              <a:buClr>
                <a:schemeClr val="dk1"/>
              </a:buClr>
              <a:buSzPts val="1550"/>
              <a:buChar char="●"/>
            </a:pPr>
            <a:r>
              <a:rPr lang="en" sz="1550">
                <a:solidFill>
                  <a:schemeClr val="dk1"/>
                </a:solidFill>
              </a:rPr>
              <a:t>Kept all data points</a:t>
            </a:r>
            <a:endParaRPr sz="1550">
              <a:solidFill>
                <a:schemeClr val="dk1"/>
              </a:solidFill>
            </a:endParaRPr>
          </a:p>
          <a:p>
            <a:pPr indent="0" lvl="0" marL="0" rtl="0" algn="l">
              <a:lnSpc>
                <a:spcPct val="95000"/>
              </a:lnSpc>
              <a:spcBef>
                <a:spcPts val="1200"/>
              </a:spcBef>
              <a:spcAft>
                <a:spcPts val="0"/>
              </a:spcAft>
              <a:buNone/>
            </a:pPr>
            <a:r>
              <a:t/>
            </a:r>
            <a:endParaRPr sz="1450">
              <a:solidFill>
                <a:schemeClr val="dk1"/>
              </a:solidFill>
            </a:endParaRPr>
          </a:p>
          <a:p>
            <a:pPr indent="457200" lvl="0" marL="0" rtl="0" algn="l">
              <a:lnSpc>
                <a:spcPct val="95000"/>
              </a:lnSpc>
              <a:spcBef>
                <a:spcPts val="1200"/>
              </a:spcBef>
              <a:spcAft>
                <a:spcPts val="0"/>
              </a:spcAft>
              <a:buClr>
                <a:srgbClr val="000000"/>
              </a:buClr>
              <a:buSzPts val="275"/>
              <a:buFont typeface="Arial"/>
              <a:buNone/>
            </a:pPr>
            <a:r>
              <a:t/>
            </a:r>
            <a:endParaRPr b="1" sz="1050">
              <a:solidFill>
                <a:schemeClr val="dk1"/>
              </a:solidFill>
            </a:endParaRPr>
          </a:p>
          <a:p>
            <a:pPr indent="0" lvl="0" marL="0" rtl="0" algn="l">
              <a:lnSpc>
                <a:spcPct val="95000"/>
              </a:lnSpc>
              <a:spcBef>
                <a:spcPts val="1200"/>
              </a:spcBef>
              <a:spcAft>
                <a:spcPts val="0"/>
              </a:spcAft>
              <a:buClr>
                <a:srgbClr val="000000"/>
              </a:buClr>
              <a:buSzPts val="275"/>
              <a:buFont typeface="Arial"/>
              <a:buNone/>
            </a:pPr>
            <a:r>
              <a:rPr lang="en" sz="1050">
                <a:solidFill>
                  <a:schemeClr val="dk1"/>
                </a:solidFill>
              </a:rPr>
              <a:t>	</a:t>
            </a:r>
            <a:endParaRPr sz="1050">
              <a:solidFill>
                <a:schemeClr val="dk1"/>
              </a:solidFill>
            </a:endParaRPr>
          </a:p>
          <a:p>
            <a:pPr indent="0" lvl="0" marL="0" rtl="0" algn="l">
              <a:lnSpc>
                <a:spcPct val="95000"/>
              </a:lnSpc>
              <a:spcBef>
                <a:spcPts val="1200"/>
              </a:spcBef>
              <a:spcAft>
                <a:spcPts val="0"/>
              </a:spcAft>
              <a:buClr>
                <a:srgbClr val="000000"/>
              </a:buClr>
              <a:buSzPts val="275"/>
              <a:buFont typeface="Arial"/>
              <a:buNone/>
            </a:pPr>
            <a:r>
              <a:t/>
            </a:r>
            <a:endParaRPr sz="1050">
              <a:solidFill>
                <a:schemeClr val="dk1"/>
              </a:solidFill>
            </a:endParaRPr>
          </a:p>
          <a:p>
            <a:pPr indent="0" lvl="0" marL="0" rtl="0" algn="l">
              <a:spcBef>
                <a:spcPts val="1200"/>
              </a:spcBef>
              <a:spcAft>
                <a:spcPts val="1200"/>
              </a:spcAft>
              <a:buNone/>
            </a:pPr>
            <a:r>
              <a:t/>
            </a:r>
            <a:endParaRPr b="1" sz="2200">
              <a:solidFill>
                <a:schemeClr val="dk1"/>
              </a:solidFill>
              <a:latin typeface="Arimo"/>
              <a:ea typeface="Arimo"/>
              <a:cs typeface="Arimo"/>
              <a:sym typeface="Arimo"/>
            </a:endParaRPr>
          </a:p>
        </p:txBody>
      </p:sp>
      <p:sp>
        <p:nvSpPr>
          <p:cNvPr id="849" name="Google Shape;849;p42"/>
          <p:cNvSpPr txBox="1"/>
          <p:nvPr>
            <p:ph idx="4294967295" type="title"/>
          </p:nvPr>
        </p:nvSpPr>
        <p:spPr>
          <a:xfrm>
            <a:off x="932875" y="136275"/>
            <a:ext cx="7544700" cy="2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 </a:t>
            </a:r>
            <a:endParaRPr sz="2000"/>
          </a:p>
        </p:txBody>
      </p:sp>
      <p:pic>
        <p:nvPicPr>
          <p:cNvPr id="850" name="Google Shape;850;p42"/>
          <p:cNvPicPr preferRelativeResize="0"/>
          <p:nvPr/>
        </p:nvPicPr>
        <p:blipFill>
          <a:blip r:embed="rId4">
            <a:alphaModFix/>
          </a:blip>
          <a:stretch>
            <a:fillRect/>
          </a:stretch>
        </p:blipFill>
        <p:spPr>
          <a:xfrm>
            <a:off x="5959650" y="2112600"/>
            <a:ext cx="2816651" cy="2860970"/>
          </a:xfrm>
          <a:prstGeom prst="rect">
            <a:avLst/>
          </a:prstGeom>
          <a:noFill/>
          <a:ln>
            <a:noFill/>
          </a:ln>
        </p:spPr>
      </p:pic>
      <p:pic>
        <p:nvPicPr>
          <p:cNvPr id="851" name="Google Shape;851;p42"/>
          <p:cNvPicPr preferRelativeResize="0"/>
          <p:nvPr/>
        </p:nvPicPr>
        <p:blipFill>
          <a:blip r:embed="rId5">
            <a:alphaModFix/>
          </a:blip>
          <a:stretch>
            <a:fillRect/>
          </a:stretch>
        </p:blipFill>
        <p:spPr>
          <a:xfrm>
            <a:off x="5959648" y="136275"/>
            <a:ext cx="2816648" cy="1953100"/>
          </a:xfrm>
          <a:prstGeom prst="rect">
            <a:avLst/>
          </a:prstGeom>
          <a:noFill/>
          <a:ln>
            <a:noFill/>
          </a:ln>
        </p:spPr>
      </p:pic>
      <p:cxnSp>
        <p:nvCxnSpPr>
          <p:cNvPr id="852" name="Google Shape;852;p42"/>
          <p:cNvCxnSpPr/>
          <p:nvPr/>
        </p:nvCxnSpPr>
        <p:spPr>
          <a:xfrm>
            <a:off x="6403375" y="928325"/>
            <a:ext cx="2163900" cy="1680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3"/>
          <p:cNvSpPr txBox="1"/>
          <p:nvPr>
            <p:ph idx="3" type="subTitle"/>
          </p:nvPr>
        </p:nvSpPr>
        <p:spPr>
          <a:xfrm>
            <a:off x="669500" y="823125"/>
            <a:ext cx="4214400" cy="3584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Arial"/>
              <a:buChar char="●"/>
            </a:pPr>
            <a:r>
              <a:rPr b="1" lang="en" sz="1800">
                <a:latin typeface="Arial"/>
                <a:ea typeface="Arial"/>
                <a:cs typeface="Arial"/>
                <a:sym typeface="Arial"/>
              </a:rPr>
              <a:t>COLINEARITY CHECK </a:t>
            </a:r>
            <a:endParaRPr b="1" sz="1800">
              <a:latin typeface="Arial"/>
              <a:ea typeface="Arial"/>
              <a:cs typeface="Arial"/>
              <a:sym typeface="Arial"/>
            </a:endParaRPr>
          </a:p>
          <a:p>
            <a:pPr indent="-342900" lvl="1" marL="914400" rtl="0" algn="l">
              <a:lnSpc>
                <a:spcPct val="95000"/>
              </a:lnSpc>
              <a:spcBef>
                <a:spcPts val="0"/>
              </a:spcBef>
              <a:spcAft>
                <a:spcPts val="0"/>
              </a:spcAft>
              <a:buSzPts val="1800"/>
              <a:buFont typeface="Arial"/>
              <a:buChar char="○"/>
            </a:pPr>
            <a:r>
              <a:rPr lang="en" sz="1800">
                <a:latin typeface="Arial"/>
                <a:ea typeface="Arial"/>
                <a:cs typeface="Arial"/>
                <a:sym typeface="Arial"/>
              </a:rPr>
              <a:t>No correlation between independent variables.</a:t>
            </a:r>
            <a:endParaRPr sz="1800">
              <a:latin typeface="Arial"/>
              <a:ea typeface="Arial"/>
              <a:cs typeface="Arial"/>
              <a:sym typeface="Arial"/>
            </a:endParaRPr>
          </a:p>
          <a:p>
            <a:pPr indent="-342900" lvl="2" marL="1371600" rtl="0" algn="l">
              <a:lnSpc>
                <a:spcPct val="95000"/>
              </a:lnSpc>
              <a:spcBef>
                <a:spcPts val="0"/>
              </a:spcBef>
              <a:spcAft>
                <a:spcPts val="0"/>
              </a:spcAft>
              <a:buClr>
                <a:srgbClr val="595959"/>
              </a:buClr>
              <a:buSzPts val="1800"/>
              <a:buFont typeface="Arial"/>
              <a:buChar char="■"/>
            </a:pPr>
            <a:r>
              <a:rPr b="1" lang="en" sz="1800">
                <a:latin typeface="Arial"/>
                <a:ea typeface="Arial"/>
                <a:cs typeface="Arial"/>
                <a:sym typeface="Arial"/>
              </a:rPr>
              <a:t>Correlation Stays Mainly Between ± .04</a:t>
            </a:r>
            <a:endParaRPr b="1" sz="1800">
              <a:latin typeface="Arial"/>
              <a:ea typeface="Arial"/>
              <a:cs typeface="Arial"/>
              <a:sym typeface="Arial"/>
            </a:endParaRPr>
          </a:p>
          <a:p>
            <a:pPr indent="-342900" lvl="2" marL="1371600" rtl="0" algn="l">
              <a:lnSpc>
                <a:spcPct val="95000"/>
              </a:lnSpc>
              <a:spcBef>
                <a:spcPts val="0"/>
              </a:spcBef>
              <a:spcAft>
                <a:spcPts val="0"/>
              </a:spcAft>
              <a:buClr>
                <a:srgbClr val="595959"/>
              </a:buClr>
              <a:buSzPts val="1800"/>
              <a:buFont typeface="Arial"/>
              <a:buChar char="■"/>
            </a:pPr>
            <a:r>
              <a:rPr b="1" lang="en" sz="1800">
                <a:latin typeface="Arial"/>
                <a:ea typeface="Arial"/>
                <a:cs typeface="Arial"/>
                <a:sym typeface="Arial"/>
              </a:rPr>
              <a:t>No Columns Deleted</a:t>
            </a:r>
            <a:endParaRPr b="1" sz="1800">
              <a:latin typeface="Arial"/>
              <a:ea typeface="Arial"/>
              <a:cs typeface="Arial"/>
              <a:sym typeface="Arial"/>
            </a:endParaRPr>
          </a:p>
          <a:p>
            <a:pPr indent="-342900" lvl="1" marL="914400" rtl="0" algn="l">
              <a:lnSpc>
                <a:spcPct val="95000"/>
              </a:lnSpc>
              <a:spcBef>
                <a:spcPts val="0"/>
              </a:spcBef>
              <a:spcAft>
                <a:spcPts val="0"/>
              </a:spcAft>
              <a:buSzPts val="1800"/>
              <a:buFont typeface="Arial"/>
              <a:buChar char="○"/>
            </a:pPr>
            <a:r>
              <a:rPr b="1" lang="en" sz="1800">
                <a:latin typeface="Arial"/>
                <a:ea typeface="Arial"/>
                <a:cs typeface="Arial"/>
                <a:sym typeface="Arial"/>
              </a:rPr>
              <a:t>The 3 dependent variables, G1, G2, and G3 were all highly correlated</a:t>
            </a:r>
            <a:endParaRPr b="1" sz="1800">
              <a:latin typeface="Arial"/>
              <a:ea typeface="Arial"/>
              <a:cs typeface="Arial"/>
              <a:sym typeface="Arial"/>
            </a:endParaRPr>
          </a:p>
          <a:p>
            <a:pPr indent="0" lvl="0" marL="1371600" rtl="0" algn="r">
              <a:lnSpc>
                <a:spcPct val="95000"/>
              </a:lnSpc>
              <a:spcBef>
                <a:spcPts val="1200"/>
              </a:spcBef>
              <a:spcAft>
                <a:spcPts val="0"/>
              </a:spcAft>
              <a:buNone/>
            </a:pPr>
            <a:r>
              <a:t/>
            </a:r>
            <a:endParaRPr b="1" sz="1800">
              <a:latin typeface="Arial"/>
              <a:ea typeface="Arial"/>
              <a:cs typeface="Arial"/>
              <a:sym typeface="Arial"/>
            </a:endParaRPr>
          </a:p>
          <a:p>
            <a:pPr indent="0" lvl="0" marL="914400" rtl="0" algn="r">
              <a:lnSpc>
                <a:spcPct val="95000"/>
              </a:lnSpc>
              <a:spcBef>
                <a:spcPts val="1200"/>
              </a:spcBef>
              <a:spcAft>
                <a:spcPts val="1200"/>
              </a:spcAft>
              <a:buNone/>
            </a:pPr>
            <a:r>
              <a:t/>
            </a:r>
            <a:endParaRPr sz="1800">
              <a:solidFill>
                <a:srgbClr val="C44342"/>
              </a:solidFill>
              <a:latin typeface="Arial"/>
              <a:ea typeface="Arial"/>
              <a:cs typeface="Arial"/>
              <a:sym typeface="Arial"/>
            </a:endParaRPr>
          </a:p>
        </p:txBody>
      </p:sp>
      <p:sp>
        <p:nvSpPr>
          <p:cNvPr id="858" name="Google Shape;858;p43"/>
          <p:cNvSpPr txBox="1"/>
          <p:nvPr>
            <p:ph idx="4" type="title"/>
          </p:nvPr>
        </p:nvSpPr>
        <p:spPr>
          <a:xfrm>
            <a:off x="932875" y="136275"/>
            <a:ext cx="7544700" cy="2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 </a:t>
            </a:r>
            <a:endParaRPr sz="2000"/>
          </a:p>
        </p:txBody>
      </p:sp>
      <p:sp>
        <p:nvSpPr>
          <p:cNvPr id="859" name="Google Shape;859;p43"/>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43"/>
          <p:cNvGrpSpPr/>
          <p:nvPr/>
        </p:nvGrpSpPr>
        <p:grpSpPr>
          <a:xfrm>
            <a:off x="7466519" y="1006366"/>
            <a:ext cx="953591" cy="334099"/>
            <a:chOff x="2271950" y="2722775"/>
            <a:chExt cx="575875" cy="201775"/>
          </a:xfrm>
        </p:grpSpPr>
        <p:sp>
          <p:nvSpPr>
            <p:cNvPr id="861" name="Google Shape;861;p4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3"/>
          <p:cNvSpPr/>
          <p:nvPr/>
        </p:nvSpPr>
        <p:spPr>
          <a:xfrm>
            <a:off x="3968750" y="383245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3"/>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p:nvPr/>
        </p:nvSpPr>
        <p:spPr>
          <a:xfrm>
            <a:off x="7109388" y="147637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3"/>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3"/>
          <p:cNvSpPr/>
          <p:nvPr/>
        </p:nvSpPr>
        <p:spPr>
          <a:xfrm>
            <a:off x="3526488" y="42909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3"/>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3"/>
          <p:cNvGrpSpPr/>
          <p:nvPr/>
        </p:nvGrpSpPr>
        <p:grpSpPr>
          <a:xfrm>
            <a:off x="7772355" y="3101062"/>
            <a:ext cx="438779" cy="344395"/>
            <a:chOff x="4946475" y="3016009"/>
            <a:chExt cx="437728" cy="343570"/>
          </a:xfrm>
        </p:grpSpPr>
        <p:sp>
          <p:nvSpPr>
            <p:cNvPr id="877" name="Google Shape;877;p43"/>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3"/>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3"/>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4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43"/>
          <p:cNvGrpSpPr/>
          <p:nvPr/>
        </p:nvGrpSpPr>
        <p:grpSpPr>
          <a:xfrm>
            <a:off x="706038" y="312972"/>
            <a:ext cx="140222" cy="140409"/>
            <a:chOff x="2741000" y="199475"/>
            <a:chExt cx="191953" cy="192210"/>
          </a:xfrm>
        </p:grpSpPr>
        <p:sp>
          <p:nvSpPr>
            <p:cNvPr id="885" name="Google Shape;885;p4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4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43"/>
          <p:cNvPicPr preferRelativeResize="0"/>
          <p:nvPr/>
        </p:nvPicPr>
        <p:blipFill>
          <a:blip r:embed="rId4">
            <a:alphaModFix/>
          </a:blip>
          <a:stretch>
            <a:fillRect/>
          </a:stretch>
        </p:blipFill>
        <p:spPr>
          <a:xfrm>
            <a:off x="5048225" y="706875"/>
            <a:ext cx="3832833" cy="3584101"/>
          </a:xfrm>
          <a:prstGeom prst="rect">
            <a:avLst/>
          </a:prstGeom>
          <a:noFill/>
          <a:ln>
            <a:noFill/>
          </a:ln>
        </p:spPr>
      </p:pic>
      <p:sp>
        <p:nvSpPr>
          <p:cNvPr id="896" name="Google Shape;896;p43"/>
          <p:cNvSpPr/>
          <p:nvPr/>
        </p:nvSpPr>
        <p:spPr>
          <a:xfrm>
            <a:off x="6479375" y="2195775"/>
            <a:ext cx="213300" cy="19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4"/>
          <p:cNvSpPr txBox="1"/>
          <p:nvPr>
            <p:ph idx="3" type="subTitle"/>
          </p:nvPr>
        </p:nvSpPr>
        <p:spPr>
          <a:xfrm>
            <a:off x="1091900" y="497500"/>
            <a:ext cx="6161100" cy="4279500"/>
          </a:xfrm>
          <a:prstGeom prst="rect">
            <a:avLst/>
          </a:prstGeom>
        </p:spPr>
        <p:txBody>
          <a:bodyPr anchorCtr="0" anchor="t" bIns="91425" lIns="91425" spcFirstLastPara="1" rIns="91425" wrap="square" tIns="91425">
            <a:noAutofit/>
          </a:bodyPr>
          <a:lstStyle/>
          <a:p>
            <a:pPr indent="-333375" lvl="0" marL="457200" rtl="0" algn="l">
              <a:lnSpc>
                <a:spcPct val="95000"/>
              </a:lnSpc>
              <a:spcBef>
                <a:spcPts val="0"/>
              </a:spcBef>
              <a:spcAft>
                <a:spcPts val="0"/>
              </a:spcAft>
              <a:buClr>
                <a:schemeClr val="dk1"/>
              </a:buClr>
              <a:buSzPts val="1650"/>
              <a:buFont typeface="Arial"/>
              <a:buChar char="●"/>
            </a:pPr>
            <a:r>
              <a:rPr b="1" lang="en" sz="1250">
                <a:latin typeface="Arial"/>
                <a:ea typeface="Arial"/>
                <a:cs typeface="Arial"/>
                <a:sym typeface="Arial"/>
              </a:rPr>
              <a:t>DUMMYING VARIABLE</a:t>
            </a:r>
            <a:endParaRPr b="1"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Most variables were categorical</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Needed to be dummied out so we can use them in models</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Most Were Binary, Some had Multiple Options Like Primary Caregiver - Mother, Father, Other</a:t>
            </a:r>
            <a:endParaRPr sz="1250">
              <a:latin typeface="Arial"/>
              <a:ea typeface="Arial"/>
              <a:cs typeface="Arial"/>
              <a:sym typeface="Arial"/>
            </a:endParaRPr>
          </a:p>
          <a:p>
            <a:pPr indent="-333375" lvl="0" marL="457200" rtl="0" algn="l">
              <a:lnSpc>
                <a:spcPct val="95000"/>
              </a:lnSpc>
              <a:spcBef>
                <a:spcPts val="0"/>
              </a:spcBef>
              <a:spcAft>
                <a:spcPts val="0"/>
              </a:spcAft>
              <a:buClr>
                <a:schemeClr val="dk1"/>
              </a:buClr>
              <a:buSzPts val="1650"/>
              <a:buFont typeface="Arial"/>
              <a:buChar char="●"/>
            </a:pPr>
            <a:r>
              <a:rPr b="1" lang="en" sz="1250">
                <a:latin typeface="Arial"/>
                <a:ea typeface="Arial"/>
                <a:cs typeface="Arial"/>
                <a:sym typeface="Arial"/>
              </a:rPr>
              <a:t>CONSOLIDATION </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Recommended by the Professor</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Example Mother’s Job was </a:t>
            </a:r>
            <a:r>
              <a:rPr lang="en" sz="1250">
                <a:latin typeface="Arial"/>
                <a:ea typeface="Arial"/>
                <a:cs typeface="Arial"/>
                <a:sym typeface="Arial"/>
              </a:rPr>
              <a:t>condensed</a:t>
            </a:r>
            <a:r>
              <a:rPr lang="en" sz="1250">
                <a:latin typeface="Arial"/>
                <a:ea typeface="Arial"/>
                <a:cs typeface="Arial"/>
                <a:sym typeface="Arial"/>
              </a:rPr>
              <a:t> down from 5 categories to 2, Has a Job or Doesn’t Have a Job</a:t>
            </a:r>
            <a:endParaRPr sz="1250">
              <a:latin typeface="Arial"/>
              <a:ea typeface="Arial"/>
              <a:cs typeface="Arial"/>
              <a:sym typeface="Arial"/>
            </a:endParaRPr>
          </a:p>
          <a:p>
            <a:pPr indent="-333375" lvl="0" marL="457200" rtl="0" algn="l">
              <a:lnSpc>
                <a:spcPct val="95000"/>
              </a:lnSpc>
              <a:spcBef>
                <a:spcPts val="0"/>
              </a:spcBef>
              <a:spcAft>
                <a:spcPts val="0"/>
              </a:spcAft>
              <a:buClr>
                <a:schemeClr val="dk1"/>
              </a:buClr>
              <a:buSzPts val="1650"/>
              <a:buFont typeface="Arial"/>
              <a:buChar char="●"/>
            </a:pPr>
            <a:r>
              <a:rPr b="1" lang="en" sz="1250">
                <a:latin typeface="Arial"/>
                <a:ea typeface="Arial"/>
                <a:cs typeface="Arial"/>
                <a:sym typeface="Arial"/>
              </a:rPr>
              <a:t>REMOVED DATA </a:t>
            </a:r>
            <a:endParaRPr b="1"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G1 &amp; G2 were the grades for each semester </a:t>
            </a:r>
            <a:r>
              <a:rPr lang="en" sz="1250">
                <a:latin typeface="Arial"/>
                <a:ea typeface="Arial"/>
                <a:cs typeface="Arial"/>
                <a:sym typeface="Arial"/>
              </a:rPr>
              <a:t>separately</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G3 was the final grade; combines G1 &amp; G2</a:t>
            </a:r>
            <a:endParaRPr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lang="en" sz="1250">
                <a:latin typeface="Arial"/>
                <a:ea typeface="Arial"/>
                <a:cs typeface="Arial"/>
                <a:sym typeface="Arial"/>
              </a:rPr>
              <a:t>G1 &amp; G2 were removed</a:t>
            </a:r>
            <a:endParaRPr sz="1250">
              <a:latin typeface="Arial"/>
              <a:ea typeface="Arial"/>
              <a:cs typeface="Arial"/>
              <a:sym typeface="Arial"/>
            </a:endParaRPr>
          </a:p>
          <a:p>
            <a:pPr indent="-307975" lvl="2" marL="1371600" rtl="0" algn="l">
              <a:lnSpc>
                <a:spcPct val="95000"/>
              </a:lnSpc>
              <a:spcBef>
                <a:spcPts val="0"/>
              </a:spcBef>
              <a:spcAft>
                <a:spcPts val="0"/>
              </a:spcAft>
              <a:buClr>
                <a:srgbClr val="595959"/>
              </a:buClr>
              <a:buSzPts val="1250"/>
              <a:buFont typeface="Arial"/>
              <a:buChar char="■"/>
            </a:pPr>
            <a:r>
              <a:rPr lang="en" sz="1250">
                <a:latin typeface="Arial"/>
                <a:ea typeface="Arial"/>
                <a:cs typeface="Arial"/>
                <a:sym typeface="Arial"/>
              </a:rPr>
              <a:t>Both were independent and dependent; G1 &amp; G2 affected G3</a:t>
            </a:r>
            <a:endParaRPr sz="1250">
              <a:latin typeface="Arial"/>
              <a:ea typeface="Arial"/>
              <a:cs typeface="Arial"/>
              <a:sym typeface="Arial"/>
            </a:endParaRPr>
          </a:p>
          <a:p>
            <a:pPr indent="-307975" lvl="2" marL="1371600" rtl="0" algn="l">
              <a:lnSpc>
                <a:spcPct val="95000"/>
              </a:lnSpc>
              <a:spcBef>
                <a:spcPts val="0"/>
              </a:spcBef>
              <a:spcAft>
                <a:spcPts val="0"/>
              </a:spcAft>
              <a:buClr>
                <a:srgbClr val="595959"/>
              </a:buClr>
              <a:buSzPts val="1250"/>
              <a:buFont typeface="Arial"/>
              <a:buChar char="■"/>
            </a:pPr>
            <a:r>
              <a:rPr lang="en" sz="1250">
                <a:latin typeface="Arial"/>
                <a:ea typeface="Arial"/>
                <a:cs typeface="Arial"/>
                <a:sym typeface="Arial"/>
              </a:rPr>
              <a:t>Complicated the model</a:t>
            </a:r>
            <a:endParaRPr sz="1250">
              <a:latin typeface="Arial"/>
              <a:ea typeface="Arial"/>
              <a:cs typeface="Arial"/>
              <a:sym typeface="Arial"/>
            </a:endParaRPr>
          </a:p>
          <a:p>
            <a:pPr indent="-333375" lvl="0" marL="457200" rtl="0" algn="l">
              <a:lnSpc>
                <a:spcPct val="95000"/>
              </a:lnSpc>
              <a:spcBef>
                <a:spcPts val="0"/>
              </a:spcBef>
              <a:spcAft>
                <a:spcPts val="0"/>
              </a:spcAft>
              <a:buClr>
                <a:schemeClr val="dk1"/>
              </a:buClr>
              <a:buSzPts val="1650"/>
              <a:buFont typeface="Arial"/>
              <a:buChar char="●"/>
            </a:pPr>
            <a:r>
              <a:rPr b="1" lang="en" sz="1250">
                <a:latin typeface="Arial"/>
                <a:ea typeface="Arial"/>
                <a:cs typeface="Arial"/>
                <a:sym typeface="Arial"/>
              </a:rPr>
              <a:t>END RESULT</a:t>
            </a:r>
            <a:endParaRPr b="1" sz="1250">
              <a:latin typeface="Arial"/>
              <a:ea typeface="Arial"/>
              <a:cs typeface="Arial"/>
              <a:sym typeface="Arial"/>
            </a:endParaRPr>
          </a:p>
          <a:p>
            <a:pPr indent="-333375" lvl="1" marL="914400" rtl="0" algn="l">
              <a:lnSpc>
                <a:spcPct val="95000"/>
              </a:lnSpc>
              <a:spcBef>
                <a:spcPts val="0"/>
              </a:spcBef>
              <a:spcAft>
                <a:spcPts val="0"/>
              </a:spcAft>
              <a:buClr>
                <a:schemeClr val="dk1"/>
              </a:buClr>
              <a:buSzPts val="1650"/>
              <a:buFont typeface="Arial"/>
              <a:buChar char="○"/>
            </a:pPr>
            <a:r>
              <a:rPr b="1" lang="en" sz="1250">
                <a:latin typeface="Arial"/>
                <a:ea typeface="Arial"/>
                <a:cs typeface="Arial"/>
                <a:sym typeface="Arial"/>
              </a:rPr>
              <a:t>649 Observations and 35 variables</a:t>
            </a:r>
            <a:endParaRPr b="1" sz="1650">
              <a:latin typeface="Arial"/>
              <a:ea typeface="Arial"/>
              <a:cs typeface="Arial"/>
              <a:sym typeface="Arial"/>
            </a:endParaRPr>
          </a:p>
          <a:p>
            <a:pPr indent="457200" lvl="0" marL="0" rtl="0" algn="l">
              <a:lnSpc>
                <a:spcPct val="95000"/>
              </a:lnSpc>
              <a:spcBef>
                <a:spcPts val="1200"/>
              </a:spcBef>
              <a:spcAft>
                <a:spcPts val="0"/>
              </a:spcAft>
              <a:buNone/>
            </a:pPr>
            <a:r>
              <a:t/>
            </a:r>
            <a:endParaRPr b="1" sz="650">
              <a:latin typeface="Arial"/>
              <a:ea typeface="Arial"/>
              <a:cs typeface="Arial"/>
              <a:sym typeface="Arial"/>
            </a:endParaRPr>
          </a:p>
          <a:p>
            <a:pPr indent="0" lvl="0" marL="0" rtl="0" algn="l">
              <a:lnSpc>
                <a:spcPct val="95000"/>
              </a:lnSpc>
              <a:spcBef>
                <a:spcPts val="0"/>
              </a:spcBef>
              <a:spcAft>
                <a:spcPts val="0"/>
              </a:spcAft>
              <a:buNone/>
            </a:pPr>
            <a:r>
              <a:rPr lang="en" sz="650">
                <a:latin typeface="Arial"/>
                <a:ea typeface="Arial"/>
                <a:cs typeface="Arial"/>
                <a:sym typeface="Arial"/>
              </a:rPr>
              <a:t>	</a:t>
            </a:r>
            <a:endParaRPr sz="650">
              <a:latin typeface="Arial"/>
              <a:ea typeface="Arial"/>
              <a:cs typeface="Arial"/>
              <a:sym typeface="Arial"/>
            </a:endParaRPr>
          </a:p>
          <a:p>
            <a:pPr indent="0" lvl="0" marL="0" rtl="0" algn="l">
              <a:lnSpc>
                <a:spcPct val="95000"/>
              </a:lnSpc>
              <a:spcBef>
                <a:spcPts val="0"/>
              </a:spcBef>
              <a:spcAft>
                <a:spcPts val="0"/>
              </a:spcAft>
              <a:buNone/>
            </a:pPr>
            <a:r>
              <a:t/>
            </a:r>
            <a:endParaRPr sz="65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320675" lvl="0" marL="457200" rtl="0" algn="l">
              <a:lnSpc>
                <a:spcPct val="95000"/>
              </a:lnSpc>
              <a:spcBef>
                <a:spcPts val="1200"/>
              </a:spcBef>
              <a:spcAft>
                <a:spcPts val="0"/>
              </a:spcAft>
              <a:buClr>
                <a:schemeClr val="dk1"/>
              </a:buClr>
              <a:buSzPts val="1450"/>
              <a:buFont typeface="Arial"/>
              <a:buChar char="●"/>
            </a:pPr>
            <a:r>
              <a:t/>
            </a:r>
            <a:endParaRPr b="1" sz="1450">
              <a:latin typeface="Arial"/>
              <a:ea typeface="Arial"/>
              <a:cs typeface="Arial"/>
              <a:sym typeface="Arial"/>
            </a:endParaRPr>
          </a:p>
        </p:txBody>
      </p:sp>
      <p:sp>
        <p:nvSpPr>
          <p:cNvPr id="902" name="Google Shape;902;p44"/>
          <p:cNvSpPr txBox="1"/>
          <p:nvPr>
            <p:ph idx="4" type="title"/>
          </p:nvPr>
        </p:nvSpPr>
        <p:spPr>
          <a:xfrm>
            <a:off x="932875" y="136275"/>
            <a:ext cx="75447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 </a:t>
            </a:r>
            <a:endParaRPr sz="2000"/>
          </a:p>
        </p:txBody>
      </p:sp>
      <p:sp>
        <p:nvSpPr>
          <p:cNvPr id="903" name="Google Shape;903;p44"/>
          <p:cNvSpPr/>
          <p:nvPr/>
        </p:nvSpPr>
        <p:spPr>
          <a:xfrm>
            <a:off x="28183" y="17986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7553473" y="28350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rot="7198710">
            <a:off x="1342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4"/>
          <p:cNvGrpSpPr/>
          <p:nvPr/>
        </p:nvGrpSpPr>
        <p:grpSpPr>
          <a:xfrm>
            <a:off x="7466519" y="1006366"/>
            <a:ext cx="953591" cy="334099"/>
            <a:chOff x="2271950" y="2722775"/>
            <a:chExt cx="575875" cy="201775"/>
          </a:xfrm>
        </p:grpSpPr>
        <p:sp>
          <p:nvSpPr>
            <p:cNvPr id="907" name="Google Shape;907;p4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2" name="Google Shape;912;p44"/>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7109388" y="147637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rot="7201932">
            <a:off x="5139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44"/>
          <p:cNvGrpSpPr/>
          <p:nvPr/>
        </p:nvGrpSpPr>
        <p:grpSpPr>
          <a:xfrm>
            <a:off x="247065" y="2017480"/>
            <a:ext cx="438779" cy="438759"/>
            <a:chOff x="1322640" y="3567702"/>
            <a:chExt cx="437728" cy="437708"/>
          </a:xfrm>
        </p:grpSpPr>
        <p:sp>
          <p:nvSpPr>
            <p:cNvPr id="918" name="Google Shape;918;p44"/>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44"/>
          <p:cNvGrpSpPr/>
          <p:nvPr/>
        </p:nvGrpSpPr>
        <p:grpSpPr>
          <a:xfrm>
            <a:off x="7772355" y="3101062"/>
            <a:ext cx="438779" cy="344395"/>
            <a:chOff x="4946475" y="3016009"/>
            <a:chExt cx="437728" cy="343570"/>
          </a:xfrm>
        </p:grpSpPr>
        <p:sp>
          <p:nvSpPr>
            <p:cNvPr id="922" name="Google Shape;922;p44"/>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4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44"/>
          <p:cNvGrpSpPr/>
          <p:nvPr/>
        </p:nvGrpSpPr>
        <p:grpSpPr>
          <a:xfrm>
            <a:off x="706038" y="312972"/>
            <a:ext cx="140222" cy="140409"/>
            <a:chOff x="2741000" y="199475"/>
            <a:chExt cx="191953" cy="192210"/>
          </a:xfrm>
        </p:grpSpPr>
        <p:sp>
          <p:nvSpPr>
            <p:cNvPr id="930" name="Google Shape;930;p4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4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grpSp>
        <p:nvGrpSpPr>
          <p:cNvPr id="944" name="Google Shape;944;p45"/>
          <p:cNvGrpSpPr/>
          <p:nvPr/>
        </p:nvGrpSpPr>
        <p:grpSpPr>
          <a:xfrm>
            <a:off x="2308150" y="1262488"/>
            <a:ext cx="65475" cy="397950"/>
            <a:chOff x="2551425" y="1409425"/>
            <a:chExt cx="65475" cy="397950"/>
          </a:xfrm>
        </p:grpSpPr>
        <p:sp>
          <p:nvSpPr>
            <p:cNvPr id="945" name="Google Shape;945;p4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45"/>
          <p:cNvGrpSpPr/>
          <p:nvPr/>
        </p:nvGrpSpPr>
        <p:grpSpPr>
          <a:xfrm>
            <a:off x="714300" y="922363"/>
            <a:ext cx="472550" cy="202200"/>
            <a:chOff x="1441900" y="2926313"/>
            <a:chExt cx="472550" cy="202200"/>
          </a:xfrm>
        </p:grpSpPr>
        <p:sp>
          <p:nvSpPr>
            <p:cNvPr id="956" name="Google Shape;956;p4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45"/>
          <p:cNvGrpSpPr/>
          <p:nvPr/>
        </p:nvGrpSpPr>
        <p:grpSpPr>
          <a:xfrm>
            <a:off x="1093400" y="1043938"/>
            <a:ext cx="1043050" cy="1488400"/>
            <a:chOff x="910475" y="761863"/>
            <a:chExt cx="1043050" cy="1488400"/>
          </a:xfrm>
        </p:grpSpPr>
        <p:sp>
          <p:nvSpPr>
            <p:cNvPr id="962" name="Google Shape;962;p4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5"/>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45"/>
          <p:cNvGrpSpPr/>
          <p:nvPr/>
        </p:nvGrpSpPr>
        <p:grpSpPr>
          <a:xfrm>
            <a:off x="1701625" y="2135638"/>
            <a:ext cx="875600" cy="1088925"/>
            <a:chOff x="5962175" y="478150"/>
            <a:chExt cx="875600" cy="1088925"/>
          </a:xfrm>
        </p:grpSpPr>
        <p:sp>
          <p:nvSpPr>
            <p:cNvPr id="974" name="Google Shape;974;p4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45"/>
          <p:cNvGrpSpPr/>
          <p:nvPr/>
        </p:nvGrpSpPr>
        <p:grpSpPr>
          <a:xfrm>
            <a:off x="7701156" y="1589321"/>
            <a:ext cx="612965" cy="612965"/>
            <a:chOff x="5208200" y="980975"/>
            <a:chExt cx="440475" cy="440475"/>
          </a:xfrm>
        </p:grpSpPr>
        <p:sp>
          <p:nvSpPr>
            <p:cNvPr id="980" name="Google Shape;980;p4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45"/>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45"/>
          <p:cNvGrpSpPr/>
          <p:nvPr/>
        </p:nvGrpSpPr>
        <p:grpSpPr>
          <a:xfrm>
            <a:off x="7017232" y="629479"/>
            <a:ext cx="953591" cy="334099"/>
            <a:chOff x="2271950" y="2722775"/>
            <a:chExt cx="575875" cy="201775"/>
          </a:xfrm>
        </p:grpSpPr>
        <p:sp>
          <p:nvSpPr>
            <p:cNvPr id="987" name="Google Shape;987;p4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45"/>
          <p:cNvGrpSpPr/>
          <p:nvPr/>
        </p:nvGrpSpPr>
        <p:grpSpPr>
          <a:xfrm>
            <a:off x="7618297" y="3712639"/>
            <a:ext cx="695830" cy="243805"/>
            <a:chOff x="2271950" y="2722775"/>
            <a:chExt cx="575875" cy="201775"/>
          </a:xfrm>
        </p:grpSpPr>
        <p:sp>
          <p:nvSpPr>
            <p:cNvPr id="993" name="Google Shape;993;p4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45"/>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2456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6" name="Google Shape;1006;p45"/>
          <p:cNvGrpSpPr/>
          <p:nvPr/>
        </p:nvGrpSpPr>
        <p:grpSpPr>
          <a:xfrm rot="5400000">
            <a:off x="7461288" y="4014463"/>
            <a:ext cx="65475" cy="397950"/>
            <a:chOff x="2551425" y="1409425"/>
            <a:chExt cx="65475" cy="397950"/>
          </a:xfrm>
        </p:grpSpPr>
        <p:sp>
          <p:nvSpPr>
            <p:cNvPr id="1007" name="Google Shape;1007;p4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45"/>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45"/>
          <p:cNvGrpSpPr/>
          <p:nvPr/>
        </p:nvGrpSpPr>
        <p:grpSpPr>
          <a:xfrm>
            <a:off x="706038" y="312972"/>
            <a:ext cx="140222" cy="140409"/>
            <a:chOff x="2741000" y="199475"/>
            <a:chExt cx="191953" cy="192210"/>
          </a:xfrm>
        </p:grpSpPr>
        <p:sp>
          <p:nvSpPr>
            <p:cNvPr id="1021" name="Google Shape;1021;p4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4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txBox="1"/>
          <p:nvPr>
            <p:ph idx="4294967295" type="title"/>
          </p:nvPr>
        </p:nvSpPr>
        <p:spPr>
          <a:xfrm>
            <a:off x="2136452" y="1415288"/>
            <a:ext cx="57090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Mlr </a:t>
            </a:r>
            <a:endParaRPr/>
          </a:p>
          <a:p>
            <a:pPr indent="0" lvl="0" marL="0" rtl="0" algn="ctr">
              <a:spcBef>
                <a:spcPts val="0"/>
              </a:spcBef>
              <a:spcAft>
                <a:spcPts val="0"/>
              </a:spcAft>
              <a:buNone/>
            </a:pPr>
            <a:r>
              <a:rPr lang="en"/>
              <a:t>(multiple linear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6"/>
          <p:cNvSpPr txBox="1"/>
          <p:nvPr>
            <p:ph idx="4" type="title"/>
          </p:nvPr>
        </p:nvSpPr>
        <p:spPr>
          <a:xfrm>
            <a:off x="932875" y="136275"/>
            <a:ext cx="7544700" cy="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MLR: CHOOSING THE BEST VARIABLES</a:t>
            </a:r>
            <a:endParaRPr sz="2100"/>
          </a:p>
        </p:txBody>
      </p:sp>
      <p:sp>
        <p:nvSpPr>
          <p:cNvPr id="1037" name="Google Shape;1037;p46"/>
          <p:cNvSpPr/>
          <p:nvPr/>
        </p:nvSpPr>
        <p:spPr>
          <a:xfrm>
            <a:off x="28183" y="17986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7553473" y="28350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rot="7198710">
            <a:off x="1342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46"/>
          <p:cNvGrpSpPr/>
          <p:nvPr/>
        </p:nvGrpSpPr>
        <p:grpSpPr>
          <a:xfrm>
            <a:off x="7466519" y="1006366"/>
            <a:ext cx="953591" cy="334099"/>
            <a:chOff x="2271950" y="2722775"/>
            <a:chExt cx="575875" cy="201775"/>
          </a:xfrm>
        </p:grpSpPr>
        <p:sp>
          <p:nvSpPr>
            <p:cNvPr id="1041" name="Google Shape;1041;p4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6"/>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6"/>
          <p:cNvSpPr/>
          <p:nvPr/>
        </p:nvSpPr>
        <p:spPr>
          <a:xfrm>
            <a:off x="7109388" y="147637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rot="7201932">
            <a:off x="5139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46"/>
          <p:cNvGrpSpPr/>
          <p:nvPr/>
        </p:nvGrpSpPr>
        <p:grpSpPr>
          <a:xfrm>
            <a:off x="247065" y="2017480"/>
            <a:ext cx="438779" cy="438759"/>
            <a:chOff x="1322640" y="3567702"/>
            <a:chExt cx="437728" cy="437708"/>
          </a:xfrm>
        </p:grpSpPr>
        <p:sp>
          <p:nvSpPr>
            <p:cNvPr id="1052" name="Google Shape;1052;p46"/>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46"/>
          <p:cNvGrpSpPr/>
          <p:nvPr/>
        </p:nvGrpSpPr>
        <p:grpSpPr>
          <a:xfrm>
            <a:off x="7772355" y="3101062"/>
            <a:ext cx="438779" cy="344395"/>
            <a:chOff x="4946475" y="3016009"/>
            <a:chExt cx="437728" cy="343570"/>
          </a:xfrm>
        </p:grpSpPr>
        <p:sp>
          <p:nvSpPr>
            <p:cNvPr id="1056" name="Google Shape;1056;p46"/>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46"/>
          <p:cNvGrpSpPr/>
          <p:nvPr/>
        </p:nvGrpSpPr>
        <p:grpSpPr>
          <a:xfrm>
            <a:off x="706038" y="312972"/>
            <a:ext cx="140222" cy="140409"/>
            <a:chOff x="2741000" y="199475"/>
            <a:chExt cx="191953" cy="192210"/>
          </a:xfrm>
        </p:grpSpPr>
        <p:sp>
          <p:nvSpPr>
            <p:cNvPr id="1064" name="Google Shape;1064;p4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4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txBox="1"/>
          <p:nvPr/>
        </p:nvSpPr>
        <p:spPr>
          <a:xfrm>
            <a:off x="1072400" y="771475"/>
            <a:ext cx="5929500" cy="34164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Partition</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Wanted to choose between 60-40 and 80-20</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Ultimately chose the later</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Used the same partition for the other models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3 Variable Selection Methods</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Forward</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Backward</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Stepwise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All 3 Methods Led to the Same Result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Final Model Was Used for KNN and CART</a:t>
            </a:r>
            <a:endParaRPr sz="1900">
              <a:solidFill>
                <a:schemeClr val="dk1"/>
              </a:solidFill>
            </a:endParaRPr>
          </a:p>
          <a:p>
            <a:pPr indent="0" lvl="0" marL="0" rtl="0" algn="l">
              <a:lnSpc>
                <a:spcPct val="115000"/>
              </a:lnSpc>
              <a:spcBef>
                <a:spcPts val="1200"/>
              </a:spcBef>
              <a:spcAft>
                <a:spcPts val="1200"/>
              </a:spcAft>
              <a:buNone/>
            </a:pPr>
            <a:r>
              <a:t/>
            </a:r>
            <a:endParaRPr b="1"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47"/>
          <p:cNvSpPr txBox="1"/>
          <p:nvPr>
            <p:ph type="title"/>
          </p:nvPr>
        </p:nvSpPr>
        <p:spPr>
          <a:xfrm>
            <a:off x="714300" y="-1022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Mlr Final Model</a:t>
            </a:r>
            <a:endParaRPr sz="2900"/>
          </a:p>
        </p:txBody>
      </p:sp>
      <p:sp>
        <p:nvSpPr>
          <p:cNvPr id="1080" name="Google Shape;1080;p47"/>
          <p:cNvSpPr txBox="1"/>
          <p:nvPr/>
        </p:nvSpPr>
        <p:spPr>
          <a:xfrm>
            <a:off x="590475" y="3076250"/>
            <a:ext cx="77802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Same </a:t>
            </a:r>
            <a:r>
              <a:rPr lang="en" sz="1800">
                <a:solidFill>
                  <a:schemeClr val="dk1"/>
                </a:solidFill>
              </a:rPr>
              <a:t>RMSE for all Three Models : 2.844952</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Same Exact Variables Chosen Just in a Different Order In the Case of Backwards Selection</a:t>
            </a:r>
            <a:endParaRPr sz="1800">
              <a:solidFill>
                <a:schemeClr val="dk1"/>
              </a:solidFill>
            </a:endParaRPr>
          </a:p>
        </p:txBody>
      </p:sp>
      <p:sp>
        <p:nvSpPr>
          <p:cNvPr id="1081" name="Google Shape;1081;p47"/>
          <p:cNvSpPr txBox="1"/>
          <p:nvPr/>
        </p:nvSpPr>
        <p:spPr>
          <a:xfrm>
            <a:off x="813725" y="999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imo"/>
                <a:ea typeface="Arimo"/>
                <a:cs typeface="Arimo"/>
                <a:sym typeface="Arimo"/>
              </a:rPr>
              <a:t>Forwards</a:t>
            </a:r>
            <a:endParaRPr>
              <a:solidFill>
                <a:schemeClr val="dk1"/>
              </a:solidFill>
              <a:latin typeface="Arimo"/>
              <a:ea typeface="Arimo"/>
              <a:cs typeface="Arimo"/>
              <a:sym typeface="Arimo"/>
            </a:endParaRPr>
          </a:p>
        </p:txBody>
      </p:sp>
      <p:pic>
        <p:nvPicPr>
          <p:cNvPr id="1082" name="Google Shape;1082;p47"/>
          <p:cNvPicPr preferRelativeResize="0"/>
          <p:nvPr/>
        </p:nvPicPr>
        <p:blipFill>
          <a:blip r:embed="rId3">
            <a:alphaModFix/>
          </a:blip>
          <a:stretch>
            <a:fillRect/>
          </a:stretch>
        </p:blipFill>
        <p:spPr>
          <a:xfrm>
            <a:off x="5955875" y="1399650"/>
            <a:ext cx="2743948" cy="1565684"/>
          </a:xfrm>
          <a:prstGeom prst="rect">
            <a:avLst/>
          </a:prstGeom>
          <a:noFill/>
          <a:ln>
            <a:noFill/>
          </a:ln>
        </p:spPr>
      </p:pic>
      <p:pic>
        <p:nvPicPr>
          <p:cNvPr id="1083" name="Google Shape;1083;p47"/>
          <p:cNvPicPr preferRelativeResize="0"/>
          <p:nvPr/>
        </p:nvPicPr>
        <p:blipFill>
          <a:blip r:embed="rId4">
            <a:alphaModFix/>
          </a:blip>
          <a:stretch>
            <a:fillRect/>
          </a:stretch>
        </p:blipFill>
        <p:spPr>
          <a:xfrm>
            <a:off x="234200" y="1399648"/>
            <a:ext cx="2743951" cy="1564126"/>
          </a:xfrm>
          <a:prstGeom prst="rect">
            <a:avLst/>
          </a:prstGeom>
          <a:noFill/>
          <a:ln>
            <a:noFill/>
          </a:ln>
        </p:spPr>
      </p:pic>
      <p:pic>
        <p:nvPicPr>
          <p:cNvPr id="1084" name="Google Shape;1084;p47"/>
          <p:cNvPicPr preferRelativeResize="0"/>
          <p:nvPr/>
        </p:nvPicPr>
        <p:blipFill>
          <a:blip r:embed="rId5">
            <a:alphaModFix/>
          </a:blip>
          <a:stretch>
            <a:fillRect/>
          </a:stretch>
        </p:blipFill>
        <p:spPr>
          <a:xfrm>
            <a:off x="3108600" y="1399650"/>
            <a:ext cx="2743948" cy="1556755"/>
          </a:xfrm>
          <a:prstGeom prst="rect">
            <a:avLst/>
          </a:prstGeom>
          <a:noFill/>
          <a:ln>
            <a:noFill/>
          </a:ln>
        </p:spPr>
      </p:pic>
      <p:sp>
        <p:nvSpPr>
          <p:cNvPr id="1085" name="Google Shape;1085;p47"/>
          <p:cNvSpPr txBox="1"/>
          <p:nvPr/>
        </p:nvSpPr>
        <p:spPr>
          <a:xfrm>
            <a:off x="3510913" y="999450"/>
            <a:ext cx="1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imo"/>
                <a:ea typeface="Arimo"/>
                <a:cs typeface="Arimo"/>
                <a:sym typeface="Arimo"/>
              </a:rPr>
              <a:t>Backwards</a:t>
            </a:r>
            <a:endParaRPr>
              <a:solidFill>
                <a:schemeClr val="dk1"/>
              </a:solidFill>
              <a:latin typeface="Arimo"/>
              <a:ea typeface="Arimo"/>
              <a:cs typeface="Arimo"/>
              <a:sym typeface="Arimo"/>
            </a:endParaRPr>
          </a:p>
        </p:txBody>
      </p:sp>
      <p:sp>
        <p:nvSpPr>
          <p:cNvPr id="1086" name="Google Shape;1086;p47"/>
          <p:cNvSpPr txBox="1"/>
          <p:nvPr/>
        </p:nvSpPr>
        <p:spPr>
          <a:xfrm>
            <a:off x="6166075" y="949325"/>
            <a:ext cx="2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imo"/>
                <a:ea typeface="Arimo"/>
                <a:cs typeface="Arimo"/>
                <a:sym typeface="Arimo"/>
              </a:rPr>
              <a:t>Stepwise</a:t>
            </a:r>
            <a:endParaRPr>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8"/>
          <p:cNvSpPr txBox="1"/>
          <p:nvPr>
            <p:ph type="title"/>
          </p:nvPr>
        </p:nvSpPr>
        <p:spPr>
          <a:xfrm>
            <a:off x="1010875" y="347125"/>
            <a:ext cx="6888000" cy="2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MLR ANALYSIS</a:t>
            </a:r>
            <a:endParaRPr b="1" sz="2000">
              <a:latin typeface="Arial"/>
              <a:ea typeface="Arial"/>
              <a:cs typeface="Arial"/>
              <a:sym typeface="Arial"/>
            </a:endParaRPr>
          </a:p>
          <a:p>
            <a:pPr indent="0" lvl="0" marL="0" rtl="0" algn="ctr">
              <a:spcBef>
                <a:spcPts val="0"/>
              </a:spcBef>
              <a:spcAft>
                <a:spcPts val="0"/>
              </a:spcAft>
              <a:buNone/>
            </a:pPr>
            <a:r>
              <a:t/>
            </a:r>
            <a:endParaRPr b="1" sz="2000">
              <a:latin typeface="Arial"/>
              <a:ea typeface="Arial"/>
              <a:cs typeface="Arial"/>
              <a:sym typeface="Arial"/>
            </a:endParaRPr>
          </a:p>
        </p:txBody>
      </p:sp>
      <p:grpSp>
        <p:nvGrpSpPr>
          <p:cNvPr id="1092" name="Google Shape;1092;p48"/>
          <p:cNvGrpSpPr/>
          <p:nvPr/>
        </p:nvGrpSpPr>
        <p:grpSpPr>
          <a:xfrm>
            <a:off x="104700" y="922363"/>
            <a:ext cx="472550" cy="202200"/>
            <a:chOff x="1441900" y="2926313"/>
            <a:chExt cx="472550" cy="202200"/>
          </a:xfrm>
        </p:grpSpPr>
        <p:sp>
          <p:nvSpPr>
            <p:cNvPr id="1093" name="Google Shape;1093;p48"/>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8"/>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8"/>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48"/>
          <p:cNvGrpSpPr/>
          <p:nvPr/>
        </p:nvGrpSpPr>
        <p:grpSpPr>
          <a:xfrm>
            <a:off x="483800" y="1043938"/>
            <a:ext cx="1043050" cy="1488400"/>
            <a:chOff x="910475" y="761863"/>
            <a:chExt cx="1043050" cy="1488400"/>
          </a:xfrm>
        </p:grpSpPr>
        <p:sp>
          <p:nvSpPr>
            <p:cNvPr id="1099" name="Google Shape;1099;p48"/>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8"/>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8"/>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8"/>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8"/>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8"/>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8"/>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8"/>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8"/>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8"/>
          <p:cNvGrpSpPr/>
          <p:nvPr/>
        </p:nvGrpSpPr>
        <p:grpSpPr>
          <a:xfrm>
            <a:off x="1092025" y="2135638"/>
            <a:ext cx="875600" cy="1088925"/>
            <a:chOff x="5962175" y="478150"/>
            <a:chExt cx="875600" cy="1088925"/>
          </a:xfrm>
        </p:grpSpPr>
        <p:sp>
          <p:nvSpPr>
            <p:cNvPr id="1111" name="Google Shape;1111;p48"/>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8"/>
          <p:cNvGrpSpPr/>
          <p:nvPr/>
        </p:nvGrpSpPr>
        <p:grpSpPr>
          <a:xfrm>
            <a:off x="7701156" y="1589321"/>
            <a:ext cx="612965" cy="612965"/>
            <a:chOff x="5208200" y="980975"/>
            <a:chExt cx="440475" cy="440475"/>
          </a:xfrm>
        </p:grpSpPr>
        <p:sp>
          <p:nvSpPr>
            <p:cNvPr id="1117" name="Google Shape;1117;p4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9" name="Google Shape;1119;p48"/>
          <p:cNvSpPr/>
          <p:nvPr/>
        </p:nvSpPr>
        <p:spPr>
          <a:xfrm>
            <a:off x="2206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a:off x="6779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a:off x="14303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p:nvPr/>
        </p:nvSpPr>
        <p:spPr>
          <a:xfrm rot="-1685758">
            <a:off x="1153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48"/>
          <p:cNvGrpSpPr/>
          <p:nvPr/>
        </p:nvGrpSpPr>
        <p:grpSpPr>
          <a:xfrm>
            <a:off x="7443594" y="964929"/>
            <a:ext cx="953591" cy="334099"/>
            <a:chOff x="2271950" y="2722775"/>
            <a:chExt cx="575875" cy="201775"/>
          </a:xfrm>
        </p:grpSpPr>
        <p:sp>
          <p:nvSpPr>
            <p:cNvPr id="1124" name="Google Shape;1124;p4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8"/>
          <p:cNvGrpSpPr/>
          <p:nvPr/>
        </p:nvGrpSpPr>
        <p:grpSpPr>
          <a:xfrm>
            <a:off x="7618297" y="3712639"/>
            <a:ext cx="695830" cy="243805"/>
            <a:chOff x="2271950" y="2722775"/>
            <a:chExt cx="575875" cy="201775"/>
          </a:xfrm>
        </p:grpSpPr>
        <p:sp>
          <p:nvSpPr>
            <p:cNvPr id="1130" name="Google Shape;1130;p4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48"/>
          <p:cNvSpPr/>
          <p:nvPr/>
        </p:nvSpPr>
        <p:spPr>
          <a:xfrm>
            <a:off x="14303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8"/>
          <p:cNvSpPr/>
          <p:nvPr/>
        </p:nvSpPr>
        <p:spPr>
          <a:xfrm rot="7201932">
            <a:off x="10274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8"/>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8"/>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8"/>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8"/>
          <p:cNvSpPr/>
          <p:nvPr/>
        </p:nvSpPr>
        <p:spPr>
          <a:xfrm rot="7198898">
            <a:off x="2292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8"/>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2" name="Google Shape;1142;p48"/>
          <p:cNvGrpSpPr/>
          <p:nvPr/>
        </p:nvGrpSpPr>
        <p:grpSpPr>
          <a:xfrm rot="5400000">
            <a:off x="7461288" y="4014463"/>
            <a:ext cx="65475" cy="397950"/>
            <a:chOff x="2551425" y="1409425"/>
            <a:chExt cx="65475" cy="397950"/>
          </a:xfrm>
        </p:grpSpPr>
        <p:sp>
          <p:nvSpPr>
            <p:cNvPr id="1143" name="Google Shape;1143;p4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48"/>
          <p:cNvSpPr/>
          <p:nvPr/>
        </p:nvSpPr>
        <p:spPr>
          <a:xfrm>
            <a:off x="8536751" y="77769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6" name="Google Shape;1156;p48"/>
          <p:cNvGrpSpPr/>
          <p:nvPr/>
        </p:nvGrpSpPr>
        <p:grpSpPr>
          <a:xfrm>
            <a:off x="706038" y="312972"/>
            <a:ext cx="140222" cy="140409"/>
            <a:chOff x="2741000" y="199475"/>
            <a:chExt cx="191953" cy="192210"/>
          </a:xfrm>
        </p:grpSpPr>
        <p:sp>
          <p:nvSpPr>
            <p:cNvPr id="1157" name="Google Shape;1157;p4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6" name="Google Shape;1166;p4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8"/>
          <p:cNvSpPr txBox="1"/>
          <p:nvPr/>
        </p:nvSpPr>
        <p:spPr>
          <a:xfrm>
            <a:off x="1687800" y="479000"/>
            <a:ext cx="6510000" cy="1570800"/>
          </a:xfrm>
          <a:prstGeom prst="rect">
            <a:avLst/>
          </a:prstGeom>
          <a:noFill/>
          <a:ln>
            <a:noFill/>
          </a:ln>
        </p:spPr>
        <p:txBody>
          <a:bodyPr anchorCtr="0" anchor="t" bIns="91425" lIns="91425" spcFirstLastPara="1" rIns="91425" wrap="square" tIns="91425">
            <a:noAutofit/>
          </a:bodyPr>
          <a:lstStyle/>
          <a:p>
            <a:pPr indent="-314642" lvl="0" marL="457200" rtl="0" algn="l">
              <a:lnSpc>
                <a:spcPct val="95000"/>
              </a:lnSpc>
              <a:spcBef>
                <a:spcPts val="0"/>
              </a:spcBef>
              <a:spcAft>
                <a:spcPts val="0"/>
              </a:spcAft>
              <a:buClr>
                <a:schemeClr val="dk1"/>
              </a:buClr>
              <a:buSzPts val="1355"/>
              <a:buChar char="●"/>
            </a:pPr>
            <a:r>
              <a:rPr lang="en" sz="1355">
                <a:solidFill>
                  <a:schemeClr val="dk1"/>
                </a:solidFill>
              </a:rPr>
              <a:t>Most Important Variables</a:t>
            </a:r>
            <a:endParaRPr sz="1355">
              <a:solidFill>
                <a:schemeClr val="dk1"/>
              </a:solidFill>
            </a:endParaRPr>
          </a:p>
          <a:p>
            <a:pPr indent="-314642" lvl="1" marL="914400" rtl="0" algn="l">
              <a:lnSpc>
                <a:spcPct val="95000"/>
              </a:lnSpc>
              <a:spcBef>
                <a:spcPts val="0"/>
              </a:spcBef>
              <a:spcAft>
                <a:spcPts val="0"/>
              </a:spcAft>
              <a:buClr>
                <a:schemeClr val="dk1"/>
              </a:buClr>
              <a:buSzPts val="1355"/>
              <a:buChar char="○"/>
            </a:pPr>
            <a:r>
              <a:rPr lang="en" sz="1355">
                <a:solidFill>
                  <a:schemeClr val="dk1"/>
                </a:solidFill>
              </a:rPr>
              <a:t>Failures, Pursuit of Higher Education, Which School You Attend</a:t>
            </a:r>
            <a:endParaRPr sz="1355">
              <a:solidFill>
                <a:schemeClr val="dk1"/>
              </a:solidFill>
            </a:endParaRPr>
          </a:p>
          <a:p>
            <a:pPr indent="-314642" lvl="0" marL="457200" rtl="0" algn="l">
              <a:lnSpc>
                <a:spcPct val="95000"/>
              </a:lnSpc>
              <a:spcBef>
                <a:spcPts val="0"/>
              </a:spcBef>
              <a:spcAft>
                <a:spcPts val="0"/>
              </a:spcAft>
              <a:buClr>
                <a:schemeClr val="dk1"/>
              </a:buClr>
              <a:buSzPts val="1355"/>
              <a:buChar char="●"/>
            </a:pPr>
            <a:r>
              <a:rPr lang="en" sz="1355">
                <a:solidFill>
                  <a:schemeClr val="dk1"/>
                </a:solidFill>
              </a:rPr>
              <a:t>Example Interpretations</a:t>
            </a:r>
            <a:endParaRPr sz="1355">
              <a:solidFill>
                <a:schemeClr val="dk1"/>
              </a:solidFill>
            </a:endParaRPr>
          </a:p>
          <a:p>
            <a:pPr indent="-314642" lvl="1" marL="914400" rtl="0" algn="l">
              <a:lnSpc>
                <a:spcPct val="95000"/>
              </a:lnSpc>
              <a:spcBef>
                <a:spcPts val="0"/>
              </a:spcBef>
              <a:spcAft>
                <a:spcPts val="0"/>
              </a:spcAft>
              <a:buClr>
                <a:schemeClr val="dk1"/>
              </a:buClr>
              <a:buSzPts val="1355"/>
              <a:buChar char="○"/>
            </a:pPr>
            <a:r>
              <a:rPr lang="en" sz="1355">
                <a:solidFill>
                  <a:schemeClr val="dk1"/>
                </a:solidFill>
              </a:rPr>
              <a:t>Each Failure you had decrease your grade by 1.5 points</a:t>
            </a:r>
            <a:endParaRPr sz="1355">
              <a:solidFill>
                <a:schemeClr val="dk1"/>
              </a:solidFill>
            </a:endParaRPr>
          </a:p>
          <a:p>
            <a:pPr indent="-314642" lvl="1" marL="914400" rtl="0" algn="l">
              <a:lnSpc>
                <a:spcPct val="95000"/>
              </a:lnSpc>
              <a:spcBef>
                <a:spcPts val="0"/>
              </a:spcBef>
              <a:spcAft>
                <a:spcPts val="0"/>
              </a:spcAft>
              <a:buClr>
                <a:schemeClr val="dk1"/>
              </a:buClr>
              <a:buSzPts val="1355"/>
              <a:buChar char="○"/>
            </a:pPr>
            <a:r>
              <a:rPr lang="en" sz="1355">
                <a:solidFill>
                  <a:schemeClr val="dk1"/>
                </a:solidFill>
              </a:rPr>
              <a:t>If the student didn’t </a:t>
            </a:r>
            <a:r>
              <a:rPr lang="en" sz="1355">
                <a:solidFill>
                  <a:schemeClr val="dk1"/>
                </a:solidFill>
              </a:rPr>
              <a:t>pursue</a:t>
            </a:r>
            <a:r>
              <a:rPr lang="en" sz="1355">
                <a:solidFill>
                  <a:schemeClr val="dk1"/>
                </a:solidFill>
              </a:rPr>
              <a:t> </a:t>
            </a:r>
            <a:r>
              <a:rPr lang="en" sz="1355">
                <a:solidFill>
                  <a:schemeClr val="dk1"/>
                </a:solidFill>
              </a:rPr>
              <a:t>higher</a:t>
            </a:r>
            <a:r>
              <a:rPr lang="en" sz="1355">
                <a:solidFill>
                  <a:schemeClr val="dk1"/>
                </a:solidFill>
              </a:rPr>
              <a:t> education, graded decrease by 2.2 points</a:t>
            </a:r>
            <a:endParaRPr sz="1355">
              <a:solidFill>
                <a:schemeClr val="dk1"/>
              </a:solidFill>
            </a:endParaRPr>
          </a:p>
          <a:p>
            <a:pPr indent="-314325" lvl="1" marL="914400" rtl="0" algn="l">
              <a:lnSpc>
                <a:spcPct val="95000"/>
              </a:lnSpc>
              <a:spcBef>
                <a:spcPts val="0"/>
              </a:spcBef>
              <a:spcAft>
                <a:spcPts val="0"/>
              </a:spcAft>
              <a:buClr>
                <a:schemeClr val="dk1"/>
              </a:buClr>
              <a:buSzPts val="1350"/>
              <a:buChar char="○"/>
            </a:pPr>
            <a:r>
              <a:rPr lang="en" sz="1350">
                <a:solidFill>
                  <a:schemeClr val="dk1"/>
                </a:solidFill>
              </a:rPr>
              <a:t>If the Student attended </a:t>
            </a:r>
            <a:r>
              <a:rPr lang="en" sz="1350">
                <a:solidFill>
                  <a:schemeClr val="dk1"/>
                </a:solidFill>
              </a:rPr>
              <a:t>Mousinho da Silveira</a:t>
            </a:r>
            <a:r>
              <a:rPr lang="en" sz="1350">
                <a:solidFill>
                  <a:schemeClr val="dk1"/>
                </a:solidFill>
              </a:rPr>
              <a:t> (MS) their grade decreased by 1.07 points</a:t>
            </a:r>
            <a:endParaRPr sz="1350">
              <a:solidFill>
                <a:schemeClr val="dk1"/>
              </a:solidFill>
            </a:endParaRPr>
          </a:p>
          <a:p>
            <a:pPr indent="0" lvl="0" marL="0" rtl="0" algn="l">
              <a:lnSpc>
                <a:spcPct val="95000"/>
              </a:lnSpc>
              <a:spcBef>
                <a:spcPts val="1200"/>
              </a:spcBef>
              <a:spcAft>
                <a:spcPts val="0"/>
              </a:spcAft>
              <a:buSzPts val="523"/>
              <a:buNone/>
            </a:pPr>
            <a:r>
              <a:t/>
            </a:r>
            <a:endParaRPr sz="1355">
              <a:solidFill>
                <a:schemeClr val="dk1"/>
              </a:solidFill>
            </a:endParaRPr>
          </a:p>
          <a:p>
            <a:pPr indent="0" lvl="0" marL="0" rtl="0" algn="l">
              <a:lnSpc>
                <a:spcPct val="95000"/>
              </a:lnSpc>
              <a:spcBef>
                <a:spcPts val="1200"/>
              </a:spcBef>
              <a:spcAft>
                <a:spcPts val="1200"/>
              </a:spcAft>
              <a:buSzPts val="523"/>
              <a:buNone/>
            </a:pPr>
            <a:r>
              <a:t/>
            </a:r>
            <a:endParaRPr sz="1355">
              <a:solidFill>
                <a:schemeClr val="dk1"/>
              </a:solidFill>
            </a:endParaRPr>
          </a:p>
        </p:txBody>
      </p:sp>
      <p:pic>
        <p:nvPicPr>
          <p:cNvPr id="1168" name="Google Shape;1168;p48"/>
          <p:cNvPicPr preferRelativeResize="0"/>
          <p:nvPr/>
        </p:nvPicPr>
        <p:blipFill>
          <a:blip r:embed="rId4">
            <a:alphaModFix/>
          </a:blip>
          <a:stretch>
            <a:fillRect/>
          </a:stretch>
        </p:blipFill>
        <p:spPr>
          <a:xfrm>
            <a:off x="2289263" y="2202275"/>
            <a:ext cx="4451388" cy="2417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49"/>
          <p:cNvSpPr txBox="1"/>
          <p:nvPr>
            <p:ph type="title"/>
          </p:nvPr>
        </p:nvSpPr>
        <p:spPr>
          <a:xfrm>
            <a:off x="1010875" y="215125"/>
            <a:ext cx="6888000" cy="33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MLR ANALYSIS</a:t>
            </a:r>
            <a:endParaRPr b="1" sz="2000">
              <a:latin typeface="Arial"/>
              <a:ea typeface="Arial"/>
              <a:cs typeface="Arial"/>
              <a:sym typeface="Arial"/>
            </a:endParaRPr>
          </a:p>
        </p:txBody>
      </p:sp>
      <p:grpSp>
        <p:nvGrpSpPr>
          <p:cNvPr id="1174" name="Google Shape;1174;p49"/>
          <p:cNvGrpSpPr/>
          <p:nvPr/>
        </p:nvGrpSpPr>
        <p:grpSpPr>
          <a:xfrm>
            <a:off x="104700" y="922363"/>
            <a:ext cx="472550" cy="202200"/>
            <a:chOff x="1441900" y="2926313"/>
            <a:chExt cx="472550" cy="202200"/>
          </a:xfrm>
        </p:grpSpPr>
        <p:sp>
          <p:nvSpPr>
            <p:cNvPr id="1175" name="Google Shape;1175;p4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49"/>
          <p:cNvGrpSpPr/>
          <p:nvPr/>
        </p:nvGrpSpPr>
        <p:grpSpPr>
          <a:xfrm>
            <a:off x="483800" y="1043938"/>
            <a:ext cx="1043050" cy="1488400"/>
            <a:chOff x="910475" y="761863"/>
            <a:chExt cx="1043050" cy="1488400"/>
          </a:xfrm>
        </p:grpSpPr>
        <p:sp>
          <p:nvSpPr>
            <p:cNvPr id="1181" name="Google Shape;1181;p49"/>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9"/>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9"/>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9"/>
          <p:cNvGrpSpPr/>
          <p:nvPr/>
        </p:nvGrpSpPr>
        <p:grpSpPr>
          <a:xfrm>
            <a:off x="1092025" y="2135638"/>
            <a:ext cx="875600" cy="1088925"/>
            <a:chOff x="5962175" y="478150"/>
            <a:chExt cx="875600" cy="1088925"/>
          </a:xfrm>
        </p:grpSpPr>
        <p:sp>
          <p:nvSpPr>
            <p:cNvPr id="1193" name="Google Shape;1193;p49"/>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49"/>
          <p:cNvGrpSpPr/>
          <p:nvPr/>
        </p:nvGrpSpPr>
        <p:grpSpPr>
          <a:xfrm>
            <a:off x="7701156" y="1589321"/>
            <a:ext cx="612965" cy="612965"/>
            <a:chOff x="5208200" y="980975"/>
            <a:chExt cx="440475" cy="440475"/>
          </a:xfrm>
        </p:grpSpPr>
        <p:sp>
          <p:nvSpPr>
            <p:cNvPr id="1199" name="Google Shape;1199;p4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49"/>
          <p:cNvSpPr/>
          <p:nvPr/>
        </p:nvSpPr>
        <p:spPr>
          <a:xfrm>
            <a:off x="2206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6779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14303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rot="-1685758">
            <a:off x="1153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5" name="Google Shape;1205;p49"/>
          <p:cNvGrpSpPr/>
          <p:nvPr/>
        </p:nvGrpSpPr>
        <p:grpSpPr>
          <a:xfrm>
            <a:off x="7443594" y="964929"/>
            <a:ext cx="953591" cy="334099"/>
            <a:chOff x="2271950" y="2722775"/>
            <a:chExt cx="575875" cy="201775"/>
          </a:xfrm>
        </p:grpSpPr>
        <p:sp>
          <p:nvSpPr>
            <p:cNvPr id="1206" name="Google Shape;1206;p4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49"/>
          <p:cNvGrpSpPr/>
          <p:nvPr/>
        </p:nvGrpSpPr>
        <p:grpSpPr>
          <a:xfrm>
            <a:off x="7618297" y="3712639"/>
            <a:ext cx="695830" cy="243805"/>
            <a:chOff x="2271950" y="2722775"/>
            <a:chExt cx="575875" cy="201775"/>
          </a:xfrm>
        </p:grpSpPr>
        <p:sp>
          <p:nvSpPr>
            <p:cNvPr id="1212" name="Google Shape;1212;p4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49"/>
          <p:cNvSpPr/>
          <p:nvPr/>
        </p:nvSpPr>
        <p:spPr>
          <a:xfrm>
            <a:off x="14303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rot="7201932">
            <a:off x="10274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rot="7198898">
            <a:off x="2292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49"/>
          <p:cNvGrpSpPr/>
          <p:nvPr/>
        </p:nvGrpSpPr>
        <p:grpSpPr>
          <a:xfrm rot="5400000">
            <a:off x="7461288" y="4014463"/>
            <a:ext cx="65475" cy="397950"/>
            <a:chOff x="2551425" y="1409425"/>
            <a:chExt cx="65475" cy="397950"/>
          </a:xfrm>
        </p:grpSpPr>
        <p:sp>
          <p:nvSpPr>
            <p:cNvPr id="1225" name="Google Shape;1225;p49"/>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49"/>
          <p:cNvSpPr/>
          <p:nvPr/>
        </p:nvSpPr>
        <p:spPr>
          <a:xfrm>
            <a:off x="8536751" y="77769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49"/>
          <p:cNvGrpSpPr/>
          <p:nvPr/>
        </p:nvGrpSpPr>
        <p:grpSpPr>
          <a:xfrm>
            <a:off x="706038" y="312972"/>
            <a:ext cx="140222" cy="140409"/>
            <a:chOff x="2741000" y="199475"/>
            <a:chExt cx="191953" cy="192210"/>
          </a:xfrm>
        </p:grpSpPr>
        <p:sp>
          <p:nvSpPr>
            <p:cNvPr id="1239" name="Google Shape;1239;p4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4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txBox="1"/>
          <p:nvPr/>
        </p:nvSpPr>
        <p:spPr>
          <a:xfrm>
            <a:off x="1539913" y="684200"/>
            <a:ext cx="6005100" cy="3361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Large Variance in the data prediction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Model prediction covers a smaller range of grades compared to G3 (about 6 - 16 vs 0 - 20)</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pic>
        <p:nvPicPr>
          <p:cNvPr id="1250" name="Google Shape;1250;p49"/>
          <p:cNvPicPr preferRelativeResize="0"/>
          <p:nvPr/>
        </p:nvPicPr>
        <p:blipFill>
          <a:blip r:embed="rId4">
            <a:alphaModFix/>
          </a:blip>
          <a:stretch>
            <a:fillRect/>
          </a:stretch>
        </p:blipFill>
        <p:spPr>
          <a:xfrm>
            <a:off x="2154388" y="1722325"/>
            <a:ext cx="4042498" cy="280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2"/>
          <p:cNvGrpSpPr/>
          <p:nvPr/>
        </p:nvGrpSpPr>
        <p:grpSpPr>
          <a:xfrm>
            <a:off x="706038" y="312972"/>
            <a:ext cx="140222" cy="140409"/>
            <a:chOff x="2741000" y="199475"/>
            <a:chExt cx="191953" cy="192210"/>
          </a:xfrm>
        </p:grpSpPr>
        <p:sp>
          <p:nvSpPr>
            <p:cNvPr id="321" name="Google Shape;321;p3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txBox="1"/>
          <p:nvPr/>
        </p:nvSpPr>
        <p:spPr>
          <a:xfrm>
            <a:off x="806100" y="6815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solidFill>
                  <a:schemeClr val="dk1"/>
                </a:solidFill>
                <a:latin typeface="Bebas Neue"/>
                <a:ea typeface="Bebas Neue"/>
                <a:cs typeface="Bebas Neue"/>
                <a:sym typeface="Bebas Neue"/>
              </a:rPr>
              <a:t>Group 2 </a:t>
            </a:r>
            <a:r>
              <a:rPr lang="en" sz="3300">
                <a:solidFill>
                  <a:schemeClr val="dk1"/>
                </a:solidFill>
                <a:latin typeface="Bebas Neue"/>
                <a:ea typeface="Bebas Neue"/>
                <a:cs typeface="Bebas Neue"/>
                <a:sym typeface="Bebas Neue"/>
              </a:rPr>
              <a:t>TEAM MEMBERS</a:t>
            </a:r>
            <a:endParaRPr sz="3300">
              <a:solidFill>
                <a:schemeClr val="dk1"/>
              </a:solidFill>
              <a:latin typeface="Bebas Neue"/>
              <a:ea typeface="Bebas Neue"/>
              <a:cs typeface="Bebas Neue"/>
              <a:sym typeface="Bebas Neue"/>
            </a:endParaRPr>
          </a:p>
          <a:p>
            <a:pPr indent="0" lvl="0" marL="0" marR="0" rtl="0" algn="l">
              <a:lnSpc>
                <a:spcPct val="100000"/>
              </a:lnSpc>
              <a:spcBef>
                <a:spcPts val="0"/>
              </a:spcBef>
              <a:spcAft>
                <a:spcPts val="0"/>
              </a:spcAft>
              <a:buNone/>
            </a:pPr>
            <a:r>
              <a:t/>
            </a:r>
            <a:endParaRPr sz="3300">
              <a:solidFill>
                <a:schemeClr val="dk1"/>
              </a:solidFill>
              <a:latin typeface="Bebas Neue"/>
              <a:ea typeface="Bebas Neue"/>
              <a:cs typeface="Bebas Neue"/>
              <a:sym typeface="Bebas Neue"/>
            </a:endParaRPr>
          </a:p>
        </p:txBody>
      </p:sp>
      <p:sp>
        <p:nvSpPr>
          <p:cNvPr id="332" name="Google Shape;332;p32"/>
          <p:cNvSpPr txBox="1"/>
          <p:nvPr/>
        </p:nvSpPr>
        <p:spPr>
          <a:xfrm>
            <a:off x="846250" y="147400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Bebas Neue"/>
                <a:ea typeface="Bebas Neue"/>
                <a:cs typeface="Bebas Neue"/>
                <a:sym typeface="Bebas Neue"/>
              </a:rPr>
              <a:t>QUANG NGUYEN </a:t>
            </a:r>
            <a:endParaRPr sz="2300">
              <a:solidFill>
                <a:schemeClr val="dk1"/>
              </a:solidFill>
              <a:latin typeface="Bebas Neue"/>
              <a:ea typeface="Bebas Neue"/>
              <a:cs typeface="Bebas Neue"/>
              <a:sym typeface="Bebas Neue"/>
            </a:endParaRPr>
          </a:p>
          <a:p>
            <a:pPr indent="0" lvl="0" marL="0" rtl="0" algn="l">
              <a:spcBef>
                <a:spcPts val="1200"/>
              </a:spcBef>
              <a:spcAft>
                <a:spcPts val="0"/>
              </a:spcAft>
              <a:buNone/>
            </a:pPr>
            <a:r>
              <a:rPr lang="en" sz="2300">
                <a:solidFill>
                  <a:schemeClr val="dk1"/>
                </a:solidFill>
                <a:latin typeface="Bebas Neue"/>
                <a:ea typeface="Bebas Neue"/>
                <a:cs typeface="Bebas Neue"/>
                <a:sym typeface="Bebas Neue"/>
              </a:rPr>
              <a:t>ALEX CHUOY </a:t>
            </a:r>
            <a:endParaRPr sz="2300">
              <a:solidFill>
                <a:schemeClr val="dk1"/>
              </a:solidFill>
              <a:latin typeface="Bebas Neue"/>
              <a:ea typeface="Bebas Neue"/>
              <a:cs typeface="Bebas Neue"/>
              <a:sym typeface="Bebas Neue"/>
            </a:endParaRPr>
          </a:p>
          <a:p>
            <a:pPr indent="0" lvl="0" marL="0" rtl="0" algn="l">
              <a:spcBef>
                <a:spcPts val="1200"/>
              </a:spcBef>
              <a:spcAft>
                <a:spcPts val="0"/>
              </a:spcAft>
              <a:buNone/>
            </a:pPr>
            <a:r>
              <a:rPr lang="en" sz="2300">
                <a:solidFill>
                  <a:schemeClr val="dk1"/>
                </a:solidFill>
                <a:latin typeface="Bebas Neue"/>
                <a:ea typeface="Bebas Neue"/>
                <a:cs typeface="Bebas Neue"/>
                <a:sym typeface="Bebas Neue"/>
              </a:rPr>
              <a:t>JIAYI GUO</a:t>
            </a:r>
            <a:endParaRPr sz="2300">
              <a:solidFill>
                <a:schemeClr val="dk1"/>
              </a:solidFill>
              <a:latin typeface="Bebas Neue"/>
              <a:ea typeface="Bebas Neue"/>
              <a:cs typeface="Bebas Neue"/>
              <a:sym typeface="Bebas Neue"/>
            </a:endParaRPr>
          </a:p>
          <a:p>
            <a:pPr indent="0" lvl="0" marL="0" rtl="0" algn="l">
              <a:spcBef>
                <a:spcPts val="1200"/>
              </a:spcBef>
              <a:spcAft>
                <a:spcPts val="0"/>
              </a:spcAft>
              <a:buNone/>
            </a:pPr>
            <a:r>
              <a:rPr lang="en" sz="2300">
                <a:solidFill>
                  <a:schemeClr val="dk1"/>
                </a:solidFill>
                <a:latin typeface="Bebas Neue"/>
                <a:ea typeface="Bebas Neue"/>
                <a:cs typeface="Bebas Neue"/>
                <a:sym typeface="Bebas Neue"/>
              </a:rPr>
              <a:t>DONGQING GU</a:t>
            </a:r>
            <a:endParaRPr sz="2300">
              <a:solidFill>
                <a:schemeClr val="dk1"/>
              </a:solidFill>
              <a:latin typeface="Bebas Neue"/>
              <a:ea typeface="Bebas Neue"/>
              <a:cs typeface="Bebas Neue"/>
              <a:sym typeface="Bebas Neue"/>
            </a:endParaRPr>
          </a:p>
          <a:p>
            <a:pPr indent="0" lvl="0" marL="0" rtl="0" algn="l">
              <a:spcBef>
                <a:spcPts val="1200"/>
              </a:spcBef>
              <a:spcAft>
                <a:spcPts val="0"/>
              </a:spcAft>
              <a:buNone/>
            </a:pPr>
            <a:r>
              <a:rPr lang="en" sz="2300">
                <a:solidFill>
                  <a:schemeClr val="dk1"/>
                </a:solidFill>
                <a:latin typeface="Bebas Neue"/>
                <a:ea typeface="Bebas Neue"/>
                <a:cs typeface="Bebas Neue"/>
                <a:sym typeface="Bebas Neue"/>
              </a:rPr>
              <a:t>GIA LUONG</a:t>
            </a:r>
            <a:endParaRPr sz="2300">
              <a:solidFill>
                <a:schemeClr val="dk1"/>
              </a:solidFill>
              <a:latin typeface="Bebas Neue"/>
              <a:ea typeface="Bebas Neue"/>
              <a:cs typeface="Bebas Neue"/>
              <a:sym typeface="Bebas Neue"/>
            </a:endParaRPr>
          </a:p>
          <a:p>
            <a:pPr indent="0" lvl="0" marL="0" rtl="0" algn="l">
              <a:spcBef>
                <a:spcPts val="1200"/>
              </a:spcBef>
              <a:spcAft>
                <a:spcPts val="1200"/>
              </a:spcAft>
              <a:buNone/>
            </a:pPr>
            <a:r>
              <a:t/>
            </a:r>
            <a:endParaRPr sz="230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50"/>
          <p:cNvSpPr txBox="1"/>
          <p:nvPr>
            <p:ph type="title"/>
          </p:nvPr>
        </p:nvSpPr>
        <p:spPr>
          <a:xfrm>
            <a:off x="535075" y="553450"/>
            <a:ext cx="8294100" cy="4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dat$G3 = 14.06420 - dat$failures*1.56743 - dat$higher_no*2.25467 - dat$school_MS*1.07593 - dat$Dalc*0.31749 - dat$health*0.22021 + dat$studytime_StudyGT5Hrs*.81581 - dat$schoolsup_yes*1.08314 - dat$reason_other*.97016 + dat$Medu_College*.73840 - dat$sex_M*.47239 - dat$address_R*.54745 + dat$reason_reputation*.57637 + dat$guardian_father*.43476 + error</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grpSp>
        <p:nvGrpSpPr>
          <p:cNvPr id="1260" name="Google Shape;1260;p51"/>
          <p:cNvGrpSpPr/>
          <p:nvPr/>
        </p:nvGrpSpPr>
        <p:grpSpPr>
          <a:xfrm>
            <a:off x="2308150" y="1262488"/>
            <a:ext cx="65475" cy="397950"/>
            <a:chOff x="2551425" y="1409425"/>
            <a:chExt cx="65475" cy="397950"/>
          </a:xfrm>
        </p:grpSpPr>
        <p:sp>
          <p:nvSpPr>
            <p:cNvPr id="1261" name="Google Shape;1261;p5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1"/>
          <p:cNvGrpSpPr/>
          <p:nvPr/>
        </p:nvGrpSpPr>
        <p:grpSpPr>
          <a:xfrm>
            <a:off x="714300" y="922363"/>
            <a:ext cx="472550" cy="202200"/>
            <a:chOff x="1441900" y="2926313"/>
            <a:chExt cx="472550" cy="202200"/>
          </a:xfrm>
        </p:grpSpPr>
        <p:sp>
          <p:nvSpPr>
            <p:cNvPr id="1272" name="Google Shape;1272;p5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51"/>
          <p:cNvGrpSpPr/>
          <p:nvPr/>
        </p:nvGrpSpPr>
        <p:grpSpPr>
          <a:xfrm>
            <a:off x="1093400" y="1043938"/>
            <a:ext cx="1043050" cy="1488400"/>
            <a:chOff x="910475" y="761863"/>
            <a:chExt cx="1043050" cy="1488400"/>
          </a:xfrm>
        </p:grpSpPr>
        <p:sp>
          <p:nvSpPr>
            <p:cNvPr id="1278" name="Google Shape;1278;p51"/>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1"/>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1"/>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1"/>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1"/>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1"/>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1"/>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1"/>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1"/>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1"/>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1"/>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51"/>
          <p:cNvGrpSpPr/>
          <p:nvPr/>
        </p:nvGrpSpPr>
        <p:grpSpPr>
          <a:xfrm>
            <a:off x="1701625" y="2135638"/>
            <a:ext cx="875600" cy="1088925"/>
            <a:chOff x="5962175" y="478150"/>
            <a:chExt cx="875600" cy="1088925"/>
          </a:xfrm>
        </p:grpSpPr>
        <p:sp>
          <p:nvSpPr>
            <p:cNvPr id="1290" name="Google Shape;1290;p5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51"/>
          <p:cNvGrpSpPr/>
          <p:nvPr/>
        </p:nvGrpSpPr>
        <p:grpSpPr>
          <a:xfrm>
            <a:off x="7701156" y="1589321"/>
            <a:ext cx="612965" cy="612965"/>
            <a:chOff x="5208200" y="980975"/>
            <a:chExt cx="440475" cy="440475"/>
          </a:xfrm>
        </p:grpSpPr>
        <p:sp>
          <p:nvSpPr>
            <p:cNvPr id="1296" name="Google Shape;1296;p5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51"/>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1"/>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1"/>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1"/>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2" name="Google Shape;1302;p51"/>
          <p:cNvGrpSpPr/>
          <p:nvPr/>
        </p:nvGrpSpPr>
        <p:grpSpPr>
          <a:xfrm>
            <a:off x="7017232" y="629479"/>
            <a:ext cx="953591" cy="334099"/>
            <a:chOff x="2271950" y="2722775"/>
            <a:chExt cx="575875" cy="201775"/>
          </a:xfrm>
        </p:grpSpPr>
        <p:sp>
          <p:nvSpPr>
            <p:cNvPr id="1303" name="Google Shape;1303;p5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51"/>
          <p:cNvGrpSpPr/>
          <p:nvPr/>
        </p:nvGrpSpPr>
        <p:grpSpPr>
          <a:xfrm>
            <a:off x="7618297" y="3712639"/>
            <a:ext cx="695830" cy="243805"/>
            <a:chOff x="2271950" y="2722775"/>
            <a:chExt cx="575875" cy="201775"/>
          </a:xfrm>
        </p:grpSpPr>
        <p:sp>
          <p:nvSpPr>
            <p:cNvPr id="1309" name="Google Shape;1309;p5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51"/>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1"/>
          <p:cNvSpPr/>
          <p:nvPr/>
        </p:nvSpPr>
        <p:spPr>
          <a:xfrm>
            <a:off x="2456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1"/>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1"/>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1"/>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1"/>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1"/>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1"/>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51"/>
          <p:cNvGrpSpPr/>
          <p:nvPr/>
        </p:nvGrpSpPr>
        <p:grpSpPr>
          <a:xfrm rot="5400000">
            <a:off x="7461288" y="4014463"/>
            <a:ext cx="65475" cy="397950"/>
            <a:chOff x="2551425" y="1409425"/>
            <a:chExt cx="65475" cy="397950"/>
          </a:xfrm>
        </p:grpSpPr>
        <p:sp>
          <p:nvSpPr>
            <p:cNvPr id="1323" name="Google Shape;1323;p5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3" name="Google Shape;1333;p51"/>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6" name="Google Shape;1336;p51"/>
          <p:cNvGrpSpPr/>
          <p:nvPr/>
        </p:nvGrpSpPr>
        <p:grpSpPr>
          <a:xfrm>
            <a:off x="706038" y="312972"/>
            <a:ext cx="140222" cy="140409"/>
            <a:chOff x="2741000" y="199475"/>
            <a:chExt cx="191953" cy="192210"/>
          </a:xfrm>
        </p:grpSpPr>
        <p:sp>
          <p:nvSpPr>
            <p:cNvPr id="1337" name="Google Shape;1337;p5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5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1"/>
          <p:cNvSpPr txBox="1"/>
          <p:nvPr>
            <p:ph idx="4294967295" type="title"/>
          </p:nvPr>
        </p:nvSpPr>
        <p:spPr>
          <a:xfrm>
            <a:off x="1215375" y="1699475"/>
            <a:ext cx="77154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 </a:t>
            </a:r>
            <a:endParaRPr/>
          </a:p>
          <a:p>
            <a:pPr indent="0" lvl="0" marL="0" rtl="0" algn="ctr">
              <a:spcBef>
                <a:spcPts val="0"/>
              </a:spcBef>
              <a:spcAft>
                <a:spcPts val="0"/>
              </a:spcAft>
              <a:buNone/>
            </a:pPr>
            <a:r>
              <a:rPr lang="en"/>
              <a:t>(k-nearest neighbors)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52"/>
          <p:cNvSpPr txBox="1"/>
          <p:nvPr>
            <p:ph type="title"/>
          </p:nvPr>
        </p:nvSpPr>
        <p:spPr>
          <a:xfrm>
            <a:off x="1010875" y="230925"/>
            <a:ext cx="68880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KNN: CHOOSING THE BEST K</a:t>
            </a:r>
            <a:endParaRPr b="1" sz="2000">
              <a:latin typeface="Arial"/>
              <a:ea typeface="Arial"/>
              <a:cs typeface="Arial"/>
              <a:sym typeface="Arial"/>
            </a:endParaRPr>
          </a:p>
        </p:txBody>
      </p:sp>
      <p:grpSp>
        <p:nvGrpSpPr>
          <p:cNvPr id="1353" name="Google Shape;1353;p52"/>
          <p:cNvGrpSpPr/>
          <p:nvPr/>
        </p:nvGrpSpPr>
        <p:grpSpPr>
          <a:xfrm>
            <a:off x="706038" y="312972"/>
            <a:ext cx="140222" cy="140409"/>
            <a:chOff x="2741000" y="199475"/>
            <a:chExt cx="191953" cy="192210"/>
          </a:xfrm>
        </p:grpSpPr>
        <p:sp>
          <p:nvSpPr>
            <p:cNvPr id="1354" name="Google Shape;1354;p5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5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2"/>
          <p:cNvSpPr txBox="1"/>
          <p:nvPr/>
        </p:nvSpPr>
        <p:spPr>
          <a:xfrm>
            <a:off x="311700" y="8128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Checked k = 1 up to 53</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Best k = 5, </a:t>
            </a:r>
            <a:r>
              <a:rPr lang="en" sz="1800">
                <a:solidFill>
                  <a:schemeClr val="dk1"/>
                </a:solidFill>
              </a:rPr>
              <a:t>RMSE = 2.364477</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Error Rate increased after k = 5</a:t>
            </a:r>
            <a:endParaRPr sz="1800">
              <a:solidFill>
                <a:schemeClr val="dk1"/>
              </a:solidFill>
            </a:endParaRPr>
          </a:p>
        </p:txBody>
      </p:sp>
      <p:pic>
        <p:nvPicPr>
          <p:cNvPr id="1365" name="Google Shape;1365;p52"/>
          <p:cNvPicPr preferRelativeResize="0"/>
          <p:nvPr/>
        </p:nvPicPr>
        <p:blipFill>
          <a:blip r:embed="rId4">
            <a:alphaModFix/>
          </a:blip>
          <a:stretch>
            <a:fillRect/>
          </a:stretch>
        </p:blipFill>
        <p:spPr>
          <a:xfrm>
            <a:off x="1301688" y="1841400"/>
            <a:ext cx="5958674" cy="2786826"/>
          </a:xfrm>
          <a:prstGeom prst="rect">
            <a:avLst/>
          </a:prstGeom>
          <a:noFill/>
          <a:ln>
            <a:noFill/>
          </a:ln>
        </p:spPr>
      </p:pic>
      <p:sp>
        <p:nvSpPr>
          <p:cNvPr id="1366" name="Google Shape;1366;p52"/>
          <p:cNvSpPr/>
          <p:nvPr/>
        </p:nvSpPr>
        <p:spPr>
          <a:xfrm>
            <a:off x="3946625" y="2825525"/>
            <a:ext cx="681900" cy="318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2"/>
          <p:cNvSpPr/>
          <p:nvPr/>
        </p:nvSpPr>
        <p:spPr>
          <a:xfrm>
            <a:off x="1333225" y="1841400"/>
            <a:ext cx="1015200" cy="76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53"/>
          <p:cNvSpPr txBox="1"/>
          <p:nvPr>
            <p:ph type="title"/>
          </p:nvPr>
        </p:nvSpPr>
        <p:spPr>
          <a:xfrm>
            <a:off x="1010875" y="215125"/>
            <a:ext cx="6888000" cy="33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KNN ANALYSIS</a:t>
            </a:r>
            <a:endParaRPr b="1" sz="2000">
              <a:latin typeface="Arial"/>
              <a:ea typeface="Arial"/>
              <a:cs typeface="Arial"/>
              <a:sym typeface="Arial"/>
            </a:endParaRPr>
          </a:p>
        </p:txBody>
      </p:sp>
      <p:grpSp>
        <p:nvGrpSpPr>
          <p:cNvPr id="1373" name="Google Shape;1373;p53"/>
          <p:cNvGrpSpPr/>
          <p:nvPr/>
        </p:nvGrpSpPr>
        <p:grpSpPr>
          <a:xfrm>
            <a:off x="104700" y="922363"/>
            <a:ext cx="472550" cy="202200"/>
            <a:chOff x="1441900" y="2926313"/>
            <a:chExt cx="472550" cy="202200"/>
          </a:xfrm>
        </p:grpSpPr>
        <p:sp>
          <p:nvSpPr>
            <p:cNvPr id="1374" name="Google Shape;1374;p5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53"/>
          <p:cNvGrpSpPr/>
          <p:nvPr/>
        </p:nvGrpSpPr>
        <p:grpSpPr>
          <a:xfrm>
            <a:off x="483800" y="1043938"/>
            <a:ext cx="1043050" cy="1488400"/>
            <a:chOff x="910475" y="761863"/>
            <a:chExt cx="1043050" cy="1488400"/>
          </a:xfrm>
        </p:grpSpPr>
        <p:sp>
          <p:nvSpPr>
            <p:cNvPr id="1380" name="Google Shape;1380;p53"/>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3"/>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3"/>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3"/>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3"/>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3"/>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3"/>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3"/>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3"/>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3"/>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3"/>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53"/>
          <p:cNvGrpSpPr/>
          <p:nvPr/>
        </p:nvGrpSpPr>
        <p:grpSpPr>
          <a:xfrm>
            <a:off x="1092025" y="2135638"/>
            <a:ext cx="875600" cy="1088925"/>
            <a:chOff x="5962175" y="478150"/>
            <a:chExt cx="875600" cy="1088925"/>
          </a:xfrm>
        </p:grpSpPr>
        <p:sp>
          <p:nvSpPr>
            <p:cNvPr id="1392" name="Google Shape;1392;p5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53"/>
          <p:cNvGrpSpPr/>
          <p:nvPr/>
        </p:nvGrpSpPr>
        <p:grpSpPr>
          <a:xfrm>
            <a:off x="7701156" y="1589321"/>
            <a:ext cx="612965" cy="612965"/>
            <a:chOff x="5208200" y="980975"/>
            <a:chExt cx="440475" cy="440475"/>
          </a:xfrm>
        </p:grpSpPr>
        <p:sp>
          <p:nvSpPr>
            <p:cNvPr id="1398" name="Google Shape;1398;p5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0" name="Google Shape;1400;p53"/>
          <p:cNvSpPr/>
          <p:nvPr/>
        </p:nvSpPr>
        <p:spPr>
          <a:xfrm>
            <a:off x="2206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3"/>
          <p:cNvSpPr/>
          <p:nvPr/>
        </p:nvSpPr>
        <p:spPr>
          <a:xfrm>
            <a:off x="6779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3"/>
          <p:cNvSpPr/>
          <p:nvPr/>
        </p:nvSpPr>
        <p:spPr>
          <a:xfrm>
            <a:off x="14303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3"/>
          <p:cNvSpPr/>
          <p:nvPr/>
        </p:nvSpPr>
        <p:spPr>
          <a:xfrm rot="-1685758">
            <a:off x="1153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53"/>
          <p:cNvGrpSpPr/>
          <p:nvPr/>
        </p:nvGrpSpPr>
        <p:grpSpPr>
          <a:xfrm>
            <a:off x="7443594" y="964929"/>
            <a:ext cx="953591" cy="334099"/>
            <a:chOff x="2271950" y="2722775"/>
            <a:chExt cx="575875" cy="201775"/>
          </a:xfrm>
        </p:grpSpPr>
        <p:sp>
          <p:nvSpPr>
            <p:cNvPr id="1405" name="Google Shape;1405;p5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53"/>
          <p:cNvGrpSpPr/>
          <p:nvPr/>
        </p:nvGrpSpPr>
        <p:grpSpPr>
          <a:xfrm>
            <a:off x="7618297" y="3712639"/>
            <a:ext cx="695830" cy="243805"/>
            <a:chOff x="2271950" y="2722775"/>
            <a:chExt cx="575875" cy="201775"/>
          </a:xfrm>
        </p:grpSpPr>
        <p:sp>
          <p:nvSpPr>
            <p:cNvPr id="1411" name="Google Shape;1411;p5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53"/>
          <p:cNvSpPr/>
          <p:nvPr/>
        </p:nvSpPr>
        <p:spPr>
          <a:xfrm>
            <a:off x="14303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rot="7201932">
            <a:off x="10274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rot="7198898">
            <a:off x="2292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3" name="Google Shape;1423;p53"/>
          <p:cNvGrpSpPr/>
          <p:nvPr/>
        </p:nvGrpSpPr>
        <p:grpSpPr>
          <a:xfrm rot="5400000">
            <a:off x="7461288" y="4014463"/>
            <a:ext cx="65475" cy="397950"/>
            <a:chOff x="2551425" y="1409425"/>
            <a:chExt cx="65475" cy="397950"/>
          </a:xfrm>
        </p:grpSpPr>
        <p:sp>
          <p:nvSpPr>
            <p:cNvPr id="1424" name="Google Shape;1424;p5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4" name="Google Shape;1434;p53"/>
          <p:cNvSpPr/>
          <p:nvPr/>
        </p:nvSpPr>
        <p:spPr>
          <a:xfrm>
            <a:off x="8536751" y="77769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53"/>
          <p:cNvGrpSpPr/>
          <p:nvPr/>
        </p:nvGrpSpPr>
        <p:grpSpPr>
          <a:xfrm>
            <a:off x="706038" y="312972"/>
            <a:ext cx="140222" cy="140409"/>
            <a:chOff x="2741000" y="199475"/>
            <a:chExt cx="191953" cy="192210"/>
          </a:xfrm>
        </p:grpSpPr>
        <p:sp>
          <p:nvSpPr>
            <p:cNvPr id="1438" name="Google Shape;1438;p5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5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txBox="1"/>
          <p:nvPr/>
        </p:nvSpPr>
        <p:spPr>
          <a:xfrm>
            <a:off x="1575675" y="690050"/>
            <a:ext cx="6440100" cy="3361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Much better model than LMR</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Lower Variance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As G3 gets lower, the model is more </a:t>
            </a:r>
            <a:r>
              <a:rPr lang="en" sz="1800">
                <a:solidFill>
                  <a:schemeClr val="dk1"/>
                </a:solidFill>
              </a:rPr>
              <a:t>likely</a:t>
            </a:r>
            <a:r>
              <a:rPr lang="en" sz="1800">
                <a:solidFill>
                  <a:schemeClr val="dk1"/>
                </a:solidFill>
              </a:rPr>
              <a:t> to overpredict</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pic>
        <p:nvPicPr>
          <p:cNvPr id="1449" name="Google Shape;1449;p53"/>
          <p:cNvPicPr preferRelativeResize="0"/>
          <p:nvPr/>
        </p:nvPicPr>
        <p:blipFill>
          <a:blip r:embed="rId4">
            <a:alphaModFix/>
          </a:blip>
          <a:stretch>
            <a:fillRect/>
          </a:stretch>
        </p:blipFill>
        <p:spPr>
          <a:xfrm>
            <a:off x="2075875" y="1843075"/>
            <a:ext cx="3911326" cy="27121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grpSp>
        <p:nvGrpSpPr>
          <p:cNvPr id="1454" name="Google Shape;1454;p54"/>
          <p:cNvGrpSpPr/>
          <p:nvPr/>
        </p:nvGrpSpPr>
        <p:grpSpPr>
          <a:xfrm>
            <a:off x="2308150" y="1262488"/>
            <a:ext cx="65475" cy="397950"/>
            <a:chOff x="2551425" y="1409425"/>
            <a:chExt cx="65475" cy="397950"/>
          </a:xfrm>
        </p:grpSpPr>
        <p:sp>
          <p:nvSpPr>
            <p:cNvPr id="1455" name="Google Shape;1455;p5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54"/>
          <p:cNvGrpSpPr/>
          <p:nvPr/>
        </p:nvGrpSpPr>
        <p:grpSpPr>
          <a:xfrm>
            <a:off x="714300" y="922363"/>
            <a:ext cx="472550" cy="202200"/>
            <a:chOff x="1441900" y="2926313"/>
            <a:chExt cx="472550" cy="202200"/>
          </a:xfrm>
        </p:grpSpPr>
        <p:sp>
          <p:nvSpPr>
            <p:cNvPr id="1466" name="Google Shape;1466;p5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54"/>
          <p:cNvGrpSpPr/>
          <p:nvPr/>
        </p:nvGrpSpPr>
        <p:grpSpPr>
          <a:xfrm>
            <a:off x="1093400" y="1043938"/>
            <a:ext cx="1043050" cy="1488400"/>
            <a:chOff x="910475" y="761863"/>
            <a:chExt cx="1043050" cy="1488400"/>
          </a:xfrm>
        </p:grpSpPr>
        <p:sp>
          <p:nvSpPr>
            <p:cNvPr id="1472" name="Google Shape;1472;p54"/>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4"/>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4"/>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4"/>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4"/>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4"/>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4"/>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4"/>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4"/>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4"/>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4"/>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54"/>
          <p:cNvGrpSpPr/>
          <p:nvPr/>
        </p:nvGrpSpPr>
        <p:grpSpPr>
          <a:xfrm>
            <a:off x="1701625" y="2135638"/>
            <a:ext cx="875600" cy="1088925"/>
            <a:chOff x="5962175" y="478150"/>
            <a:chExt cx="875600" cy="1088925"/>
          </a:xfrm>
        </p:grpSpPr>
        <p:sp>
          <p:nvSpPr>
            <p:cNvPr id="1484" name="Google Shape;1484;p54"/>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4"/>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4"/>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4"/>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4"/>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54"/>
          <p:cNvGrpSpPr/>
          <p:nvPr/>
        </p:nvGrpSpPr>
        <p:grpSpPr>
          <a:xfrm>
            <a:off x="7701156" y="1589321"/>
            <a:ext cx="612965" cy="612965"/>
            <a:chOff x="5208200" y="980975"/>
            <a:chExt cx="440475" cy="440475"/>
          </a:xfrm>
        </p:grpSpPr>
        <p:sp>
          <p:nvSpPr>
            <p:cNvPr id="1490" name="Google Shape;1490;p5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54"/>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4"/>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4"/>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4"/>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6" name="Google Shape;1496;p54"/>
          <p:cNvGrpSpPr/>
          <p:nvPr/>
        </p:nvGrpSpPr>
        <p:grpSpPr>
          <a:xfrm>
            <a:off x="7017232" y="629479"/>
            <a:ext cx="953591" cy="334099"/>
            <a:chOff x="2271950" y="2722775"/>
            <a:chExt cx="575875" cy="201775"/>
          </a:xfrm>
        </p:grpSpPr>
        <p:sp>
          <p:nvSpPr>
            <p:cNvPr id="1497" name="Google Shape;1497;p5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54"/>
          <p:cNvGrpSpPr/>
          <p:nvPr/>
        </p:nvGrpSpPr>
        <p:grpSpPr>
          <a:xfrm>
            <a:off x="7618297" y="3712639"/>
            <a:ext cx="695830" cy="243805"/>
            <a:chOff x="2271950" y="2722775"/>
            <a:chExt cx="575875" cy="201775"/>
          </a:xfrm>
        </p:grpSpPr>
        <p:sp>
          <p:nvSpPr>
            <p:cNvPr id="1503" name="Google Shape;1503;p5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8" name="Google Shape;1508;p54"/>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4"/>
          <p:cNvSpPr/>
          <p:nvPr/>
        </p:nvSpPr>
        <p:spPr>
          <a:xfrm>
            <a:off x="2456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4"/>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4"/>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4"/>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4"/>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4"/>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4"/>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54"/>
          <p:cNvGrpSpPr/>
          <p:nvPr/>
        </p:nvGrpSpPr>
        <p:grpSpPr>
          <a:xfrm rot="5400000">
            <a:off x="7461288" y="4014463"/>
            <a:ext cx="65475" cy="397950"/>
            <a:chOff x="2551425" y="1409425"/>
            <a:chExt cx="65475" cy="397950"/>
          </a:xfrm>
        </p:grpSpPr>
        <p:sp>
          <p:nvSpPr>
            <p:cNvPr id="1517" name="Google Shape;1517;p5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7" name="Google Shape;1527;p54"/>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0" name="Google Shape;1530;p54"/>
          <p:cNvGrpSpPr/>
          <p:nvPr/>
        </p:nvGrpSpPr>
        <p:grpSpPr>
          <a:xfrm>
            <a:off x="706038" y="312972"/>
            <a:ext cx="140222" cy="140409"/>
            <a:chOff x="2741000" y="199475"/>
            <a:chExt cx="191953" cy="192210"/>
          </a:xfrm>
        </p:grpSpPr>
        <p:sp>
          <p:nvSpPr>
            <p:cNvPr id="1531" name="Google Shape;1531;p5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5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4"/>
          <p:cNvSpPr txBox="1"/>
          <p:nvPr>
            <p:ph idx="4294967295" type="title"/>
          </p:nvPr>
        </p:nvSpPr>
        <p:spPr>
          <a:xfrm>
            <a:off x="970475" y="1246763"/>
            <a:ext cx="77154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Cart</a:t>
            </a:r>
            <a:endParaRPr/>
          </a:p>
          <a:p>
            <a:pPr indent="0" lvl="0" marL="0" rtl="0" algn="ctr">
              <a:spcBef>
                <a:spcPts val="0"/>
              </a:spcBef>
              <a:spcAft>
                <a:spcPts val="0"/>
              </a:spcAft>
              <a:buNone/>
            </a:pPr>
            <a:r>
              <a:rPr lang="en"/>
              <a:t> (CLASSIFICATION AND</a:t>
            </a:r>
            <a:endParaRPr/>
          </a:p>
          <a:p>
            <a:pPr indent="0" lvl="0" marL="0" rtl="0" algn="ctr">
              <a:spcBef>
                <a:spcPts val="0"/>
              </a:spcBef>
              <a:spcAft>
                <a:spcPts val="0"/>
              </a:spcAft>
              <a:buNone/>
            </a:pPr>
            <a:r>
              <a:rPr lang="en"/>
              <a:t> REGRESSION TREE)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55"/>
          <p:cNvSpPr txBox="1"/>
          <p:nvPr>
            <p:ph type="title"/>
          </p:nvPr>
        </p:nvSpPr>
        <p:spPr>
          <a:xfrm>
            <a:off x="1010875" y="151275"/>
            <a:ext cx="68880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CART MINIMUM ERROR TREE</a:t>
            </a:r>
            <a:endParaRPr b="1" sz="1000">
              <a:latin typeface="Arial"/>
              <a:ea typeface="Arial"/>
              <a:cs typeface="Arial"/>
              <a:sym typeface="Arial"/>
            </a:endParaRPr>
          </a:p>
        </p:txBody>
      </p:sp>
      <p:grpSp>
        <p:nvGrpSpPr>
          <p:cNvPr id="1547" name="Google Shape;1547;p55"/>
          <p:cNvGrpSpPr/>
          <p:nvPr/>
        </p:nvGrpSpPr>
        <p:grpSpPr>
          <a:xfrm>
            <a:off x="1827097" y="3712639"/>
            <a:ext cx="695830" cy="243805"/>
            <a:chOff x="2271950" y="2722775"/>
            <a:chExt cx="575875" cy="201775"/>
          </a:xfrm>
        </p:grpSpPr>
        <p:sp>
          <p:nvSpPr>
            <p:cNvPr id="1548" name="Google Shape;1548;p5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3" name="Google Shape;1553;p55"/>
          <p:cNvSpPr/>
          <p:nvPr/>
        </p:nvSpPr>
        <p:spPr>
          <a:xfrm>
            <a:off x="136750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5"/>
          <p:cNvSpPr/>
          <p:nvPr/>
        </p:nvSpPr>
        <p:spPr>
          <a:xfrm rot="7201932">
            <a:off x="20304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5"/>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6" name="Google Shape;1556;p55"/>
          <p:cNvGrpSpPr/>
          <p:nvPr/>
        </p:nvGrpSpPr>
        <p:grpSpPr>
          <a:xfrm>
            <a:off x="706038" y="312972"/>
            <a:ext cx="140222" cy="140409"/>
            <a:chOff x="2741000" y="199475"/>
            <a:chExt cx="191953" cy="192210"/>
          </a:xfrm>
        </p:grpSpPr>
        <p:sp>
          <p:nvSpPr>
            <p:cNvPr id="1557" name="Google Shape;1557;p5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5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5"/>
          <p:cNvSpPr txBox="1"/>
          <p:nvPr/>
        </p:nvSpPr>
        <p:spPr>
          <a:xfrm>
            <a:off x="280950" y="992000"/>
            <a:ext cx="3673800" cy="244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Used defaults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Max Tree Length - 30</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Min Records Per Leaf - 7</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RMSE =  2.742624</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Chose the same 4 most significant variables chosen by LMR</a:t>
            </a:r>
            <a:endParaRPr sz="1800">
              <a:solidFill>
                <a:schemeClr val="dk1"/>
              </a:solidFill>
            </a:endParaRPr>
          </a:p>
        </p:txBody>
      </p:sp>
      <p:pic>
        <p:nvPicPr>
          <p:cNvPr id="1568" name="Google Shape;1568;p55"/>
          <p:cNvPicPr preferRelativeResize="0"/>
          <p:nvPr/>
        </p:nvPicPr>
        <p:blipFill>
          <a:blip r:embed="rId4">
            <a:alphaModFix/>
          </a:blip>
          <a:stretch>
            <a:fillRect/>
          </a:stretch>
        </p:blipFill>
        <p:spPr>
          <a:xfrm>
            <a:off x="3954875" y="616350"/>
            <a:ext cx="5083324" cy="3524849"/>
          </a:xfrm>
          <a:prstGeom prst="rect">
            <a:avLst/>
          </a:prstGeom>
          <a:noFill/>
          <a:ln>
            <a:noFill/>
          </a:ln>
        </p:spPr>
      </p:pic>
      <p:pic>
        <p:nvPicPr>
          <p:cNvPr id="1569" name="Google Shape;1569;p55"/>
          <p:cNvPicPr preferRelativeResize="0"/>
          <p:nvPr/>
        </p:nvPicPr>
        <p:blipFill>
          <a:blip r:embed="rId5">
            <a:alphaModFix/>
          </a:blip>
          <a:stretch>
            <a:fillRect/>
          </a:stretch>
        </p:blipFill>
        <p:spPr>
          <a:xfrm>
            <a:off x="162150" y="4147988"/>
            <a:ext cx="6019800" cy="92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56"/>
          <p:cNvSpPr txBox="1"/>
          <p:nvPr/>
        </p:nvSpPr>
        <p:spPr>
          <a:xfrm>
            <a:off x="442425" y="794875"/>
            <a:ext cx="3361200" cy="2675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RMSE = 2.777794</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Not that different from ME Tree</a:t>
            </a:r>
            <a:endParaRPr sz="18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800">
                <a:solidFill>
                  <a:schemeClr val="dk1"/>
                </a:solidFill>
              </a:rPr>
              <a:t>Only pruned one branch</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3 most </a:t>
            </a:r>
            <a:r>
              <a:rPr lang="en" sz="1800">
                <a:solidFill>
                  <a:schemeClr val="dk1"/>
                </a:solidFill>
              </a:rPr>
              <a:t>significant</a:t>
            </a:r>
            <a:r>
              <a:rPr lang="en" sz="1800">
                <a:solidFill>
                  <a:schemeClr val="dk1"/>
                </a:solidFill>
              </a:rPr>
              <a:t> </a:t>
            </a:r>
            <a:r>
              <a:rPr lang="en" sz="1800">
                <a:solidFill>
                  <a:schemeClr val="dk1"/>
                </a:solidFill>
              </a:rPr>
              <a:t>variables chosen by LMR</a:t>
            </a:r>
            <a:endParaRPr sz="1800">
              <a:solidFill>
                <a:schemeClr val="dk1"/>
              </a:solidFill>
            </a:endParaRPr>
          </a:p>
        </p:txBody>
      </p:sp>
      <p:pic>
        <p:nvPicPr>
          <p:cNvPr id="1575" name="Google Shape;1575;p56"/>
          <p:cNvPicPr preferRelativeResize="0"/>
          <p:nvPr/>
        </p:nvPicPr>
        <p:blipFill>
          <a:blip r:embed="rId3">
            <a:alphaModFix/>
          </a:blip>
          <a:stretch>
            <a:fillRect/>
          </a:stretch>
        </p:blipFill>
        <p:spPr>
          <a:xfrm>
            <a:off x="3893134" y="542275"/>
            <a:ext cx="5144414" cy="3567200"/>
          </a:xfrm>
          <a:prstGeom prst="rect">
            <a:avLst/>
          </a:prstGeom>
          <a:noFill/>
          <a:ln>
            <a:noFill/>
          </a:ln>
        </p:spPr>
      </p:pic>
      <p:sp>
        <p:nvSpPr>
          <p:cNvPr id="1576" name="Google Shape;1576;p56"/>
          <p:cNvSpPr txBox="1"/>
          <p:nvPr>
            <p:ph type="title"/>
          </p:nvPr>
        </p:nvSpPr>
        <p:spPr>
          <a:xfrm>
            <a:off x="1010875" y="194500"/>
            <a:ext cx="6888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CART BEST PRUNED TREE</a:t>
            </a:r>
            <a:endParaRPr b="1" sz="2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57"/>
          <p:cNvSpPr txBox="1"/>
          <p:nvPr/>
        </p:nvSpPr>
        <p:spPr>
          <a:xfrm>
            <a:off x="311700" y="863550"/>
            <a:ext cx="3707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Very Bad Scatter Plot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Very Large Variance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Not Useful as a Regression Model</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Only 4 groups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More Useful as a Categorization Model</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 sz="1800">
                <a:solidFill>
                  <a:schemeClr val="dk1"/>
                </a:solidFill>
              </a:rPr>
              <a:t>Which Students are prone to failure?</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 sz="1800">
                <a:solidFill>
                  <a:schemeClr val="dk1"/>
                </a:solidFill>
              </a:rPr>
              <a:t>Which</a:t>
            </a:r>
            <a:r>
              <a:rPr lang="en" sz="1800">
                <a:solidFill>
                  <a:schemeClr val="dk1"/>
                </a:solidFill>
              </a:rPr>
              <a:t> Students are likely to </a:t>
            </a:r>
            <a:r>
              <a:rPr lang="en" sz="1800">
                <a:solidFill>
                  <a:schemeClr val="dk1"/>
                </a:solidFill>
              </a:rPr>
              <a:t>succeed</a:t>
            </a:r>
            <a:r>
              <a:rPr lang="en" sz="1800">
                <a:solidFill>
                  <a:schemeClr val="dk1"/>
                </a:solidFill>
              </a:rPr>
              <a:t>?</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sp>
        <p:nvSpPr>
          <p:cNvPr id="1582" name="Google Shape;1582;p57"/>
          <p:cNvSpPr txBox="1"/>
          <p:nvPr>
            <p:ph type="title"/>
          </p:nvPr>
        </p:nvSpPr>
        <p:spPr>
          <a:xfrm>
            <a:off x="1010875" y="305325"/>
            <a:ext cx="6888000" cy="2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CART ANALYSIS</a:t>
            </a:r>
            <a:endParaRPr b="1" sz="2000">
              <a:latin typeface="Arial"/>
              <a:ea typeface="Arial"/>
              <a:cs typeface="Arial"/>
              <a:sym typeface="Arial"/>
            </a:endParaRPr>
          </a:p>
        </p:txBody>
      </p:sp>
      <p:pic>
        <p:nvPicPr>
          <p:cNvPr id="1583" name="Google Shape;1583;p57"/>
          <p:cNvPicPr preferRelativeResize="0"/>
          <p:nvPr/>
        </p:nvPicPr>
        <p:blipFill>
          <a:blip r:embed="rId3">
            <a:alphaModFix/>
          </a:blip>
          <a:stretch>
            <a:fillRect/>
          </a:stretch>
        </p:blipFill>
        <p:spPr>
          <a:xfrm>
            <a:off x="3915550" y="1008375"/>
            <a:ext cx="4820401" cy="30194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grpSp>
        <p:nvGrpSpPr>
          <p:cNvPr id="1588" name="Google Shape;1588;p58"/>
          <p:cNvGrpSpPr/>
          <p:nvPr/>
        </p:nvGrpSpPr>
        <p:grpSpPr>
          <a:xfrm>
            <a:off x="2308150" y="1262488"/>
            <a:ext cx="65475" cy="397950"/>
            <a:chOff x="2551425" y="1409425"/>
            <a:chExt cx="65475" cy="397950"/>
          </a:xfrm>
        </p:grpSpPr>
        <p:sp>
          <p:nvSpPr>
            <p:cNvPr id="1589" name="Google Shape;1589;p5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58"/>
          <p:cNvGrpSpPr/>
          <p:nvPr/>
        </p:nvGrpSpPr>
        <p:grpSpPr>
          <a:xfrm>
            <a:off x="714300" y="922363"/>
            <a:ext cx="472550" cy="202200"/>
            <a:chOff x="1441900" y="2926313"/>
            <a:chExt cx="472550" cy="202200"/>
          </a:xfrm>
        </p:grpSpPr>
        <p:sp>
          <p:nvSpPr>
            <p:cNvPr id="1600" name="Google Shape;1600;p58"/>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8"/>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8"/>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8"/>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8"/>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58"/>
          <p:cNvGrpSpPr/>
          <p:nvPr/>
        </p:nvGrpSpPr>
        <p:grpSpPr>
          <a:xfrm>
            <a:off x="1093400" y="1043938"/>
            <a:ext cx="1043050" cy="1488400"/>
            <a:chOff x="910475" y="761863"/>
            <a:chExt cx="1043050" cy="1488400"/>
          </a:xfrm>
        </p:grpSpPr>
        <p:sp>
          <p:nvSpPr>
            <p:cNvPr id="1606" name="Google Shape;1606;p58"/>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8"/>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8"/>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8"/>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8"/>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8"/>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8"/>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8"/>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8"/>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8"/>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8"/>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58"/>
          <p:cNvGrpSpPr/>
          <p:nvPr/>
        </p:nvGrpSpPr>
        <p:grpSpPr>
          <a:xfrm>
            <a:off x="1701625" y="2135638"/>
            <a:ext cx="875600" cy="1088925"/>
            <a:chOff x="5962175" y="478150"/>
            <a:chExt cx="875600" cy="1088925"/>
          </a:xfrm>
        </p:grpSpPr>
        <p:sp>
          <p:nvSpPr>
            <p:cNvPr id="1618" name="Google Shape;1618;p58"/>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8"/>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8"/>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8"/>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8"/>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58"/>
          <p:cNvGrpSpPr/>
          <p:nvPr/>
        </p:nvGrpSpPr>
        <p:grpSpPr>
          <a:xfrm>
            <a:off x="7701156" y="1589321"/>
            <a:ext cx="612965" cy="612965"/>
            <a:chOff x="5208200" y="980975"/>
            <a:chExt cx="440475" cy="440475"/>
          </a:xfrm>
        </p:grpSpPr>
        <p:sp>
          <p:nvSpPr>
            <p:cNvPr id="1624" name="Google Shape;1624;p5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6" name="Google Shape;1626;p58"/>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8"/>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8"/>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8"/>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58"/>
          <p:cNvGrpSpPr/>
          <p:nvPr/>
        </p:nvGrpSpPr>
        <p:grpSpPr>
          <a:xfrm>
            <a:off x="7017232" y="629479"/>
            <a:ext cx="953591" cy="334099"/>
            <a:chOff x="2271950" y="2722775"/>
            <a:chExt cx="575875" cy="201775"/>
          </a:xfrm>
        </p:grpSpPr>
        <p:sp>
          <p:nvSpPr>
            <p:cNvPr id="1631" name="Google Shape;1631;p5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58"/>
          <p:cNvGrpSpPr/>
          <p:nvPr/>
        </p:nvGrpSpPr>
        <p:grpSpPr>
          <a:xfrm>
            <a:off x="7618297" y="3712639"/>
            <a:ext cx="695830" cy="243805"/>
            <a:chOff x="2271950" y="2722775"/>
            <a:chExt cx="575875" cy="201775"/>
          </a:xfrm>
        </p:grpSpPr>
        <p:sp>
          <p:nvSpPr>
            <p:cNvPr id="1637" name="Google Shape;1637;p5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58"/>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8"/>
          <p:cNvSpPr/>
          <p:nvPr/>
        </p:nvSpPr>
        <p:spPr>
          <a:xfrm>
            <a:off x="2456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8"/>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8"/>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8"/>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8"/>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8"/>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8"/>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0" name="Google Shape;1650;p58"/>
          <p:cNvGrpSpPr/>
          <p:nvPr/>
        </p:nvGrpSpPr>
        <p:grpSpPr>
          <a:xfrm rot="5400000">
            <a:off x="7461288" y="4014463"/>
            <a:ext cx="65475" cy="397950"/>
            <a:chOff x="2551425" y="1409425"/>
            <a:chExt cx="65475" cy="397950"/>
          </a:xfrm>
        </p:grpSpPr>
        <p:sp>
          <p:nvSpPr>
            <p:cNvPr id="1651" name="Google Shape;1651;p5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1" name="Google Shape;1661;p58"/>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58"/>
          <p:cNvGrpSpPr/>
          <p:nvPr/>
        </p:nvGrpSpPr>
        <p:grpSpPr>
          <a:xfrm>
            <a:off x="706038" y="312972"/>
            <a:ext cx="140222" cy="140409"/>
            <a:chOff x="2741000" y="199475"/>
            <a:chExt cx="191953" cy="192210"/>
          </a:xfrm>
        </p:grpSpPr>
        <p:sp>
          <p:nvSpPr>
            <p:cNvPr id="1665" name="Google Shape;1665;p5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4" name="Google Shape;1674;p5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8"/>
          <p:cNvSpPr txBox="1"/>
          <p:nvPr>
            <p:ph idx="4294967295" type="title"/>
          </p:nvPr>
        </p:nvSpPr>
        <p:spPr>
          <a:xfrm>
            <a:off x="714300" y="2069800"/>
            <a:ext cx="77154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59"/>
          <p:cNvSpPr txBox="1"/>
          <p:nvPr>
            <p:ph type="title"/>
          </p:nvPr>
        </p:nvSpPr>
        <p:spPr>
          <a:xfrm>
            <a:off x="782275" y="305325"/>
            <a:ext cx="8133000" cy="2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Arial"/>
                <a:ea typeface="Arial"/>
                <a:cs typeface="Arial"/>
                <a:sym typeface="Arial"/>
              </a:rPr>
              <a:t>POTENTIAL BIASES THAT COULD’VE SKEWED FINAL RESULTS</a:t>
            </a:r>
            <a:endParaRPr b="1" sz="900">
              <a:latin typeface="Arial"/>
              <a:ea typeface="Arial"/>
              <a:cs typeface="Arial"/>
              <a:sym typeface="Arial"/>
            </a:endParaRPr>
          </a:p>
        </p:txBody>
      </p:sp>
      <p:grpSp>
        <p:nvGrpSpPr>
          <p:cNvPr id="1681" name="Google Shape;1681;p59"/>
          <p:cNvGrpSpPr/>
          <p:nvPr/>
        </p:nvGrpSpPr>
        <p:grpSpPr>
          <a:xfrm>
            <a:off x="104700" y="922363"/>
            <a:ext cx="472550" cy="202200"/>
            <a:chOff x="1441900" y="2926313"/>
            <a:chExt cx="472550" cy="202200"/>
          </a:xfrm>
        </p:grpSpPr>
        <p:sp>
          <p:nvSpPr>
            <p:cNvPr id="1682" name="Google Shape;1682;p5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9"/>
          <p:cNvGrpSpPr/>
          <p:nvPr/>
        </p:nvGrpSpPr>
        <p:grpSpPr>
          <a:xfrm>
            <a:off x="483800" y="1043938"/>
            <a:ext cx="1043050" cy="1488400"/>
            <a:chOff x="910475" y="761863"/>
            <a:chExt cx="1043050" cy="1488400"/>
          </a:xfrm>
        </p:grpSpPr>
        <p:sp>
          <p:nvSpPr>
            <p:cNvPr id="1688" name="Google Shape;1688;p59"/>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9"/>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9"/>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9"/>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9"/>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9"/>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9"/>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9"/>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9"/>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9"/>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9"/>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59"/>
          <p:cNvGrpSpPr/>
          <p:nvPr/>
        </p:nvGrpSpPr>
        <p:grpSpPr>
          <a:xfrm>
            <a:off x="1092025" y="2135638"/>
            <a:ext cx="875600" cy="1088925"/>
            <a:chOff x="5962175" y="478150"/>
            <a:chExt cx="875600" cy="1088925"/>
          </a:xfrm>
        </p:grpSpPr>
        <p:sp>
          <p:nvSpPr>
            <p:cNvPr id="1700" name="Google Shape;1700;p59"/>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9"/>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9"/>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9"/>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9"/>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59"/>
          <p:cNvGrpSpPr/>
          <p:nvPr/>
        </p:nvGrpSpPr>
        <p:grpSpPr>
          <a:xfrm>
            <a:off x="7701156" y="1589321"/>
            <a:ext cx="612965" cy="612965"/>
            <a:chOff x="5208200" y="980975"/>
            <a:chExt cx="440475" cy="440475"/>
          </a:xfrm>
        </p:grpSpPr>
        <p:sp>
          <p:nvSpPr>
            <p:cNvPr id="1706" name="Google Shape;1706;p5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59"/>
          <p:cNvSpPr/>
          <p:nvPr/>
        </p:nvSpPr>
        <p:spPr>
          <a:xfrm>
            <a:off x="2206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9"/>
          <p:cNvSpPr/>
          <p:nvPr/>
        </p:nvSpPr>
        <p:spPr>
          <a:xfrm>
            <a:off x="6779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9"/>
          <p:cNvSpPr/>
          <p:nvPr/>
        </p:nvSpPr>
        <p:spPr>
          <a:xfrm>
            <a:off x="14303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9"/>
          <p:cNvSpPr/>
          <p:nvPr/>
        </p:nvSpPr>
        <p:spPr>
          <a:xfrm rot="-1685758">
            <a:off x="1153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2" name="Google Shape;1712;p59"/>
          <p:cNvGrpSpPr/>
          <p:nvPr/>
        </p:nvGrpSpPr>
        <p:grpSpPr>
          <a:xfrm>
            <a:off x="7443594" y="964929"/>
            <a:ext cx="953591" cy="334099"/>
            <a:chOff x="2271950" y="2722775"/>
            <a:chExt cx="575875" cy="201775"/>
          </a:xfrm>
        </p:grpSpPr>
        <p:sp>
          <p:nvSpPr>
            <p:cNvPr id="1713" name="Google Shape;1713;p5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59"/>
          <p:cNvGrpSpPr/>
          <p:nvPr/>
        </p:nvGrpSpPr>
        <p:grpSpPr>
          <a:xfrm>
            <a:off x="7618297" y="3712639"/>
            <a:ext cx="695830" cy="243805"/>
            <a:chOff x="2271950" y="2722775"/>
            <a:chExt cx="575875" cy="201775"/>
          </a:xfrm>
        </p:grpSpPr>
        <p:sp>
          <p:nvSpPr>
            <p:cNvPr id="1719" name="Google Shape;1719;p5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4" name="Google Shape;1724;p59"/>
          <p:cNvSpPr/>
          <p:nvPr/>
        </p:nvSpPr>
        <p:spPr>
          <a:xfrm>
            <a:off x="14303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9"/>
          <p:cNvSpPr/>
          <p:nvPr/>
        </p:nvSpPr>
        <p:spPr>
          <a:xfrm rot="7201932">
            <a:off x="10274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9"/>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9"/>
          <p:cNvSpPr/>
          <p:nvPr/>
        </p:nvSpPr>
        <p:spPr>
          <a:xfrm rot="7198898">
            <a:off x="2292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8" name="Google Shape;1728;p59"/>
          <p:cNvGrpSpPr/>
          <p:nvPr/>
        </p:nvGrpSpPr>
        <p:grpSpPr>
          <a:xfrm rot="5400000">
            <a:off x="7461288" y="4014463"/>
            <a:ext cx="65475" cy="397950"/>
            <a:chOff x="2551425" y="1409425"/>
            <a:chExt cx="65475" cy="397950"/>
          </a:xfrm>
        </p:grpSpPr>
        <p:sp>
          <p:nvSpPr>
            <p:cNvPr id="1729" name="Google Shape;1729;p59"/>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9"/>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9"/>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9"/>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9"/>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9"/>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9"/>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9"/>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9"/>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9"/>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9" name="Google Shape;1739;p59"/>
          <p:cNvSpPr/>
          <p:nvPr/>
        </p:nvSpPr>
        <p:spPr>
          <a:xfrm>
            <a:off x="8536751" y="77769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2" name="Google Shape;1742;p59"/>
          <p:cNvGrpSpPr/>
          <p:nvPr/>
        </p:nvGrpSpPr>
        <p:grpSpPr>
          <a:xfrm>
            <a:off x="706038" y="312972"/>
            <a:ext cx="140222" cy="140409"/>
            <a:chOff x="2741000" y="199475"/>
            <a:chExt cx="191953" cy="192210"/>
          </a:xfrm>
        </p:grpSpPr>
        <p:sp>
          <p:nvSpPr>
            <p:cNvPr id="1743" name="Google Shape;1743;p5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2" name="Google Shape;1752;p5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9"/>
          <p:cNvSpPr txBox="1"/>
          <p:nvPr/>
        </p:nvSpPr>
        <p:spPr>
          <a:xfrm>
            <a:off x="1570025" y="594952"/>
            <a:ext cx="6005100" cy="3798000"/>
          </a:xfrm>
          <a:prstGeom prst="rect">
            <a:avLst/>
          </a:prstGeom>
          <a:noFill/>
          <a:ln>
            <a:noFill/>
          </a:ln>
        </p:spPr>
        <p:txBody>
          <a:bodyPr anchorCtr="0" anchor="t" bIns="91425" lIns="91425" spcFirstLastPara="1" rIns="91425" wrap="square" tIns="91425">
            <a:normAutofit fontScale="92500" lnSpcReduction="20000"/>
          </a:bodyPr>
          <a:lstStyle/>
          <a:p>
            <a:pPr indent="-340677" lvl="0" marL="457200" rtl="0" algn="l">
              <a:lnSpc>
                <a:spcPct val="115000"/>
              </a:lnSpc>
              <a:spcBef>
                <a:spcPts val="0"/>
              </a:spcBef>
              <a:spcAft>
                <a:spcPts val="0"/>
              </a:spcAft>
              <a:buClr>
                <a:schemeClr val="dk1"/>
              </a:buClr>
              <a:buSzPct val="100000"/>
              <a:buChar char="●"/>
            </a:pPr>
            <a:r>
              <a:rPr lang="en" sz="1908">
                <a:solidFill>
                  <a:schemeClr val="dk1"/>
                </a:solidFill>
              </a:rPr>
              <a:t>Initial Data Set was Small</a:t>
            </a:r>
            <a:endParaRPr sz="1908">
              <a:solidFill>
                <a:schemeClr val="dk1"/>
              </a:solidFill>
            </a:endParaRPr>
          </a:p>
          <a:p>
            <a:pPr indent="0" lvl="0" marL="457200" rtl="0" algn="l">
              <a:lnSpc>
                <a:spcPct val="115000"/>
              </a:lnSpc>
              <a:spcBef>
                <a:spcPts val="1200"/>
              </a:spcBef>
              <a:spcAft>
                <a:spcPts val="0"/>
              </a:spcAft>
              <a:buNone/>
            </a:pPr>
            <a:r>
              <a:t/>
            </a:r>
            <a:endParaRPr sz="100">
              <a:solidFill>
                <a:schemeClr val="dk1"/>
              </a:solidFill>
            </a:endParaRPr>
          </a:p>
          <a:p>
            <a:pPr indent="-340677" lvl="1" marL="914400" rtl="0" algn="l">
              <a:lnSpc>
                <a:spcPct val="115000"/>
              </a:lnSpc>
              <a:spcBef>
                <a:spcPts val="1200"/>
              </a:spcBef>
              <a:spcAft>
                <a:spcPts val="0"/>
              </a:spcAft>
              <a:buClr>
                <a:schemeClr val="dk1"/>
              </a:buClr>
              <a:buSzPct val="100000"/>
              <a:buChar char="○"/>
            </a:pPr>
            <a:r>
              <a:rPr lang="en" sz="1908">
                <a:solidFill>
                  <a:schemeClr val="dk1"/>
                </a:solidFill>
              </a:rPr>
              <a:t>Relatively small sample size</a:t>
            </a:r>
            <a:endParaRPr sz="1908">
              <a:solidFill>
                <a:schemeClr val="dk1"/>
              </a:solidFill>
            </a:endParaRPr>
          </a:p>
          <a:p>
            <a:pPr indent="-340677" lvl="1" marL="914400" rtl="0" algn="l">
              <a:lnSpc>
                <a:spcPct val="115000"/>
              </a:lnSpc>
              <a:spcBef>
                <a:spcPts val="0"/>
              </a:spcBef>
              <a:spcAft>
                <a:spcPts val="0"/>
              </a:spcAft>
              <a:buClr>
                <a:schemeClr val="dk1"/>
              </a:buClr>
              <a:buSzPct val="100000"/>
              <a:buChar char="○"/>
            </a:pPr>
            <a:r>
              <a:rPr lang="en" sz="1908">
                <a:solidFill>
                  <a:schemeClr val="dk1"/>
                </a:solidFill>
              </a:rPr>
              <a:t>Not that many attributes</a:t>
            </a:r>
            <a:endParaRPr sz="1908">
              <a:solidFill>
                <a:schemeClr val="dk1"/>
              </a:solidFill>
            </a:endParaRPr>
          </a:p>
          <a:p>
            <a:pPr indent="-340677" lvl="1" marL="914400" rtl="0" algn="l">
              <a:lnSpc>
                <a:spcPct val="115000"/>
              </a:lnSpc>
              <a:spcBef>
                <a:spcPts val="0"/>
              </a:spcBef>
              <a:spcAft>
                <a:spcPts val="0"/>
              </a:spcAft>
              <a:buClr>
                <a:schemeClr val="dk1"/>
              </a:buClr>
              <a:buSzPct val="100000"/>
              <a:buChar char="○"/>
            </a:pPr>
            <a:r>
              <a:rPr lang="en" sz="1908">
                <a:solidFill>
                  <a:schemeClr val="dk1"/>
                </a:solidFill>
              </a:rPr>
              <a:t>Some of the attributes were on a scale of 1-5; wasn’t rigorous</a:t>
            </a:r>
            <a:endParaRPr sz="1908">
              <a:solidFill>
                <a:schemeClr val="dk1"/>
              </a:solidFill>
            </a:endParaRPr>
          </a:p>
          <a:p>
            <a:pPr indent="-340677" lvl="1" marL="914400" rtl="0" algn="l">
              <a:lnSpc>
                <a:spcPct val="115000"/>
              </a:lnSpc>
              <a:spcBef>
                <a:spcPts val="0"/>
              </a:spcBef>
              <a:spcAft>
                <a:spcPts val="0"/>
              </a:spcAft>
              <a:buClr>
                <a:schemeClr val="dk1"/>
              </a:buClr>
              <a:buSzPct val="100000"/>
              <a:buChar char="○"/>
            </a:pPr>
            <a:r>
              <a:rPr lang="en" sz="1908">
                <a:solidFill>
                  <a:schemeClr val="dk1"/>
                </a:solidFill>
              </a:rPr>
              <a:t>Pool of students was from a limited geographic area</a:t>
            </a:r>
            <a:endParaRPr sz="1908">
              <a:solidFill>
                <a:schemeClr val="dk1"/>
              </a:solidFill>
            </a:endParaRPr>
          </a:p>
          <a:p>
            <a:pPr indent="-340677" lvl="2" marL="1371600" rtl="0" algn="l">
              <a:lnSpc>
                <a:spcPct val="115000"/>
              </a:lnSpc>
              <a:spcBef>
                <a:spcPts val="0"/>
              </a:spcBef>
              <a:spcAft>
                <a:spcPts val="0"/>
              </a:spcAft>
              <a:buClr>
                <a:schemeClr val="dk1"/>
              </a:buClr>
              <a:buSzPct val="100000"/>
              <a:buChar char="■"/>
            </a:pPr>
            <a:r>
              <a:rPr lang="en" sz="1908">
                <a:solidFill>
                  <a:schemeClr val="dk1"/>
                </a:solidFill>
              </a:rPr>
              <a:t>Only students from Portugal</a:t>
            </a:r>
            <a:endParaRPr sz="1908">
              <a:solidFill>
                <a:schemeClr val="dk1"/>
              </a:solidFill>
            </a:endParaRPr>
          </a:p>
          <a:p>
            <a:pPr indent="-340677" lvl="2" marL="1371600" rtl="0" algn="l">
              <a:lnSpc>
                <a:spcPct val="115000"/>
              </a:lnSpc>
              <a:spcBef>
                <a:spcPts val="0"/>
              </a:spcBef>
              <a:spcAft>
                <a:spcPts val="0"/>
              </a:spcAft>
              <a:buClr>
                <a:schemeClr val="dk1"/>
              </a:buClr>
              <a:buSzPct val="100000"/>
              <a:buChar char="■"/>
            </a:pPr>
            <a:r>
              <a:rPr lang="en" sz="1908">
                <a:solidFill>
                  <a:schemeClr val="dk1"/>
                </a:solidFill>
              </a:rPr>
              <a:t>Only two schools were included in the study</a:t>
            </a:r>
            <a:endParaRPr sz="1908">
              <a:solidFill>
                <a:schemeClr val="dk1"/>
              </a:solidFill>
            </a:endParaRPr>
          </a:p>
          <a:p>
            <a:pPr indent="-340677" lvl="1" marL="914400" rtl="0" algn="l">
              <a:lnSpc>
                <a:spcPct val="115000"/>
              </a:lnSpc>
              <a:spcBef>
                <a:spcPts val="0"/>
              </a:spcBef>
              <a:spcAft>
                <a:spcPts val="0"/>
              </a:spcAft>
              <a:buClr>
                <a:schemeClr val="dk1"/>
              </a:buClr>
              <a:buSzPct val="100000"/>
              <a:buChar char="○"/>
            </a:pPr>
            <a:r>
              <a:rPr lang="en" sz="1908">
                <a:solidFill>
                  <a:schemeClr val="dk1"/>
                </a:solidFill>
              </a:rPr>
              <a:t>Results were only for one class, Portuguese </a:t>
            </a:r>
            <a:endParaRPr sz="1908">
              <a:solidFill>
                <a:schemeClr val="dk1"/>
              </a:solidFill>
            </a:endParaRPr>
          </a:p>
          <a:p>
            <a:pPr indent="-340677" lvl="1" marL="914400" rtl="0" algn="l">
              <a:lnSpc>
                <a:spcPct val="115000"/>
              </a:lnSpc>
              <a:spcBef>
                <a:spcPts val="0"/>
              </a:spcBef>
              <a:spcAft>
                <a:spcPts val="0"/>
              </a:spcAft>
              <a:buClr>
                <a:schemeClr val="dk1"/>
              </a:buClr>
              <a:buSzPct val="100000"/>
              <a:buChar char="○"/>
            </a:pPr>
            <a:r>
              <a:rPr lang="en" sz="1908">
                <a:solidFill>
                  <a:schemeClr val="dk1"/>
                </a:solidFill>
              </a:rPr>
              <a:t>There is a </a:t>
            </a:r>
            <a:r>
              <a:rPr lang="en" sz="1908">
                <a:solidFill>
                  <a:schemeClr val="dk1"/>
                </a:solidFill>
              </a:rPr>
              <a:t>relatively</a:t>
            </a:r>
            <a:r>
              <a:rPr lang="en" sz="1908">
                <a:solidFill>
                  <a:schemeClr val="dk1"/>
                </a:solidFill>
              </a:rPr>
              <a:t> higher proportion of </a:t>
            </a:r>
            <a:r>
              <a:rPr lang="en" sz="1908">
                <a:solidFill>
                  <a:schemeClr val="dk1"/>
                </a:solidFill>
              </a:rPr>
              <a:t>students</a:t>
            </a:r>
            <a:r>
              <a:rPr lang="en" sz="1908">
                <a:solidFill>
                  <a:schemeClr val="dk1"/>
                </a:solidFill>
              </a:rPr>
              <a:t> with higher grades </a:t>
            </a:r>
            <a:r>
              <a:rPr lang="en" sz="1908">
                <a:solidFill>
                  <a:schemeClr val="dk1"/>
                </a:solidFill>
              </a:rPr>
              <a:t>compare</a:t>
            </a:r>
            <a:r>
              <a:rPr lang="en" sz="1908">
                <a:solidFill>
                  <a:schemeClr val="dk1"/>
                </a:solidFill>
              </a:rPr>
              <a:t> to lower grades. </a:t>
            </a:r>
            <a:endParaRPr sz="1908">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p:nvPr/>
        </p:nvSpPr>
        <p:spPr>
          <a:xfrm>
            <a:off x="1279155" y="1396910"/>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38" name="Google Shape;338;p33"/>
          <p:cNvSpPr txBox="1"/>
          <p:nvPr>
            <p:ph idx="15" type="title"/>
          </p:nvPr>
        </p:nvSpPr>
        <p:spPr>
          <a:xfrm>
            <a:off x="669500" y="552000"/>
            <a:ext cx="7715400" cy="60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100"/>
              <a:t>TABLE OF CONTENTS</a:t>
            </a:r>
            <a:endParaRPr sz="3100"/>
          </a:p>
        </p:txBody>
      </p:sp>
      <p:sp>
        <p:nvSpPr>
          <p:cNvPr id="339" name="Google Shape;339;p33"/>
          <p:cNvSpPr txBox="1"/>
          <p:nvPr>
            <p:ph type="title"/>
          </p:nvPr>
        </p:nvSpPr>
        <p:spPr>
          <a:xfrm>
            <a:off x="1779449" y="3064650"/>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RELATED RESEARCH PAPERS</a:t>
            </a:r>
            <a:endParaRPr sz="2300"/>
          </a:p>
        </p:txBody>
      </p:sp>
      <p:sp>
        <p:nvSpPr>
          <p:cNvPr id="340" name="Google Shape;340;p33"/>
          <p:cNvSpPr txBox="1"/>
          <p:nvPr>
            <p:ph idx="2" type="title"/>
          </p:nvPr>
        </p:nvSpPr>
        <p:spPr>
          <a:xfrm>
            <a:off x="1279093" y="1513913"/>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01</a:t>
            </a:r>
            <a:endParaRPr sz="2300"/>
          </a:p>
        </p:txBody>
      </p:sp>
      <p:sp>
        <p:nvSpPr>
          <p:cNvPr id="341" name="Google Shape;341;p3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2" name="Google Shape;342;p3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43" name="Google Shape;343;p33"/>
          <p:cNvGrpSpPr/>
          <p:nvPr/>
        </p:nvGrpSpPr>
        <p:grpSpPr>
          <a:xfrm>
            <a:off x="706038" y="312972"/>
            <a:ext cx="140222" cy="140409"/>
            <a:chOff x="2741000" y="199475"/>
            <a:chExt cx="191953" cy="192210"/>
          </a:xfrm>
        </p:grpSpPr>
        <p:sp>
          <p:nvSpPr>
            <p:cNvPr id="344" name="Google Shape;344;p3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5" name="Google Shape;345;p3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6" name="Google Shape;346;p3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7" name="Google Shape;347;p3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8" name="Google Shape;348;p3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9" name="Google Shape;349;p3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0" name="Google Shape;350;p3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1" name="Google Shape;351;p3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2" name="Google Shape;352;p3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sp>
        <p:nvSpPr>
          <p:cNvPr id="353" name="Google Shape;353;p3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4" name="Google Shape;354;p33"/>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55" name="Google Shape;355;p33"/>
          <p:cNvGrpSpPr/>
          <p:nvPr/>
        </p:nvGrpSpPr>
        <p:grpSpPr>
          <a:xfrm>
            <a:off x="7671697" y="886552"/>
            <a:ext cx="695830" cy="243805"/>
            <a:chOff x="2271950" y="2722775"/>
            <a:chExt cx="575875" cy="201775"/>
          </a:xfrm>
        </p:grpSpPr>
        <p:sp>
          <p:nvSpPr>
            <p:cNvPr id="356" name="Google Shape;356;p3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7" name="Google Shape;357;p3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8" name="Google Shape;358;p3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59" name="Google Shape;359;p3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0" name="Google Shape;360;p3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sp>
        <p:nvSpPr>
          <p:cNvPr id="361" name="Google Shape;361;p33"/>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2" name="Google Shape;362;p33"/>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3" name="Google Shape;363;p33"/>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4" name="Google Shape;364;p33"/>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5" name="Google Shape;365;p33"/>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6" name="Google Shape;366;p33"/>
          <p:cNvSpPr/>
          <p:nvPr/>
        </p:nvSpPr>
        <p:spPr>
          <a:xfrm>
            <a:off x="6833001" y="40696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7" name="Google Shape;367;p33"/>
          <p:cNvSpPr/>
          <p:nvPr/>
        </p:nvSpPr>
        <p:spPr>
          <a:xfrm rot="-1685758">
            <a:off x="354791" y="34515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8" name="Google Shape;368;p33"/>
          <p:cNvSpPr/>
          <p:nvPr/>
        </p:nvSpPr>
        <p:spPr>
          <a:xfrm>
            <a:off x="263286" y="12988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69" name="Google Shape;369;p33"/>
          <p:cNvSpPr/>
          <p:nvPr/>
        </p:nvSpPr>
        <p:spPr>
          <a:xfrm>
            <a:off x="4728417" y="1408948"/>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70" name="Google Shape;370;p33"/>
          <p:cNvSpPr txBox="1"/>
          <p:nvPr>
            <p:ph type="title"/>
          </p:nvPr>
        </p:nvSpPr>
        <p:spPr>
          <a:xfrm>
            <a:off x="5252986" y="1379638"/>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MLR</a:t>
            </a:r>
            <a:endParaRPr sz="2300"/>
          </a:p>
        </p:txBody>
      </p:sp>
      <p:sp>
        <p:nvSpPr>
          <p:cNvPr id="371" name="Google Shape;371;p33"/>
          <p:cNvSpPr txBox="1"/>
          <p:nvPr>
            <p:ph idx="2" type="title"/>
          </p:nvPr>
        </p:nvSpPr>
        <p:spPr>
          <a:xfrm>
            <a:off x="4728356" y="1525950"/>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05</a:t>
            </a:r>
            <a:endParaRPr sz="2300"/>
          </a:p>
        </p:txBody>
      </p:sp>
      <p:sp>
        <p:nvSpPr>
          <p:cNvPr id="372" name="Google Shape;372;p33"/>
          <p:cNvSpPr/>
          <p:nvPr/>
        </p:nvSpPr>
        <p:spPr>
          <a:xfrm>
            <a:off x="1279155" y="2190773"/>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73" name="Google Shape;373;p33"/>
          <p:cNvSpPr txBox="1"/>
          <p:nvPr>
            <p:ph type="title"/>
          </p:nvPr>
        </p:nvSpPr>
        <p:spPr>
          <a:xfrm>
            <a:off x="1803724" y="1312638"/>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INTRODUCTION</a:t>
            </a:r>
            <a:endParaRPr sz="2300"/>
          </a:p>
        </p:txBody>
      </p:sp>
      <p:sp>
        <p:nvSpPr>
          <p:cNvPr id="374" name="Google Shape;374;p33"/>
          <p:cNvSpPr txBox="1"/>
          <p:nvPr>
            <p:ph idx="2" type="title"/>
          </p:nvPr>
        </p:nvSpPr>
        <p:spPr>
          <a:xfrm>
            <a:off x="1279093" y="2307775"/>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02</a:t>
            </a:r>
            <a:endParaRPr sz="2300"/>
          </a:p>
        </p:txBody>
      </p:sp>
      <p:sp>
        <p:nvSpPr>
          <p:cNvPr id="375" name="Google Shape;375;p33"/>
          <p:cNvSpPr/>
          <p:nvPr/>
        </p:nvSpPr>
        <p:spPr>
          <a:xfrm>
            <a:off x="4728417" y="2272923"/>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76" name="Google Shape;376;p33"/>
          <p:cNvSpPr txBox="1"/>
          <p:nvPr>
            <p:ph type="title"/>
          </p:nvPr>
        </p:nvSpPr>
        <p:spPr>
          <a:xfrm>
            <a:off x="5252986" y="2243613"/>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KNN</a:t>
            </a:r>
            <a:endParaRPr sz="2300"/>
          </a:p>
        </p:txBody>
      </p:sp>
      <p:sp>
        <p:nvSpPr>
          <p:cNvPr id="377" name="Google Shape;377;p33"/>
          <p:cNvSpPr txBox="1"/>
          <p:nvPr>
            <p:ph idx="2" type="title"/>
          </p:nvPr>
        </p:nvSpPr>
        <p:spPr>
          <a:xfrm>
            <a:off x="4728356" y="2389925"/>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06</a:t>
            </a:r>
            <a:endParaRPr sz="2300"/>
          </a:p>
        </p:txBody>
      </p:sp>
      <p:sp>
        <p:nvSpPr>
          <p:cNvPr id="378" name="Google Shape;378;p33"/>
          <p:cNvSpPr/>
          <p:nvPr/>
        </p:nvSpPr>
        <p:spPr>
          <a:xfrm>
            <a:off x="1279205" y="3088523"/>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79" name="Google Shape;379;p33"/>
          <p:cNvSpPr txBox="1"/>
          <p:nvPr>
            <p:ph type="title"/>
          </p:nvPr>
        </p:nvSpPr>
        <p:spPr>
          <a:xfrm>
            <a:off x="1779461" y="2142613"/>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 OVERVIEW</a:t>
            </a:r>
            <a:endParaRPr sz="2300"/>
          </a:p>
        </p:txBody>
      </p:sp>
      <p:sp>
        <p:nvSpPr>
          <p:cNvPr id="380" name="Google Shape;380;p33"/>
          <p:cNvSpPr txBox="1"/>
          <p:nvPr>
            <p:ph idx="2" type="title"/>
          </p:nvPr>
        </p:nvSpPr>
        <p:spPr>
          <a:xfrm>
            <a:off x="1279143" y="3205525"/>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03</a:t>
            </a:r>
            <a:endParaRPr sz="2300"/>
          </a:p>
        </p:txBody>
      </p:sp>
      <p:sp>
        <p:nvSpPr>
          <p:cNvPr id="381" name="Google Shape;381;p33"/>
          <p:cNvSpPr/>
          <p:nvPr/>
        </p:nvSpPr>
        <p:spPr>
          <a:xfrm>
            <a:off x="4728417" y="3093960"/>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82" name="Google Shape;382;p33"/>
          <p:cNvSpPr txBox="1"/>
          <p:nvPr>
            <p:ph type="title"/>
          </p:nvPr>
        </p:nvSpPr>
        <p:spPr>
          <a:xfrm>
            <a:off x="5252986" y="3064650"/>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CART</a:t>
            </a:r>
            <a:endParaRPr sz="2300"/>
          </a:p>
        </p:txBody>
      </p:sp>
      <p:sp>
        <p:nvSpPr>
          <p:cNvPr id="383" name="Google Shape;383;p33"/>
          <p:cNvSpPr txBox="1"/>
          <p:nvPr>
            <p:ph idx="2" type="title"/>
          </p:nvPr>
        </p:nvSpPr>
        <p:spPr>
          <a:xfrm>
            <a:off x="4728356" y="3210963"/>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07</a:t>
            </a:r>
            <a:endParaRPr sz="2300"/>
          </a:p>
        </p:txBody>
      </p:sp>
      <p:sp>
        <p:nvSpPr>
          <p:cNvPr id="384" name="Google Shape;384;p33"/>
          <p:cNvSpPr/>
          <p:nvPr/>
        </p:nvSpPr>
        <p:spPr>
          <a:xfrm>
            <a:off x="1279155" y="3947398"/>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85" name="Google Shape;385;p33"/>
          <p:cNvSpPr txBox="1"/>
          <p:nvPr>
            <p:ph type="title"/>
          </p:nvPr>
        </p:nvSpPr>
        <p:spPr>
          <a:xfrm>
            <a:off x="1803724" y="3918088"/>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 CLEANING</a:t>
            </a:r>
            <a:endParaRPr sz="2300"/>
          </a:p>
        </p:txBody>
      </p:sp>
      <p:sp>
        <p:nvSpPr>
          <p:cNvPr id="386" name="Google Shape;386;p33"/>
          <p:cNvSpPr txBox="1"/>
          <p:nvPr>
            <p:ph idx="2" type="title"/>
          </p:nvPr>
        </p:nvSpPr>
        <p:spPr>
          <a:xfrm>
            <a:off x="1279093" y="4064400"/>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04</a:t>
            </a:r>
            <a:endParaRPr sz="2300"/>
          </a:p>
        </p:txBody>
      </p:sp>
      <p:sp>
        <p:nvSpPr>
          <p:cNvPr id="387" name="Google Shape;387;p33"/>
          <p:cNvSpPr/>
          <p:nvPr/>
        </p:nvSpPr>
        <p:spPr>
          <a:xfrm>
            <a:off x="4728492" y="3914985"/>
            <a:ext cx="423177" cy="34710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88" name="Google Shape;388;p33"/>
          <p:cNvSpPr txBox="1"/>
          <p:nvPr>
            <p:ph type="title"/>
          </p:nvPr>
        </p:nvSpPr>
        <p:spPr>
          <a:xfrm>
            <a:off x="5253061" y="3885675"/>
            <a:ext cx="2774400" cy="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Final summary</a:t>
            </a:r>
            <a:endParaRPr sz="2300"/>
          </a:p>
        </p:txBody>
      </p:sp>
      <p:sp>
        <p:nvSpPr>
          <p:cNvPr id="389" name="Google Shape;389;p33"/>
          <p:cNvSpPr txBox="1"/>
          <p:nvPr>
            <p:ph idx="2" type="title"/>
          </p:nvPr>
        </p:nvSpPr>
        <p:spPr>
          <a:xfrm>
            <a:off x="4728431" y="4031988"/>
            <a:ext cx="423300" cy="1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08</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60"/>
          <p:cNvSpPr txBox="1"/>
          <p:nvPr/>
        </p:nvSpPr>
        <p:spPr>
          <a:xfrm>
            <a:off x="577900" y="82450"/>
            <a:ext cx="8520600" cy="5403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800">
                <a:solidFill>
                  <a:srgbClr val="FFFFFF"/>
                </a:solidFill>
              </a:rPr>
              <a:t>Summary | Accuracy</a:t>
            </a:r>
            <a:endParaRPr b="1" sz="2800">
              <a:solidFill>
                <a:srgbClr val="FFFFFF"/>
              </a:solidFill>
            </a:endParaRPr>
          </a:p>
        </p:txBody>
      </p:sp>
      <p:sp>
        <p:nvSpPr>
          <p:cNvPr id="1759" name="Google Shape;1759;p60"/>
          <p:cNvSpPr txBox="1"/>
          <p:nvPr/>
        </p:nvSpPr>
        <p:spPr>
          <a:xfrm>
            <a:off x="311700" y="603525"/>
            <a:ext cx="5588100" cy="3916500"/>
          </a:xfrm>
          <a:prstGeom prst="rect">
            <a:avLst/>
          </a:prstGeom>
          <a:noFill/>
          <a:ln>
            <a:noFill/>
          </a:ln>
        </p:spPr>
        <p:txBody>
          <a:bodyPr anchorCtr="0" anchor="t" bIns="91425" lIns="91425" spcFirstLastPara="1" rIns="91425" wrap="square" tIns="91425">
            <a:noAutofit/>
          </a:bodyPr>
          <a:lstStyle/>
          <a:p>
            <a:pPr indent="-312420" lvl="0" marL="457200" rtl="0" algn="l">
              <a:lnSpc>
                <a:spcPct val="95000"/>
              </a:lnSpc>
              <a:spcBef>
                <a:spcPts val="0"/>
              </a:spcBef>
              <a:spcAft>
                <a:spcPts val="0"/>
              </a:spcAft>
              <a:buClr>
                <a:schemeClr val="dk1"/>
              </a:buClr>
              <a:buSzPts val="1320"/>
              <a:buChar char="●"/>
            </a:pPr>
            <a:r>
              <a:rPr lang="en" sz="1320">
                <a:solidFill>
                  <a:schemeClr val="dk1"/>
                </a:solidFill>
              </a:rPr>
              <a:t>LMR</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All three variable selection methods lead to the same exact model</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RMSE =  2.844952</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Model Under Predicts for </a:t>
            </a:r>
            <a:r>
              <a:rPr lang="en" sz="1320">
                <a:solidFill>
                  <a:schemeClr val="dk1"/>
                </a:solidFill>
              </a:rPr>
              <a:t>higher</a:t>
            </a:r>
            <a:r>
              <a:rPr lang="en" sz="1320">
                <a:solidFill>
                  <a:schemeClr val="dk1"/>
                </a:solidFill>
              </a:rPr>
              <a:t> values and over predicts for higher values.</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It also has a Limited Range of Values</a:t>
            </a:r>
            <a:endParaRPr sz="1320">
              <a:solidFill>
                <a:schemeClr val="dk1"/>
              </a:solidFill>
            </a:endParaRPr>
          </a:p>
          <a:p>
            <a:pPr indent="-312420" lvl="0" marL="457200" rtl="0" algn="l">
              <a:lnSpc>
                <a:spcPct val="95000"/>
              </a:lnSpc>
              <a:spcBef>
                <a:spcPts val="0"/>
              </a:spcBef>
              <a:spcAft>
                <a:spcPts val="0"/>
              </a:spcAft>
              <a:buClr>
                <a:schemeClr val="dk1"/>
              </a:buClr>
              <a:buSzPts val="1320"/>
              <a:buChar char="●"/>
            </a:pPr>
            <a:r>
              <a:rPr lang="en" sz="1320">
                <a:solidFill>
                  <a:schemeClr val="dk1"/>
                </a:solidFill>
              </a:rPr>
              <a:t>KNN</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Best K = 5</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RMSE = 2.364477</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Model Consistently Over Predicts for Grades under </a:t>
            </a:r>
            <a:r>
              <a:rPr lang="en" sz="1320">
                <a:solidFill>
                  <a:schemeClr val="dk1"/>
                </a:solidFill>
              </a:rPr>
              <a:t>11</a:t>
            </a:r>
            <a:r>
              <a:rPr lang="en" sz="1320">
                <a:solidFill>
                  <a:schemeClr val="dk1"/>
                </a:solidFill>
              </a:rPr>
              <a:t>. </a:t>
            </a:r>
            <a:endParaRPr sz="1320">
              <a:solidFill>
                <a:schemeClr val="dk1"/>
              </a:solidFill>
            </a:endParaRPr>
          </a:p>
          <a:p>
            <a:pPr indent="-312420" lvl="0" marL="457200" rtl="0" algn="l">
              <a:lnSpc>
                <a:spcPct val="95000"/>
              </a:lnSpc>
              <a:spcBef>
                <a:spcPts val="0"/>
              </a:spcBef>
              <a:spcAft>
                <a:spcPts val="0"/>
              </a:spcAft>
              <a:buClr>
                <a:schemeClr val="dk1"/>
              </a:buClr>
              <a:buSzPts val="1320"/>
              <a:buChar char="●"/>
            </a:pPr>
            <a:r>
              <a:rPr lang="en" sz="1320">
                <a:solidFill>
                  <a:schemeClr val="dk1"/>
                </a:solidFill>
              </a:rPr>
              <a:t>CART</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Minimum Error RMSE =  2.742624</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Best Pruned RMSE = 2.777794</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BP Tree Only Groups Students into 4 buckets for the sake of clarity.</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Check Full Tree for more detailed categories </a:t>
            </a:r>
            <a:endParaRPr sz="1320">
              <a:solidFill>
                <a:schemeClr val="dk1"/>
              </a:solidFill>
            </a:endParaRPr>
          </a:p>
          <a:p>
            <a:pPr indent="-312420" lvl="0" marL="457200" rtl="0" algn="l">
              <a:lnSpc>
                <a:spcPct val="95000"/>
              </a:lnSpc>
              <a:spcBef>
                <a:spcPts val="0"/>
              </a:spcBef>
              <a:spcAft>
                <a:spcPts val="0"/>
              </a:spcAft>
              <a:buClr>
                <a:schemeClr val="dk1"/>
              </a:buClr>
              <a:buSzPts val="1320"/>
              <a:buChar char="●"/>
            </a:pPr>
            <a:r>
              <a:rPr lang="en" sz="1320">
                <a:solidFill>
                  <a:schemeClr val="dk1"/>
                </a:solidFill>
              </a:rPr>
              <a:t>KNN displays better trend. </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Similar RMSE for all 3; between 2-3</a:t>
            </a:r>
            <a:endParaRPr sz="1320">
              <a:solidFill>
                <a:schemeClr val="dk1"/>
              </a:solidFill>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rPr>
              <a:t>KNN has the best scatterplot</a:t>
            </a:r>
            <a:endParaRPr sz="1320">
              <a:solidFill>
                <a:schemeClr val="dk1"/>
              </a:solidFill>
            </a:endParaRPr>
          </a:p>
        </p:txBody>
      </p:sp>
      <p:pic>
        <p:nvPicPr>
          <p:cNvPr id="1760" name="Google Shape;1760;p60"/>
          <p:cNvPicPr preferRelativeResize="0"/>
          <p:nvPr/>
        </p:nvPicPr>
        <p:blipFill rotWithShape="1">
          <a:blip r:embed="rId3">
            <a:alphaModFix/>
          </a:blip>
          <a:srcRect b="0" l="0" r="3428" t="0"/>
          <a:stretch/>
        </p:blipFill>
        <p:spPr>
          <a:xfrm>
            <a:off x="6233225" y="0"/>
            <a:ext cx="2701499" cy="1939801"/>
          </a:xfrm>
          <a:prstGeom prst="rect">
            <a:avLst/>
          </a:prstGeom>
          <a:noFill/>
          <a:ln>
            <a:noFill/>
          </a:ln>
        </p:spPr>
      </p:pic>
      <p:pic>
        <p:nvPicPr>
          <p:cNvPr id="1761" name="Google Shape;1761;p60"/>
          <p:cNvPicPr preferRelativeResize="0"/>
          <p:nvPr/>
        </p:nvPicPr>
        <p:blipFill rotWithShape="1">
          <a:blip r:embed="rId4">
            <a:alphaModFix/>
          </a:blip>
          <a:srcRect b="0" l="0" r="3428" t="15483"/>
          <a:stretch/>
        </p:blipFill>
        <p:spPr>
          <a:xfrm>
            <a:off x="6233225" y="1915400"/>
            <a:ext cx="2701499" cy="1639400"/>
          </a:xfrm>
          <a:prstGeom prst="rect">
            <a:avLst/>
          </a:prstGeom>
          <a:noFill/>
          <a:ln>
            <a:noFill/>
          </a:ln>
        </p:spPr>
      </p:pic>
      <p:pic>
        <p:nvPicPr>
          <p:cNvPr id="1762" name="Google Shape;1762;p60"/>
          <p:cNvPicPr preferRelativeResize="0"/>
          <p:nvPr/>
        </p:nvPicPr>
        <p:blipFill rotWithShape="1">
          <a:blip r:embed="rId5">
            <a:alphaModFix/>
          </a:blip>
          <a:srcRect b="806" l="0" r="3437" t="11543"/>
          <a:stretch/>
        </p:blipFill>
        <p:spPr>
          <a:xfrm>
            <a:off x="6233225" y="3443050"/>
            <a:ext cx="2701499" cy="1700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61"/>
          <p:cNvSpPr txBox="1"/>
          <p:nvPr/>
        </p:nvSpPr>
        <p:spPr>
          <a:xfrm>
            <a:off x="671250" y="34800"/>
            <a:ext cx="8161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FFFFFF"/>
                </a:solidFill>
              </a:rPr>
              <a:t>Summary | Decision Making</a:t>
            </a:r>
            <a:endParaRPr b="1" sz="2800">
              <a:solidFill>
                <a:srgbClr val="FFFFFF"/>
              </a:solidFill>
            </a:endParaRPr>
          </a:p>
        </p:txBody>
      </p:sp>
      <p:sp>
        <p:nvSpPr>
          <p:cNvPr id="1768" name="Google Shape;1768;p61"/>
          <p:cNvSpPr txBox="1"/>
          <p:nvPr/>
        </p:nvSpPr>
        <p:spPr>
          <a:xfrm>
            <a:off x="311700" y="603525"/>
            <a:ext cx="4508400" cy="41637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Clr>
                <a:schemeClr val="dk1"/>
              </a:buClr>
              <a:buSzPts val="1600"/>
              <a:buChar char="●"/>
            </a:pPr>
            <a:r>
              <a:rPr b="1" lang="en" sz="1800">
                <a:solidFill>
                  <a:schemeClr val="dk1"/>
                </a:solidFill>
              </a:rPr>
              <a:t>Past Failures</a:t>
            </a:r>
            <a:r>
              <a:rPr lang="en" sz="1800">
                <a:solidFill>
                  <a:schemeClr val="dk1"/>
                </a:solidFill>
              </a:rPr>
              <a:t>, </a:t>
            </a:r>
            <a:r>
              <a:rPr b="1" lang="en" sz="1800">
                <a:solidFill>
                  <a:schemeClr val="dk1"/>
                </a:solidFill>
              </a:rPr>
              <a:t>Pursuit of Higher Education</a:t>
            </a:r>
            <a:r>
              <a:rPr lang="en" sz="1800">
                <a:solidFill>
                  <a:schemeClr val="dk1"/>
                </a:solidFill>
              </a:rPr>
              <a:t> and </a:t>
            </a:r>
            <a:r>
              <a:rPr b="1" lang="en" sz="1800">
                <a:solidFill>
                  <a:schemeClr val="dk1"/>
                </a:solidFill>
              </a:rPr>
              <a:t>The School That You Attended</a:t>
            </a:r>
            <a:r>
              <a:rPr lang="en" sz="1800">
                <a:solidFill>
                  <a:schemeClr val="dk1"/>
                </a:solidFill>
              </a:rPr>
              <a:t>  are the three most important variables.</a:t>
            </a:r>
            <a:endParaRPr sz="1800">
              <a:solidFill>
                <a:schemeClr val="dk1"/>
              </a:solidFill>
            </a:endParaRPr>
          </a:p>
          <a:p>
            <a:pPr indent="0" lvl="0" marL="457200" rtl="0" algn="l">
              <a:lnSpc>
                <a:spcPct val="115000"/>
              </a:lnSpc>
              <a:spcBef>
                <a:spcPts val="1200"/>
              </a:spcBef>
              <a:spcAft>
                <a:spcPts val="0"/>
              </a:spcAft>
              <a:buNone/>
            </a:pPr>
            <a:r>
              <a:t/>
            </a:r>
            <a:endParaRPr sz="1800">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As policy makers, </a:t>
            </a:r>
            <a:r>
              <a:rPr b="1" lang="en" u="sng">
                <a:solidFill>
                  <a:schemeClr val="dk1"/>
                </a:solidFill>
              </a:rPr>
              <a:t>students past experiences</a:t>
            </a:r>
            <a:r>
              <a:rPr lang="en" u="sng">
                <a:solidFill>
                  <a:schemeClr val="dk1"/>
                </a:solidFill>
              </a:rPr>
              <a:t>, </a:t>
            </a:r>
            <a:r>
              <a:rPr b="1" lang="en" u="sng">
                <a:solidFill>
                  <a:schemeClr val="dk1"/>
                </a:solidFill>
              </a:rPr>
              <a:t>motivation and the school itself</a:t>
            </a:r>
            <a:r>
              <a:rPr lang="en">
                <a:solidFill>
                  <a:schemeClr val="dk1"/>
                </a:solidFill>
              </a:rPr>
              <a:t> play an important role. </a:t>
            </a:r>
            <a:endParaRPr>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These might be a lead for policies that try to improve schools’ educational environment and having inspiring faculties. </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pic>
        <p:nvPicPr>
          <p:cNvPr id="1769" name="Google Shape;1769;p61"/>
          <p:cNvPicPr preferRelativeResize="0"/>
          <p:nvPr/>
        </p:nvPicPr>
        <p:blipFill>
          <a:blip r:embed="rId3">
            <a:alphaModFix/>
          </a:blip>
          <a:stretch>
            <a:fillRect/>
          </a:stretch>
        </p:blipFill>
        <p:spPr>
          <a:xfrm>
            <a:off x="5170525" y="755925"/>
            <a:ext cx="3299424" cy="1791825"/>
          </a:xfrm>
          <a:prstGeom prst="rect">
            <a:avLst/>
          </a:prstGeom>
          <a:noFill/>
          <a:ln>
            <a:noFill/>
          </a:ln>
        </p:spPr>
      </p:pic>
      <p:sp>
        <p:nvSpPr>
          <p:cNvPr id="1770" name="Google Shape;1770;p61"/>
          <p:cNvSpPr/>
          <p:nvPr/>
        </p:nvSpPr>
        <p:spPr>
          <a:xfrm>
            <a:off x="5135500" y="1067900"/>
            <a:ext cx="3387600" cy="2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1"/>
          <p:cNvSpPr/>
          <p:nvPr/>
        </p:nvSpPr>
        <p:spPr>
          <a:xfrm>
            <a:off x="8151200" y="1091900"/>
            <a:ext cx="183900" cy="24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2" name="Google Shape;1772;p61"/>
          <p:cNvPicPr preferRelativeResize="0"/>
          <p:nvPr/>
        </p:nvPicPr>
        <p:blipFill>
          <a:blip r:embed="rId4">
            <a:alphaModFix/>
          </a:blip>
          <a:stretch>
            <a:fillRect/>
          </a:stretch>
        </p:blipFill>
        <p:spPr>
          <a:xfrm>
            <a:off x="5170525" y="2547748"/>
            <a:ext cx="3299425" cy="2287848"/>
          </a:xfrm>
          <a:prstGeom prst="rect">
            <a:avLst/>
          </a:prstGeom>
          <a:noFill/>
          <a:ln>
            <a:noFill/>
          </a:ln>
        </p:spPr>
      </p:pic>
      <p:sp>
        <p:nvSpPr>
          <p:cNvPr id="1773" name="Google Shape;1773;p61"/>
          <p:cNvSpPr/>
          <p:nvPr/>
        </p:nvSpPr>
        <p:spPr>
          <a:xfrm>
            <a:off x="5111500" y="1444050"/>
            <a:ext cx="3411600" cy="2919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1"/>
          <p:cNvSpPr/>
          <p:nvPr/>
        </p:nvSpPr>
        <p:spPr>
          <a:xfrm>
            <a:off x="5111500" y="1820200"/>
            <a:ext cx="3411600" cy="1197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62"/>
          <p:cNvSpPr txBox="1"/>
          <p:nvPr/>
        </p:nvSpPr>
        <p:spPr>
          <a:xfrm>
            <a:off x="719775" y="70350"/>
            <a:ext cx="8112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FFFFFF"/>
                </a:solidFill>
              </a:rPr>
              <a:t>Summary | Decision Making</a:t>
            </a:r>
            <a:endParaRPr b="1" sz="2800">
              <a:solidFill>
                <a:srgbClr val="FFFFFF"/>
              </a:solidFill>
            </a:endParaRPr>
          </a:p>
        </p:txBody>
      </p:sp>
      <p:sp>
        <p:nvSpPr>
          <p:cNvPr id="1780" name="Google Shape;1780;p62"/>
          <p:cNvSpPr txBox="1"/>
          <p:nvPr/>
        </p:nvSpPr>
        <p:spPr>
          <a:xfrm>
            <a:off x="311700" y="603525"/>
            <a:ext cx="4799700" cy="4163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Student health, studying time, parents education</a:t>
            </a:r>
            <a:r>
              <a:rPr lang="en" sz="1800">
                <a:solidFill>
                  <a:schemeClr val="dk1"/>
                </a:solidFill>
              </a:rPr>
              <a:t> and </a:t>
            </a:r>
            <a:r>
              <a:rPr b="1" lang="en" sz="1800">
                <a:solidFill>
                  <a:schemeClr val="dk1"/>
                </a:solidFill>
              </a:rPr>
              <a:t>extra at home school support</a:t>
            </a:r>
            <a:r>
              <a:rPr lang="en" sz="1800">
                <a:solidFill>
                  <a:schemeClr val="dk1"/>
                </a:solidFill>
              </a:rPr>
              <a:t> play a secondary role to performance.</a:t>
            </a:r>
            <a:endParaRPr sz="1800">
              <a:solidFill>
                <a:schemeClr val="dk1"/>
              </a:solidFill>
            </a:endParaRPr>
          </a:p>
          <a:p>
            <a:pPr indent="0" lvl="0" marL="457200" rtl="0" algn="l">
              <a:lnSpc>
                <a:spcPct val="115000"/>
              </a:lnSpc>
              <a:spcBef>
                <a:spcPts val="1200"/>
              </a:spcBef>
              <a:spcAft>
                <a:spcPts val="0"/>
              </a:spcAft>
              <a:buNone/>
            </a:pPr>
            <a:r>
              <a:t/>
            </a:r>
            <a:endParaRPr sz="900">
              <a:solidFill>
                <a:schemeClr val="dk1"/>
              </a:solidFill>
            </a:endParaRPr>
          </a:p>
          <a:p>
            <a:pPr indent="-330200" lvl="1" marL="914400" rtl="0" algn="l">
              <a:lnSpc>
                <a:spcPct val="115000"/>
              </a:lnSpc>
              <a:spcBef>
                <a:spcPts val="1200"/>
              </a:spcBef>
              <a:spcAft>
                <a:spcPts val="0"/>
              </a:spcAft>
              <a:buClr>
                <a:schemeClr val="dk1"/>
              </a:buClr>
              <a:buSzPts val="1600"/>
              <a:buChar char="○"/>
            </a:pPr>
            <a:r>
              <a:rPr lang="en" sz="1600">
                <a:solidFill>
                  <a:schemeClr val="dk1"/>
                </a:solidFill>
              </a:rPr>
              <a:t>This means </a:t>
            </a:r>
            <a:r>
              <a:rPr b="1" lang="en" sz="1600">
                <a:solidFill>
                  <a:schemeClr val="dk1"/>
                </a:solidFill>
              </a:rPr>
              <a:t>home environments</a:t>
            </a:r>
            <a:r>
              <a:rPr lang="en" sz="1600">
                <a:solidFill>
                  <a:schemeClr val="dk1"/>
                </a:solidFill>
              </a:rPr>
              <a:t>, </a:t>
            </a:r>
            <a:r>
              <a:rPr b="1" lang="en" sz="1600">
                <a:solidFill>
                  <a:schemeClr val="dk1"/>
                </a:solidFill>
              </a:rPr>
              <a:t>student self disciplines</a:t>
            </a:r>
            <a:r>
              <a:rPr lang="en" sz="1600">
                <a:solidFill>
                  <a:schemeClr val="dk1"/>
                </a:solidFill>
              </a:rPr>
              <a:t> and </a:t>
            </a:r>
            <a:r>
              <a:rPr b="1" lang="en" sz="1600">
                <a:solidFill>
                  <a:schemeClr val="dk1"/>
                </a:solidFill>
              </a:rPr>
              <a:t>well beings, </a:t>
            </a:r>
            <a:r>
              <a:rPr lang="en" sz="1600">
                <a:solidFill>
                  <a:schemeClr val="dk1"/>
                </a:solidFill>
              </a:rPr>
              <a:t>generally out of school factors also contribute to their performance.</a:t>
            </a:r>
            <a:endParaRPr sz="1600">
              <a:solidFill>
                <a:schemeClr val="dk1"/>
              </a:solidFill>
            </a:endParaRPr>
          </a:p>
          <a:p>
            <a:pPr indent="0" lvl="0" marL="914400" rtl="0" algn="l">
              <a:lnSpc>
                <a:spcPct val="115000"/>
              </a:lnSpc>
              <a:spcBef>
                <a:spcPts val="1200"/>
              </a:spcBef>
              <a:spcAft>
                <a:spcPts val="0"/>
              </a:spcAft>
              <a:buNone/>
            </a:pPr>
            <a:r>
              <a:t/>
            </a:r>
            <a:endParaRPr sz="900">
              <a:solidFill>
                <a:schemeClr val="dk1"/>
              </a:solidFill>
            </a:endParaRPr>
          </a:p>
          <a:p>
            <a:pPr indent="-330200" lvl="1" marL="914400" rtl="0" algn="l">
              <a:lnSpc>
                <a:spcPct val="115000"/>
              </a:lnSpc>
              <a:spcBef>
                <a:spcPts val="1200"/>
              </a:spcBef>
              <a:spcAft>
                <a:spcPts val="0"/>
              </a:spcAft>
              <a:buClr>
                <a:schemeClr val="dk1"/>
              </a:buClr>
              <a:buSzPts val="1600"/>
              <a:buChar char="○"/>
            </a:pPr>
            <a:r>
              <a:rPr lang="en" sz="1600">
                <a:solidFill>
                  <a:schemeClr val="dk1"/>
                </a:solidFill>
              </a:rPr>
              <a:t>Only target these elements to refine the grades, after the most important issues has been resolved. </a:t>
            </a:r>
            <a:endParaRPr sz="1600">
              <a:solidFill>
                <a:schemeClr val="dk1"/>
              </a:solidFill>
            </a:endParaRPr>
          </a:p>
        </p:txBody>
      </p:sp>
      <p:pic>
        <p:nvPicPr>
          <p:cNvPr id="1781" name="Google Shape;1781;p62"/>
          <p:cNvPicPr preferRelativeResize="0"/>
          <p:nvPr/>
        </p:nvPicPr>
        <p:blipFill>
          <a:blip r:embed="rId3">
            <a:alphaModFix/>
          </a:blip>
          <a:stretch>
            <a:fillRect/>
          </a:stretch>
        </p:blipFill>
        <p:spPr>
          <a:xfrm>
            <a:off x="5170525" y="755925"/>
            <a:ext cx="3299424" cy="1791825"/>
          </a:xfrm>
          <a:prstGeom prst="rect">
            <a:avLst/>
          </a:prstGeom>
          <a:noFill/>
          <a:ln>
            <a:noFill/>
          </a:ln>
        </p:spPr>
      </p:pic>
      <p:sp>
        <p:nvSpPr>
          <p:cNvPr id="1782" name="Google Shape;1782;p62"/>
          <p:cNvSpPr/>
          <p:nvPr/>
        </p:nvSpPr>
        <p:spPr>
          <a:xfrm>
            <a:off x="5135500" y="1067900"/>
            <a:ext cx="3387600" cy="2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2"/>
          <p:cNvSpPr/>
          <p:nvPr/>
        </p:nvSpPr>
        <p:spPr>
          <a:xfrm>
            <a:off x="8151200" y="1091900"/>
            <a:ext cx="183900" cy="24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4" name="Google Shape;1784;p62"/>
          <p:cNvPicPr preferRelativeResize="0"/>
          <p:nvPr/>
        </p:nvPicPr>
        <p:blipFill>
          <a:blip r:embed="rId4">
            <a:alphaModFix/>
          </a:blip>
          <a:stretch>
            <a:fillRect/>
          </a:stretch>
        </p:blipFill>
        <p:spPr>
          <a:xfrm>
            <a:off x="5170525" y="2471548"/>
            <a:ext cx="3299425" cy="2287848"/>
          </a:xfrm>
          <a:prstGeom prst="rect">
            <a:avLst/>
          </a:prstGeom>
          <a:noFill/>
          <a:ln>
            <a:noFill/>
          </a:ln>
        </p:spPr>
      </p:pic>
      <p:sp>
        <p:nvSpPr>
          <p:cNvPr id="1785" name="Google Shape;1785;p62"/>
          <p:cNvSpPr/>
          <p:nvPr/>
        </p:nvSpPr>
        <p:spPr>
          <a:xfrm>
            <a:off x="5111500" y="1444050"/>
            <a:ext cx="3411600" cy="2919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2"/>
          <p:cNvSpPr/>
          <p:nvPr/>
        </p:nvSpPr>
        <p:spPr>
          <a:xfrm>
            <a:off x="5111500" y="1820200"/>
            <a:ext cx="3411600" cy="119700"/>
          </a:xfrm>
          <a:prstGeom prst="rect">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63"/>
          <p:cNvSpPr txBox="1"/>
          <p:nvPr>
            <p:ph idx="1" type="subTitle"/>
          </p:nvPr>
        </p:nvSpPr>
        <p:spPr>
          <a:xfrm>
            <a:off x="658650" y="854100"/>
            <a:ext cx="8112600" cy="29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900" u="sng">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Math Data</a:t>
            </a:r>
            <a:endParaRPr sz="1900">
              <a:latin typeface="Arial"/>
              <a:ea typeface="Arial"/>
              <a:cs typeface="Arial"/>
              <a:sym typeface="Arial"/>
            </a:endParaRPr>
          </a:p>
          <a:p>
            <a:pPr indent="-349250" lvl="1" marL="914400" rtl="0" algn="l">
              <a:spcBef>
                <a:spcPts val="0"/>
              </a:spcBef>
              <a:spcAft>
                <a:spcPts val="0"/>
              </a:spcAft>
              <a:buSzPts val="1900"/>
              <a:buFont typeface="Arial"/>
              <a:buAutoNum type="alphaLcParenR"/>
            </a:pPr>
            <a:r>
              <a:rPr lang="en" sz="1900">
                <a:latin typeface="Arial"/>
                <a:ea typeface="Arial"/>
                <a:cs typeface="Arial"/>
                <a:sym typeface="Arial"/>
              </a:rPr>
              <a:t>Code was implemented, Analysis wasn’t</a:t>
            </a:r>
            <a:endParaRPr sz="1900">
              <a:latin typeface="Arial"/>
              <a:ea typeface="Arial"/>
              <a:cs typeface="Arial"/>
              <a:sym typeface="Arial"/>
            </a:endParaRPr>
          </a:p>
          <a:p>
            <a:pPr indent="-349250" lvl="1" marL="914400" rtl="0" algn="l">
              <a:spcBef>
                <a:spcPts val="0"/>
              </a:spcBef>
              <a:spcAft>
                <a:spcPts val="0"/>
              </a:spcAft>
              <a:buSzPts val="1900"/>
              <a:buFont typeface="Arial"/>
              <a:buAutoNum type="alphaLcParenR"/>
            </a:pPr>
            <a:r>
              <a:rPr lang="en" sz="1900">
                <a:latin typeface="Arial"/>
                <a:ea typeface="Arial"/>
                <a:cs typeface="Arial"/>
                <a:sym typeface="Arial"/>
              </a:rPr>
              <a:t>Told not to Include by Professor</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Categorize the Grade </a:t>
            </a:r>
            <a:endParaRPr sz="1900">
              <a:latin typeface="Arial"/>
              <a:ea typeface="Arial"/>
              <a:cs typeface="Arial"/>
              <a:sym typeface="Arial"/>
            </a:endParaRPr>
          </a:p>
          <a:p>
            <a:pPr indent="-349250" lvl="1" marL="914400" rtl="0" algn="l">
              <a:spcBef>
                <a:spcPts val="0"/>
              </a:spcBef>
              <a:spcAft>
                <a:spcPts val="0"/>
              </a:spcAft>
              <a:buSzPts val="1900"/>
              <a:buFont typeface="Arial"/>
              <a:buAutoNum type="alphaLcParenR"/>
            </a:pPr>
            <a:r>
              <a:rPr lang="en" sz="1900">
                <a:latin typeface="Arial"/>
                <a:ea typeface="Arial"/>
                <a:cs typeface="Arial"/>
                <a:sym typeface="Arial"/>
              </a:rPr>
              <a:t>Determine Who Passes and Who Fails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G1 and G2</a:t>
            </a:r>
            <a:endParaRPr sz="1900">
              <a:latin typeface="Arial"/>
              <a:ea typeface="Arial"/>
              <a:cs typeface="Arial"/>
              <a:sym typeface="Arial"/>
            </a:endParaRPr>
          </a:p>
          <a:p>
            <a:pPr indent="-349250" lvl="1" marL="914400" rtl="0" algn="l">
              <a:spcBef>
                <a:spcPts val="0"/>
              </a:spcBef>
              <a:spcAft>
                <a:spcPts val="0"/>
              </a:spcAft>
              <a:buSzPts val="1900"/>
              <a:buFont typeface="Arial"/>
              <a:buAutoNum type="alphaLcParenR"/>
            </a:pPr>
            <a:r>
              <a:rPr lang="en" sz="1900">
                <a:latin typeface="Arial"/>
                <a:ea typeface="Arial"/>
                <a:cs typeface="Arial"/>
                <a:sym typeface="Arial"/>
              </a:rPr>
              <a:t>Do Multi-variable Analysis </a:t>
            </a:r>
            <a:endParaRPr sz="1900">
              <a:latin typeface="Arial"/>
              <a:ea typeface="Arial"/>
              <a:cs typeface="Arial"/>
              <a:sym typeface="Arial"/>
            </a:endParaRPr>
          </a:p>
        </p:txBody>
      </p:sp>
      <p:sp>
        <p:nvSpPr>
          <p:cNvPr id="1792" name="Google Shape;1792;p63"/>
          <p:cNvSpPr txBox="1"/>
          <p:nvPr/>
        </p:nvSpPr>
        <p:spPr>
          <a:xfrm>
            <a:off x="719775" y="70350"/>
            <a:ext cx="8112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FFFFFF"/>
                </a:solidFill>
              </a:rPr>
              <a:t>P</a:t>
            </a:r>
            <a:r>
              <a:rPr b="1" lang="en" sz="2800">
                <a:solidFill>
                  <a:srgbClr val="FFFFFF"/>
                </a:solidFill>
              </a:rPr>
              <a:t>otential Future Work</a:t>
            </a:r>
            <a:endParaRPr b="1" sz="2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64"/>
          <p:cNvSpPr txBox="1"/>
          <p:nvPr/>
        </p:nvSpPr>
        <p:spPr>
          <a:xfrm>
            <a:off x="335975"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chemeClr val="dk1"/>
              </a:buClr>
              <a:buSzPts val="1800"/>
              <a:buChar char="●"/>
            </a:pPr>
            <a:r>
              <a:rPr lang="en" sz="1800">
                <a:solidFill>
                  <a:schemeClr val="dk1"/>
                </a:solidFill>
              </a:rPr>
              <a:t>Original</a:t>
            </a:r>
            <a:r>
              <a:rPr lang="en" sz="1800">
                <a:solidFill>
                  <a:schemeClr val="dk1"/>
                </a:solidFill>
              </a:rPr>
              <a:t> Dataset</a:t>
            </a:r>
            <a:endParaRPr sz="1800">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u="sng">
                <a:solidFill>
                  <a:schemeClr val="hlink"/>
                </a:solidFill>
                <a:hlinkClick r:id="rId3"/>
              </a:rPr>
              <a:t>http://archive.ics.uci.edu/ml/datasets/Student+Performance</a:t>
            </a:r>
            <a:endParaRPr sz="1800">
              <a:solidFill>
                <a:schemeClr val="dk1"/>
              </a:solidFill>
            </a:endParaRPr>
          </a:p>
          <a:p>
            <a:pPr indent="-342900" lvl="0" marL="457200" rtl="0" algn="l">
              <a:lnSpc>
                <a:spcPct val="105000"/>
              </a:lnSpc>
              <a:spcBef>
                <a:spcPts val="0"/>
              </a:spcBef>
              <a:spcAft>
                <a:spcPts val="0"/>
              </a:spcAft>
              <a:buClr>
                <a:schemeClr val="dk1"/>
              </a:buClr>
              <a:buSzPts val="1800"/>
              <a:buChar char="●"/>
            </a:pPr>
            <a:r>
              <a:rPr lang="en" sz="1800">
                <a:solidFill>
                  <a:schemeClr val="dk1"/>
                </a:solidFill>
              </a:rPr>
              <a:t>Paper 1</a:t>
            </a:r>
            <a:endParaRPr sz="1800">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u="sng">
                <a:solidFill>
                  <a:schemeClr val="hlink"/>
                </a:solidFill>
                <a:hlinkClick r:id="rId4"/>
              </a:rPr>
              <a:t>https://www.proquest.com/openview/09bc1ddcaa1ac232f804c35c65477955/1/advanced</a:t>
            </a:r>
            <a:endParaRPr sz="1800">
              <a:solidFill>
                <a:schemeClr val="dk1"/>
              </a:solidFill>
            </a:endParaRPr>
          </a:p>
          <a:p>
            <a:pPr indent="-342900" lvl="0" marL="457200" marR="0" rtl="0" algn="l">
              <a:lnSpc>
                <a:spcPct val="105000"/>
              </a:lnSpc>
              <a:spcBef>
                <a:spcPts val="0"/>
              </a:spcBef>
              <a:spcAft>
                <a:spcPts val="0"/>
              </a:spcAft>
              <a:buClr>
                <a:schemeClr val="dk1"/>
              </a:buClr>
              <a:buSzPts val="1800"/>
              <a:buChar char="●"/>
            </a:pPr>
            <a:r>
              <a:rPr lang="en" sz="1800">
                <a:solidFill>
                  <a:schemeClr val="dk1"/>
                </a:solidFill>
              </a:rPr>
              <a:t>Paper 2</a:t>
            </a:r>
            <a:endParaRPr sz="1800">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u="sng">
                <a:solidFill>
                  <a:schemeClr val="hlink"/>
                </a:solidFill>
                <a:hlinkClick r:id="rId5"/>
              </a:rPr>
              <a:t>https://www.proquest.com/abicomplete/docview/2699820941/163B97F2F6F940C4PQ/7</a:t>
            </a:r>
            <a:endParaRPr sz="1800">
              <a:solidFill>
                <a:schemeClr val="dk1"/>
              </a:solidFill>
            </a:endParaRPr>
          </a:p>
          <a:p>
            <a:pPr indent="-342900" lvl="0" marL="457200" rtl="0" algn="l">
              <a:lnSpc>
                <a:spcPct val="105000"/>
              </a:lnSpc>
              <a:spcBef>
                <a:spcPts val="0"/>
              </a:spcBef>
              <a:spcAft>
                <a:spcPts val="0"/>
              </a:spcAft>
              <a:buClr>
                <a:schemeClr val="dk1"/>
              </a:buClr>
              <a:buSzPts val="1800"/>
              <a:buChar char="●"/>
            </a:pPr>
            <a:r>
              <a:rPr lang="en" sz="1800">
                <a:solidFill>
                  <a:schemeClr val="dk1"/>
                </a:solidFill>
              </a:rPr>
              <a:t>Paper 3</a:t>
            </a:r>
            <a:endParaRPr sz="1800">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u="sng">
                <a:solidFill>
                  <a:schemeClr val="hlink"/>
                </a:solidFill>
                <a:hlinkClick r:id="rId6"/>
              </a:rPr>
              <a:t>https://www.proquest.com/abicomplete/docview/2701975549/163B97F2F6F940C4PQ/13</a:t>
            </a:r>
            <a:endParaRPr sz="1800">
              <a:solidFill>
                <a:schemeClr val="dk1"/>
              </a:solidFill>
            </a:endParaRPr>
          </a:p>
          <a:p>
            <a:pPr indent="0" lvl="0" marL="0" rtl="0" algn="l">
              <a:lnSpc>
                <a:spcPct val="105000"/>
              </a:lnSpc>
              <a:spcBef>
                <a:spcPts val="1200"/>
              </a:spcBef>
              <a:spcAft>
                <a:spcPts val="1200"/>
              </a:spcAft>
              <a:buNone/>
            </a:pPr>
            <a:r>
              <a:t/>
            </a:r>
            <a:endParaRPr sz="1800">
              <a:solidFill>
                <a:schemeClr val="dk1"/>
              </a:solidFill>
            </a:endParaRPr>
          </a:p>
        </p:txBody>
      </p:sp>
      <p:sp>
        <p:nvSpPr>
          <p:cNvPr id="1798" name="Google Shape;1798;p64"/>
          <p:cNvSpPr txBox="1"/>
          <p:nvPr>
            <p:ph type="title"/>
          </p:nvPr>
        </p:nvSpPr>
        <p:spPr>
          <a:xfrm>
            <a:off x="1010875" y="305325"/>
            <a:ext cx="6888000" cy="2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latin typeface="Arial"/>
                <a:ea typeface="Arial"/>
                <a:cs typeface="Arial"/>
                <a:sym typeface="Arial"/>
              </a:rPr>
              <a:t>REFERENCES</a:t>
            </a:r>
            <a:endParaRPr b="1" sz="9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65"/>
          <p:cNvSpPr txBox="1"/>
          <p:nvPr/>
        </p:nvSpPr>
        <p:spPr>
          <a:xfrm>
            <a:off x="346050" y="1858575"/>
            <a:ext cx="8451900" cy="1318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200"/>
              </a:spcAft>
              <a:buNone/>
            </a:pPr>
            <a:r>
              <a:rPr b="1" lang="en" sz="3300">
                <a:solidFill>
                  <a:schemeClr val="dk1"/>
                </a:solidFill>
              </a:rPr>
              <a:t>THANK YOU!</a:t>
            </a:r>
            <a:endParaRPr b="1" sz="3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1053375" y="155475"/>
            <a:ext cx="2602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INTRODUCTION</a:t>
            </a:r>
            <a:endParaRPr sz="2000"/>
          </a:p>
        </p:txBody>
      </p:sp>
      <p:sp>
        <p:nvSpPr>
          <p:cNvPr id="395" name="Google Shape;395;p34"/>
          <p:cNvSpPr txBox="1"/>
          <p:nvPr>
            <p:ph idx="1" type="subTitle"/>
          </p:nvPr>
        </p:nvSpPr>
        <p:spPr>
          <a:xfrm>
            <a:off x="3765825" y="750100"/>
            <a:ext cx="5075700" cy="369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Arial"/>
                <a:ea typeface="Arial"/>
                <a:cs typeface="Arial"/>
                <a:sym typeface="Arial"/>
              </a:rPr>
              <a:t>WHY STUDENT PERFORMANCE DATA ? </a:t>
            </a:r>
            <a:endParaRPr b="1"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 sz="1800">
                <a:latin typeface="Arial"/>
                <a:ea typeface="Arial"/>
                <a:cs typeface="Arial"/>
                <a:sym typeface="Arial"/>
              </a:rPr>
              <a:t>First Data Set Was Too Complicated - Stock Exchange Data</a:t>
            </a:r>
            <a:endParaRPr b="1" sz="1800">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b="1" lang="en" sz="1600">
                <a:latin typeface="Arial"/>
                <a:ea typeface="Arial"/>
                <a:cs typeface="Arial"/>
                <a:sym typeface="Arial"/>
              </a:rPr>
              <a:t>Thousands of records and hundred of attributes</a:t>
            </a:r>
            <a:endParaRPr b="1" sz="1600">
              <a:latin typeface="Arial"/>
              <a:ea typeface="Arial"/>
              <a:cs typeface="Arial"/>
              <a:sym typeface="Arial"/>
            </a:endParaRPr>
          </a:p>
          <a:p>
            <a:pPr indent="0" lvl="0" marL="914400" rtl="0" algn="r">
              <a:lnSpc>
                <a:spcPct val="115000"/>
              </a:lnSpc>
              <a:spcBef>
                <a:spcPts val="1200"/>
              </a:spcBef>
              <a:spcAft>
                <a:spcPts val="0"/>
              </a:spcAft>
              <a:buNone/>
            </a:pPr>
            <a:r>
              <a:t/>
            </a:r>
            <a:endParaRPr b="1">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 sz="1800">
                <a:latin typeface="Arial"/>
                <a:ea typeface="Arial"/>
                <a:cs typeface="Arial"/>
                <a:sym typeface="Arial"/>
              </a:rPr>
              <a:t>Ultimately Chose With Student Performance</a:t>
            </a:r>
            <a:endParaRPr b="1" sz="1800">
              <a:latin typeface="Arial"/>
              <a:ea typeface="Arial"/>
              <a:cs typeface="Arial"/>
              <a:sym typeface="Arial"/>
            </a:endParaRPr>
          </a:p>
          <a:p>
            <a:pPr indent="0" lvl="0" marL="914400" rtl="0" algn="r">
              <a:lnSpc>
                <a:spcPct val="115000"/>
              </a:lnSpc>
              <a:spcBef>
                <a:spcPts val="1200"/>
              </a:spcBef>
              <a:spcAft>
                <a:spcPts val="0"/>
              </a:spcAft>
              <a:buNone/>
            </a:pPr>
            <a:r>
              <a:t/>
            </a:r>
            <a:endParaRPr b="1">
              <a:latin typeface="Arial"/>
              <a:ea typeface="Arial"/>
              <a:cs typeface="Arial"/>
              <a:sym typeface="Arial"/>
            </a:endParaRPr>
          </a:p>
          <a:p>
            <a:pPr indent="0" lvl="0" marL="0" rtl="0" algn="r">
              <a:spcBef>
                <a:spcPts val="1200"/>
              </a:spcBef>
              <a:spcAft>
                <a:spcPts val="0"/>
              </a:spcAft>
              <a:buNone/>
            </a:pPr>
            <a:r>
              <a:t/>
            </a:r>
            <a:endParaRPr/>
          </a:p>
        </p:txBody>
      </p:sp>
      <p:sp>
        <p:nvSpPr>
          <p:cNvPr id="396" name="Google Shape;396;p34"/>
          <p:cNvSpPr/>
          <p:nvPr/>
        </p:nvSpPr>
        <p:spPr>
          <a:xfrm>
            <a:off x="34323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5298825"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rot="-1685758">
            <a:off x="30391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rot="-1685758">
            <a:off x="2470466" y="3860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34"/>
          <p:cNvGrpSpPr/>
          <p:nvPr/>
        </p:nvGrpSpPr>
        <p:grpSpPr>
          <a:xfrm>
            <a:off x="706038" y="312972"/>
            <a:ext cx="140222" cy="140409"/>
            <a:chOff x="2741000" y="199475"/>
            <a:chExt cx="191953" cy="192210"/>
          </a:xfrm>
        </p:grpSpPr>
        <p:sp>
          <p:nvSpPr>
            <p:cNvPr id="403" name="Google Shape;403;p3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3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4"/>
          <p:cNvGrpSpPr/>
          <p:nvPr/>
        </p:nvGrpSpPr>
        <p:grpSpPr>
          <a:xfrm>
            <a:off x="96457" y="956975"/>
            <a:ext cx="3107245" cy="3299166"/>
            <a:chOff x="299357" y="956975"/>
            <a:chExt cx="3107245" cy="3299166"/>
          </a:xfrm>
        </p:grpSpPr>
        <p:grpSp>
          <p:nvGrpSpPr>
            <p:cNvPr id="414" name="Google Shape;414;p34"/>
            <p:cNvGrpSpPr/>
            <p:nvPr/>
          </p:nvGrpSpPr>
          <p:grpSpPr>
            <a:xfrm>
              <a:off x="2494950" y="1297100"/>
              <a:ext cx="65475" cy="397950"/>
              <a:chOff x="2551425" y="1409425"/>
              <a:chExt cx="65475" cy="397950"/>
            </a:xfrm>
          </p:grpSpPr>
          <p:sp>
            <p:nvSpPr>
              <p:cNvPr id="415" name="Google Shape;415;p3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34"/>
            <p:cNvGrpSpPr/>
            <p:nvPr/>
          </p:nvGrpSpPr>
          <p:grpSpPr>
            <a:xfrm>
              <a:off x="901100" y="956975"/>
              <a:ext cx="472550" cy="202200"/>
              <a:chOff x="1441900" y="2926313"/>
              <a:chExt cx="472550" cy="202200"/>
            </a:xfrm>
          </p:grpSpPr>
          <p:sp>
            <p:nvSpPr>
              <p:cNvPr id="426" name="Google Shape;426;p3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34"/>
            <p:cNvGrpSpPr/>
            <p:nvPr/>
          </p:nvGrpSpPr>
          <p:grpSpPr>
            <a:xfrm>
              <a:off x="1280200" y="1078550"/>
              <a:ext cx="1043050" cy="1488400"/>
              <a:chOff x="910475" y="761863"/>
              <a:chExt cx="1043050" cy="1488400"/>
            </a:xfrm>
          </p:grpSpPr>
          <p:sp>
            <p:nvSpPr>
              <p:cNvPr id="432" name="Google Shape;432;p34"/>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4"/>
            <p:cNvGrpSpPr/>
            <p:nvPr/>
          </p:nvGrpSpPr>
          <p:grpSpPr>
            <a:xfrm>
              <a:off x="1941575" y="2024713"/>
              <a:ext cx="875600" cy="1088925"/>
              <a:chOff x="5962175" y="478150"/>
              <a:chExt cx="875600" cy="1088925"/>
            </a:xfrm>
          </p:grpSpPr>
          <p:sp>
            <p:nvSpPr>
              <p:cNvPr id="444" name="Google Shape;444;p34"/>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34"/>
            <p:cNvGrpSpPr/>
            <p:nvPr/>
          </p:nvGrpSpPr>
          <p:grpSpPr>
            <a:xfrm>
              <a:off x="807106" y="1645871"/>
              <a:ext cx="612965" cy="612965"/>
              <a:chOff x="5208200" y="980975"/>
              <a:chExt cx="440475" cy="440475"/>
            </a:xfrm>
          </p:grpSpPr>
          <p:sp>
            <p:nvSpPr>
              <p:cNvPr id="450" name="Google Shape;450;p3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34"/>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34"/>
            <p:cNvGrpSpPr/>
            <p:nvPr/>
          </p:nvGrpSpPr>
          <p:grpSpPr>
            <a:xfrm>
              <a:off x="299357" y="3264591"/>
              <a:ext cx="953591" cy="334099"/>
              <a:chOff x="2271950" y="2722775"/>
              <a:chExt cx="575875" cy="201775"/>
            </a:xfrm>
          </p:grpSpPr>
          <p:sp>
            <p:nvSpPr>
              <p:cNvPr id="457" name="Google Shape;457;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4"/>
            <p:cNvGrpSpPr/>
            <p:nvPr/>
          </p:nvGrpSpPr>
          <p:grpSpPr>
            <a:xfrm>
              <a:off x="2710772" y="1830439"/>
              <a:ext cx="695830" cy="243805"/>
              <a:chOff x="2271950" y="2722775"/>
              <a:chExt cx="575875" cy="201775"/>
            </a:xfrm>
          </p:grpSpPr>
          <p:sp>
            <p:nvSpPr>
              <p:cNvPr id="463" name="Google Shape;463;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34"/>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5"/>
          <p:cNvSpPr txBox="1"/>
          <p:nvPr>
            <p:ph idx="1" type="subTitle"/>
          </p:nvPr>
        </p:nvSpPr>
        <p:spPr>
          <a:xfrm>
            <a:off x="1997566" y="1120563"/>
            <a:ext cx="5629200" cy="311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Grade school students’ performance in Portuguese</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649 observations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33 variables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u="sng">
                <a:latin typeface="Arial"/>
                <a:ea typeface="Arial"/>
                <a:cs typeface="Arial"/>
                <a:sym typeface="Arial"/>
              </a:rPr>
              <a:t>Goal:</a:t>
            </a:r>
            <a:r>
              <a:rPr lang="en" sz="1800">
                <a:latin typeface="Arial"/>
                <a:ea typeface="Arial"/>
                <a:cs typeface="Arial"/>
                <a:sym typeface="Arial"/>
              </a:rPr>
              <a:t> Want to determine which factors had the biggest influence on students’ final grade.</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ctr">
              <a:spcBef>
                <a:spcPts val="1200"/>
              </a:spcBef>
              <a:spcAft>
                <a:spcPts val="0"/>
              </a:spcAft>
              <a:buNone/>
            </a:pPr>
            <a:r>
              <a:t/>
            </a:r>
            <a:endParaRPr sz="1800"/>
          </a:p>
        </p:txBody>
      </p:sp>
      <p:sp>
        <p:nvSpPr>
          <p:cNvPr id="479" name="Google Shape;479;p35"/>
          <p:cNvSpPr txBox="1"/>
          <p:nvPr>
            <p:ph type="title"/>
          </p:nvPr>
        </p:nvSpPr>
        <p:spPr>
          <a:xfrm>
            <a:off x="1010838" y="95823"/>
            <a:ext cx="2166000" cy="4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DATA OVERVIEW </a:t>
            </a:r>
            <a:endParaRPr sz="2500"/>
          </a:p>
        </p:txBody>
      </p:sp>
      <p:grpSp>
        <p:nvGrpSpPr>
          <p:cNvPr id="480" name="Google Shape;480;p35"/>
          <p:cNvGrpSpPr/>
          <p:nvPr/>
        </p:nvGrpSpPr>
        <p:grpSpPr>
          <a:xfrm>
            <a:off x="560000" y="1043938"/>
            <a:ext cx="1043050" cy="1488400"/>
            <a:chOff x="910475" y="761863"/>
            <a:chExt cx="1043050" cy="1488400"/>
          </a:xfrm>
        </p:grpSpPr>
        <p:sp>
          <p:nvSpPr>
            <p:cNvPr id="481" name="Google Shape;481;p3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1051650" y="1990163"/>
              <a:ext cx="393275" cy="0"/>
            </a:xfrm>
            <a:custGeom>
              <a:rect b="b" l="l" r="r" t="t"/>
              <a:pathLst>
                <a:path extrusionOk="0" fill="none" h="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5"/>
          <p:cNvGrpSpPr/>
          <p:nvPr/>
        </p:nvGrpSpPr>
        <p:grpSpPr>
          <a:xfrm>
            <a:off x="1168225" y="2135638"/>
            <a:ext cx="875600" cy="1088925"/>
            <a:chOff x="5962175" y="478150"/>
            <a:chExt cx="875600" cy="1088925"/>
          </a:xfrm>
        </p:grpSpPr>
        <p:sp>
          <p:nvSpPr>
            <p:cNvPr id="493" name="Google Shape;493;p3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35"/>
          <p:cNvGrpSpPr/>
          <p:nvPr/>
        </p:nvGrpSpPr>
        <p:grpSpPr>
          <a:xfrm>
            <a:off x="7701156" y="1589321"/>
            <a:ext cx="612965" cy="612965"/>
            <a:chOff x="5208200" y="980975"/>
            <a:chExt cx="440475" cy="440475"/>
          </a:xfrm>
        </p:grpSpPr>
        <p:sp>
          <p:nvSpPr>
            <p:cNvPr id="499" name="Google Shape;499;p3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35"/>
          <p:cNvSpPr/>
          <p:nvPr/>
        </p:nvSpPr>
        <p:spPr>
          <a:xfrm>
            <a:off x="2968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7541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1658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rot="-1685758">
            <a:off x="1915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35"/>
          <p:cNvGrpSpPr/>
          <p:nvPr/>
        </p:nvGrpSpPr>
        <p:grpSpPr>
          <a:xfrm>
            <a:off x="7017232" y="629479"/>
            <a:ext cx="953591" cy="334099"/>
            <a:chOff x="2271950" y="2722775"/>
            <a:chExt cx="575875" cy="201775"/>
          </a:xfrm>
        </p:grpSpPr>
        <p:sp>
          <p:nvSpPr>
            <p:cNvPr id="506" name="Google Shape;506;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5"/>
          <p:cNvGrpSpPr/>
          <p:nvPr/>
        </p:nvGrpSpPr>
        <p:grpSpPr>
          <a:xfrm>
            <a:off x="7618297" y="3712639"/>
            <a:ext cx="695830" cy="243805"/>
            <a:chOff x="2271950" y="2722775"/>
            <a:chExt cx="575875" cy="201775"/>
          </a:xfrm>
        </p:grpSpPr>
        <p:sp>
          <p:nvSpPr>
            <p:cNvPr id="512" name="Google Shape;512;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5"/>
          <p:cNvSpPr/>
          <p:nvPr/>
        </p:nvSpPr>
        <p:spPr>
          <a:xfrm>
            <a:off x="15065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2075576" y="8033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rot="7201932">
            <a:off x="11036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rot="7198898">
            <a:off x="3054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rot="5400000">
            <a:off x="7461288" y="4014463"/>
            <a:ext cx="65475" cy="397950"/>
            <a:chOff x="2551425" y="1409425"/>
            <a:chExt cx="65475" cy="397950"/>
          </a:xfrm>
        </p:grpSpPr>
        <p:sp>
          <p:nvSpPr>
            <p:cNvPr id="527" name="Google Shape;527;p3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35"/>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35"/>
          <p:cNvGrpSpPr/>
          <p:nvPr/>
        </p:nvGrpSpPr>
        <p:grpSpPr>
          <a:xfrm>
            <a:off x="706038" y="312972"/>
            <a:ext cx="140222" cy="140409"/>
            <a:chOff x="2741000" y="199475"/>
            <a:chExt cx="191953" cy="192210"/>
          </a:xfrm>
        </p:grpSpPr>
        <p:sp>
          <p:nvSpPr>
            <p:cNvPr id="541" name="Google Shape;541;p3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6"/>
          <p:cNvSpPr/>
          <p:nvPr/>
        </p:nvSpPr>
        <p:spPr>
          <a:xfrm rot="7201932">
            <a:off x="8588962" y="167232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8074626" y="4181435"/>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rot="7198898">
            <a:off x="8201212" y="68349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rot="7201932">
            <a:off x="8588962" y="26131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8521663" y="34520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36"/>
          <p:cNvGrpSpPr/>
          <p:nvPr/>
        </p:nvGrpSpPr>
        <p:grpSpPr>
          <a:xfrm>
            <a:off x="706038" y="312972"/>
            <a:ext cx="140222" cy="140409"/>
            <a:chOff x="2741000" y="199475"/>
            <a:chExt cx="191953" cy="192210"/>
          </a:xfrm>
        </p:grpSpPr>
        <p:sp>
          <p:nvSpPr>
            <p:cNvPr id="563" name="Google Shape;563;p3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txBox="1"/>
          <p:nvPr/>
        </p:nvSpPr>
        <p:spPr>
          <a:xfrm>
            <a:off x="946250" y="-515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Bebas Neue"/>
                <a:ea typeface="Bebas Neue"/>
                <a:cs typeface="Bebas Neue"/>
                <a:sym typeface="Bebas Neue"/>
              </a:rPr>
              <a:t>3 RELATED RESEARCH PAPERS</a:t>
            </a:r>
            <a:endParaRPr b="1" sz="3000">
              <a:solidFill>
                <a:schemeClr val="dk1"/>
              </a:solidFill>
              <a:latin typeface="Bebas Neue"/>
              <a:ea typeface="Bebas Neue"/>
              <a:cs typeface="Bebas Neue"/>
              <a:sym typeface="Bebas Neue"/>
            </a:endParaRPr>
          </a:p>
        </p:txBody>
      </p:sp>
      <p:sp>
        <p:nvSpPr>
          <p:cNvPr id="574" name="Google Shape;574;p36"/>
          <p:cNvSpPr txBox="1"/>
          <p:nvPr/>
        </p:nvSpPr>
        <p:spPr>
          <a:xfrm>
            <a:off x="360300" y="1212775"/>
            <a:ext cx="8069400" cy="2783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Arimo"/>
              <a:buChar char="●"/>
            </a:pPr>
            <a:r>
              <a:rPr b="1" lang="en" sz="1900">
                <a:solidFill>
                  <a:srgbClr val="FFFFFF"/>
                </a:solidFill>
                <a:latin typeface="Arimo"/>
                <a:ea typeface="Arimo"/>
                <a:cs typeface="Arimo"/>
                <a:sym typeface="Arimo"/>
              </a:rPr>
              <a:t>The Relationship between Admission Exam and Students' Performance on an Undergraduate Interior Design Program</a:t>
            </a:r>
            <a:endParaRPr b="1" sz="1900">
              <a:solidFill>
                <a:srgbClr val="FFFFFF"/>
              </a:solidFill>
              <a:latin typeface="Arimo"/>
              <a:ea typeface="Arimo"/>
              <a:cs typeface="Arimo"/>
              <a:sym typeface="Arimo"/>
            </a:endParaRPr>
          </a:p>
          <a:p>
            <a:pPr indent="0" lvl="0" marL="457200" rtl="0" algn="l">
              <a:spcBef>
                <a:spcPts val="1500"/>
              </a:spcBef>
              <a:spcAft>
                <a:spcPts val="0"/>
              </a:spcAft>
              <a:buNone/>
            </a:pPr>
            <a:r>
              <a:t/>
            </a:r>
            <a:endParaRPr b="1" sz="1900">
              <a:solidFill>
                <a:srgbClr val="FFFFFF"/>
              </a:solidFill>
              <a:latin typeface="Arimo"/>
              <a:ea typeface="Arimo"/>
              <a:cs typeface="Arimo"/>
              <a:sym typeface="Arimo"/>
            </a:endParaRPr>
          </a:p>
          <a:p>
            <a:pPr indent="-349250" lvl="0" marL="457200" rtl="0" algn="l">
              <a:spcBef>
                <a:spcPts val="0"/>
              </a:spcBef>
              <a:spcAft>
                <a:spcPts val="0"/>
              </a:spcAft>
              <a:buClr>
                <a:srgbClr val="FFFFFF"/>
              </a:buClr>
              <a:buSzPts val="1900"/>
              <a:buFont typeface="Arimo"/>
              <a:buChar char="●"/>
            </a:pPr>
            <a:r>
              <a:rPr b="1" lang="en" sz="1900">
                <a:solidFill>
                  <a:srgbClr val="FFFFFF"/>
                </a:solidFill>
                <a:latin typeface="Arimo"/>
                <a:ea typeface="Arimo"/>
                <a:cs typeface="Arimo"/>
                <a:sym typeface="Arimo"/>
              </a:rPr>
              <a:t>Internet Use Behavior Model for Predicting Students' Performance</a:t>
            </a:r>
            <a:endParaRPr b="1" sz="1900">
              <a:solidFill>
                <a:srgbClr val="FFFFFF"/>
              </a:solidFill>
              <a:latin typeface="Arimo"/>
              <a:ea typeface="Arimo"/>
              <a:cs typeface="Arimo"/>
              <a:sym typeface="Arimo"/>
            </a:endParaRPr>
          </a:p>
          <a:p>
            <a:pPr indent="0" lvl="0" marL="457200" rtl="0" algn="l">
              <a:spcBef>
                <a:spcPts val="0"/>
              </a:spcBef>
              <a:spcAft>
                <a:spcPts val="0"/>
              </a:spcAft>
              <a:buNone/>
            </a:pPr>
            <a:r>
              <a:t/>
            </a:r>
            <a:endParaRPr b="1" sz="1900">
              <a:solidFill>
                <a:srgbClr val="FFFFFF"/>
              </a:solidFill>
              <a:latin typeface="Arimo"/>
              <a:ea typeface="Arimo"/>
              <a:cs typeface="Arimo"/>
              <a:sym typeface="Arimo"/>
            </a:endParaRPr>
          </a:p>
          <a:p>
            <a:pPr indent="-349250" lvl="0" marL="457200" rtl="0" algn="l">
              <a:spcBef>
                <a:spcPts val="0"/>
              </a:spcBef>
              <a:spcAft>
                <a:spcPts val="0"/>
              </a:spcAft>
              <a:buClr>
                <a:srgbClr val="FFFFFF"/>
              </a:buClr>
              <a:buSzPts val="1900"/>
              <a:buFont typeface="Arimo"/>
              <a:buChar char="●"/>
            </a:pPr>
            <a:r>
              <a:rPr b="1" lang="en" sz="1900">
                <a:solidFill>
                  <a:srgbClr val="FFFFFF"/>
                </a:solidFill>
                <a:latin typeface="Arimo"/>
                <a:ea typeface="Arimo"/>
                <a:cs typeface="Arimo"/>
                <a:sym typeface="Arimo"/>
              </a:rPr>
              <a:t>Relationship between E-learning and Student Performance</a:t>
            </a:r>
            <a:endParaRPr b="1" sz="1900">
              <a:solidFill>
                <a:srgbClr val="FFFFFF"/>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pSp>
        <p:nvGrpSpPr>
          <p:cNvPr id="579" name="Google Shape;579;p37"/>
          <p:cNvGrpSpPr/>
          <p:nvPr/>
        </p:nvGrpSpPr>
        <p:grpSpPr>
          <a:xfrm rot="5400000">
            <a:off x="8320156" y="758496"/>
            <a:ext cx="612965" cy="612965"/>
            <a:chOff x="5208200" y="980975"/>
            <a:chExt cx="440475" cy="440475"/>
          </a:xfrm>
        </p:grpSpPr>
        <p:sp>
          <p:nvSpPr>
            <p:cNvPr id="580" name="Google Shape;580;p37"/>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7"/>
          <p:cNvGrpSpPr/>
          <p:nvPr/>
        </p:nvGrpSpPr>
        <p:grpSpPr>
          <a:xfrm>
            <a:off x="6284772" y="4729764"/>
            <a:ext cx="695830" cy="243805"/>
            <a:chOff x="2271950" y="2722775"/>
            <a:chExt cx="575875" cy="201775"/>
          </a:xfrm>
        </p:grpSpPr>
        <p:sp>
          <p:nvSpPr>
            <p:cNvPr id="583" name="Google Shape;583;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7"/>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37"/>
          <p:cNvGrpSpPr/>
          <p:nvPr/>
        </p:nvGrpSpPr>
        <p:grpSpPr>
          <a:xfrm>
            <a:off x="706038" y="312972"/>
            <a:ext cx="140222" cy="140409"/>
            <a:chOff x="2741000" y="199475"/>
            <a:chExt cx="191953" cy="192210"/>
          </a:xfrm>
        </p:grpSpPr>
        <p:sp>
          <p:nvSpPr>
            <p:cNvPr id="597" name="Google Shape;597;p3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3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txBox="1"/>
          <p:nvPr/>
        </p:nvSpPr>
        <p:spPr>
          <a:xfrm>
            <a:off x="987075" y="-57625"/>
            <a:ext cx="67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500"/>
              </a:spcAft>
              <a:buNone/>
            </a:pPr>
            <a:r>
              <a:rPr b="1" lang="en">
                <a:solidFill>
                  <a:schemeClr val="dk1"/>
                </a:solidFill>
                <a:latin typeface="Arimo"/>
                <a:ea typeface="Arimo"/>
                <a:cs typeface="Arimo"/>
                <a:sym typeface="Arimo"/>
              </a:rPr>
              <a:t>THE RELATIONSHIP BETWEEN ADMISSION EXAM AND STUDENTS' PERFORMANCE ON  AN UNDERGRADUATE INTERIOR DESIGN PROGRAM</a:t>
            </a:r>
            <a:endParaRPr b="1" sz="3600">
              <a:solidFill>
                <a:schemeClr val="dk1"/>
              </a:solidFill>
              <a:latin typeface="Bebas Neue"/>
              <a:ea typeface="Bebas Neue"/>
              <a:cs typeface="Bebas Neue"/>
              <a:sym typeface="Bebas Neue"/>
            </a:endParaRPr>
          </a:p>
        </p:txBody>
      </p:sp>
      <p:sp>
        <p:nvSpPr>
          <p:cNvPr id="608" name="Google Shape;608;p37"/>
          <p:cNvSpPr txBox="1"/>
          <p:nvPr/>
        </p:nvSpPr>
        <p:spPr>
          <a:xfrm>
            <a:off x="669500" y="1019325"/>
            <a:ext cx="6960600" cy="24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u="sng">
                <a:solidFill>
                  <a:schemeClr val="dk1"/>
                </a:solidFill>
              </a:rPr>
              <a:t>Abstract :</a:t>
            </a:r>
            <a:r>
              <a:rPr b="1" lang="en" sz="1800">
                <a:solidFill>
                  <a:schemeClr val="dk1"/>
                </a:solidFill>
              </a:rPr>
              <a:t> The article investigates the relationship between admission exam and students' performance on an interior design program</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Sample Size: </a:t>
            </a:r>
            <a:r>
              <a:rPr b="1" lang="en" sz="1800">
                <a:solidFill>
                  <a:schemeClr val="dk1"/>
                </a:solidFill>
              </a:rPr>
              <a:t>50 Students</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Methods:</a:t>
            </a:r>
            <a:r>
              <a:rPr b="1" lang="en" sz="1800">
                <a:solidFill>
                  <a:schemeClr val="dk1"/>
                </a:solidFill>
              </a:rPr>
              <a:t> Paired samples testing and linear regression analysis were performed.</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Result: </a:t>
            </a:r>
            <a:r>
              <a:rPr b="1" lang="en" sz="1800">
                <a:solidFill>
                  <a:schemeClr val="dk1"/>
                </a:solidFill>
              </a:rPr>
              <a:t> There is no significant relationship between admission exam (skill exam) and students' performance.</a:t>
            </a:r>
            <a:endParaRPr b="1" sz="1800">
              <a:solidFill>
                <a:schemeClr val="dk1"/>
              </a:solidFill>
            </a:endParaRPr>
          </a:p>
          <a:p>
            <a:pPr indent="0" lvl="0" marL="0" rtl="0" algn="l">
              <a:spcBef>
                <a:spcPts val="1200"/>
              </a:spcBef>
              <a:spcAft>
                <a:spcPts val="0"/>
              </a:spcAft>
              <a:buNone/>
            </a:pPr>
            <a:r>
              <a:t/>
            </a:r>
            <a:endParaRPr b="1" sz="1700">
              <a:solidFill>
                <a:schemeClr val="dk1"/>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grpSp>
        <p:nvGrpSpPr>
          <p:cNvPr id="613" name="Google Shape;613;p38"/>
          <p:cNvGrpSpPr/>
          <p:nvPr/>
        </p:nvGrpSpPr>
        <p:grpSpPr>
          <a:xfrm rot="5400000">
            <a:off x="8320156" y="758496"/>
            <a:ext cx="612965" cy="612965"/>
            <a:chOff x="5208200" y="980975"/>
            <a:chExt cx="440475" cy="440475"/>
          </a:xfrm>
        </p:grpSpPr>
        <p:sp>
          <p:nvSpPr>
            <p:cNvPr id="614" name="Google Shape;614;p3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8"/>
          <p:cNvGrpSpPr/>
          <p:nvPr/>
        </p:nvGrpSpPr>
        <p:grpSpPr>
          <a:xfrm>
            <a:off x="6284772" y="4729764"/>
            <a:ext cx="695830" cy="243805"/>
            <a:chOff x="2271950" y="2722775"/>
            <a:chExt cx="575875" cy="201775"/>
          </a:xfrm>
        </p:grpSpPr>
        <p:sp>
          <p:nvSpPr>
            <p:cNvPr id="617" name="Google Shape;617;p3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38"/>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rot="7201932">
            <a:off x="7821662" y="2848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4709763" y="39475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6320637" y="3866665"/>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5923301" y="40752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5887138" y="4344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rot="-1685758">
            <a:off x="5627203" y="41469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38"/>
          <p:cNvGrpSpPr/>
          <p:nvPr/>
        </p:nvGrpSpPr>
        <p:grpSpPr>
          <a:xfrm>
            <a:off x="706038" y="312972"/>
            <a:ext cx="140222" cy="140409"/>
            <a:chOff x="2741000" y="199475"/>
            <a:chExt cx="191953" cy="192210"/>
          </a:xfrm>
        </p:grpSpPr>
        <p:sp>
          <p:nvSpPr>
            <p:cNvPr id="637" name="Google Shape;637;p3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txBox="1"/>
          <p:nvPr/>
        </p:nvSpPr>
        <p:spPr>
          <a:xfrm>
            <a:off x="987075" y="131425"/>
            <a:ext cx="6757200" cy="3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990"/>
              <a:buFont typeface="Arial"/>
              <a:buNone/>
            </a:pPr>
            <a:r>
              <a:rPr b="1" lang="en" sz="1300">
                <a:solidFill>
                  <a:schemeClr val="dk1"/>
                </a:solidFill>
              </a:rPr>
              <a:t>INTERNET USE BEHAVIOR MODEL FOR PREDICTING STUDENTS' PERFORMANCE</a:t>
            </a:r>
            <a:endParaRPr b="1" sz="600">
              <a:solidFill>
                <a:schemeClr val="dk1"/>
              </a:solidFill>
              <a:latin typeface="Bebas Neue"/>
              <a:ea typeface="Bebas Neue"/>
              <a:cs typeface="Bebas Neue"/>
              <a:sym typeface="Bebas Neue"/>
            </a:endParaRPr>
          </a:p>
        </p:txBody>
      </p:sp>
      <p:sp>
        <p:nvSpPr>
          <p:cNvPr id="648" name="Google Shape;648;p38"/>
          <p:cNvSpPr txBox="1"/>
          <p:nvPr/>
        </p:nvSpPr>
        <p:spPr>
          <a:xfrm>
            <a:off x="734550" y="866700"/>
            <a:ext cx="7107900" cy="34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u="sng">
                <a:solidFill>
                  <a:schemeClr val="dk1"/>
                </a:solidFill>
              </a:rPr>
              <a:t>Abstract </a:t>
            </a:r>
            <a:r>
              <a:rPr b="1" lang="en" sz="1800">
                <a:solidFill>
                  <a:schemeClr val="dk1"/>
                </a:solidFill>
              </a:rPr>
              <a:t>: proposing a specific Internet Use behavior (IUB) classification model to discover comprehensive prediction models on students' performance by using educational data mining (EDM)</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Sample Size</a:t>
            </a:r>
            <a:r>
              <a:rPr b="1" lang="en" sz="1800">
                <a:solidFill>
                  <a:schemeClr val="dk1"/>
                </a:solidFill>
              </a:rPr>
              <a:t>: 469 undergraduate students</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Methods</a:t>
            </a:r>
            <a:r>
              <a:rPr b="1" lang="en" sz="1800">
                <a:solidFill>
                  <a:schemeClr val="dk1"/>
                </a:solidFill>
              </a:rPr>
              <a:t>: Clustering, classification, correlation, and regression</a:t>
            </a:r>
            <a:endParaRPr b="1" sz="1800">
              <a:solidFill>
                <a:schemeClr val="dk1"/>
              </a:solidFill>
            </a:endParaRPr>
          </a:p>
          <a:p>
            <a:pPr indent="0" lvl="0" marL="0" rtl="0" algn="l">
              <a:lnSpc>
                <a:spcPct val="115000"/>
              </a:lnSpc>
              <a:spcBef>
                <a:spcPts val="1200"/>
              </a:spcBef>
              <a:spcAft>
                <a:spcPts val="0"/>
              </a:spcAft>
              <a:buNone/>
            </a:pPr>
            <a:r>
              <a:rPr b="1" lang="en" sz="1800" u="sng">
                <a:solidFill>
                  <a:schemeClr val="dk1"/>
                </a:solidFill>
              </a:rPr>
              <a:t>Result</a:t>
            </a:r>
            <a:r>
              <a:rPr b="1" lang="en" sz="1800">
                <a:solidFill>
                  <a:schemeClr val="dk1"/>
                </a:solidFill>
              </a:rPr>
              <a:t>: Online gaming has a negative significant effect on the students' performance</a:t>
            </a:r>
            <a:endParaRPr b="1" sz="1800">
              <a:solidFill>
                <a:schemeClr val="dk1"/>
              </a:solidFill>
            </a:endParaRPr>
          </a:p>
          <a:p>
            <a:pPr indent="0" lvl="0" marL="0" rtl="0" algn="l">
              <a:lnSpc>
                <a:spcPct val="115000"/>
              </a:lnSpc>
              <a:spcBef>
                <a:spcPts val="1200"/>
              </a:spcBef>
              <a:spcAft>
                <a:spcPts val="1200"/>
              </a:spcAft>
              <a:buNone/>
            </a:pPr>
            <a:r>
              <a:t/>
            </a:r>
            <a:endParaRPr b="1" sz="1800" u="sng">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grpSp>
        <p:nvGrpSpPr>
          <p:cNvPr id="653" name="Google Shape;653;p39"/>
          <p:cNvGrpSpPr/>
          <p:nvPr/>
        </p:nvGrpSpPr>
        <p:grpSpPr>
          <a:xfrm rot="5400000">
            <a:off x="8320156" y="758496"/>
            <a:ext cx="612965" cy="612965"/>
            <a:chOff x="5208200" y="980975"/>
            <a:chExt cx="440475" cy="440475"/>
          </a:xfrm>
        </p:grpSpPr>
        <p:sp>
          <p:nvSpPr>
            <p:cNvPr id="654" name="Google Shape;654;p3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9"/>
          <p:cNvGrpSpPr/>
          <p:nvPr/>
        </p:nvGrpSpPr>
        <p:grpSpPr>
          <a:xfrm>
            <a:off x="6284772" y="4729764"/>
            <a:ext cx="695830" cy="243805"/>
            <a:chOff x="2271950" y="2722775"/>
            <a:chExt cx="575875" cy="201775"/>
          </a:xfrm>
        </p:grpSpPr>
        <p:sp>
          <p:nvSpPr>
            <p:cNvPr id="657" name="Google Shape;657;p3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9"/>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4709763" y="39475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39"/>
          <p:cNvGrpSpPr/>
          <p:nvPr/>
        </p:nvGrpSpPr>
        <p:grpSpPr>
          <a:xfrm>
            <a:off x="706038" y="312972"/>
            <a:ext cx="140222" cy="140409"/>
            <a:chOff x="2741000" y="199475"/>
            <a:chExt cx="191953" cy="192210"/>
          </a:xfrm>
        </p:grpSpPr>
        <p:sp>
          <p:nvSpPr>
            <p:cNvPr id="673" name="Google Shape;673;p3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3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txBox="1"/>
          <p:nvPr/>
        </p:nvSpPr>
        <p:spPr>
          <a:xfrm>
            <a:off x="987075" y="131425"/>
            <a:ext cx="7545000" cy="3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RELATIONSHIP BETWEEN E-LEARNING AND STUDENT PERFORMANCE</a:t>
            </a:r>
            <a:endParaRPr b="1" sz="1500">
              <a:solidFill>
                <a:schemeClr val="dk1"/>
              </a:solidFill>
            </a:endParaRPr>
          </a:p>
          <a:p>
            <a:pPr indent="0" lvl="0" marL="0" rtl="0" algn="l">
              <a:lnSpc>
                <a:spcPct val="115000"/>
              </a:lnSpc>
              <a:spcBef>
                <a:spcPts val="0"/>
              </a:spcBef>
              <a:spcAft>
                <a:spcPts val="0"/>
              </a:spcAft>
              <a:buNone/>
            </a:pPr>
            <a:r>
              <a:t/>
            </a:r>
            <a:endParaRPr b="1" sz="400">
              <a:solidFill>
                <a:schemeClr val="dk1"/>
              </a:solidFill>
            </a:endParaRPr>
          </a:p>
        </p:txBody>
      </p:sp>
      <p:sp>
        <p:nvSpPr>
          <p:cNvPr id="684" name="Google Shape;684;p39"/>
          <p:cNvSpPr txBox="1"/>
          <p:nvPr/>
        </p:nvSpPr>
        <p:spPr>
          <a:xfrm>
            <a:off x="669500" y="653050"/>
            <a:ext cx="6510000" cy="286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u="sng">
                <a:solidFill>
                  <a:schemeClr val="dk1"/>
                </a:solidFill>
              </a:rPr>
              <a:t>Abstract</a:t>
            </a:r>
            <a:r>
              <a:rPr b="1" lang="en" sz="1500">
                <a:solidFill>
                  <a:schemeClr val="dk1"/>
                </a:solidFill>
              </a:rPr>
              <a:t> : investigating the relationship of service quality dimensions (tangibility, responsiveness, assurance, reliability, empathy, and e-learning) on student's academic performance through student motivation, and student satisfaction.</a:t>
            </a:r>
            <a:endParaRPr b="1" sz="1500">
              <a:solidFill>
                <a:schemeClr val="dk1"/>
              </a:solidFill>
            </a:endParaRPr>
          </a:p>
          <a:p>
            <a:pPr indent="0" lvl="0" marL="0" rtl="0" algn="l">
              <a:lnSpc>
                <a:spcPct val="115000"/>
              </a:lnSpc>
              <a:spcBef>
                <a:spcPts val="1200"/>
              </a:spcBef>
              <a:spcAft>
                <a:spcPts val="0"/>
              </a:spcAft>
              <a:buNone/>
            </a:pPr>
            <a:r>
              <a:rPr b="1" lang="en" sz="1500" u="sng">
                <a:solidFill>
                  <a:schemeClr val="dk1"/>
                </a:solidFill>
              </a:rPr>
              <a:t>Sample Size</a:t>
            </a:r>
            <a:r>
              <a:rPr b="1" lang="en" sz="1500">
                <a:solidFill>
                  <a:schemeClr val="dk1"/>
                </a:solidFill>
              </a:rPr>
              <a:t>: 384 participants studying in higher education</a:t>
            </a:r>
            <a:endParaRPr b="1" sz="1500">
              <a:solidFill>
                <a:schemeClr val="dk1"/>
              </a:solidFill>
            </a:endParaRPr>
          </a:p>
          <a:p>
            <a:pPr indent="0" lvl="0" marL="0" rtl="0" algn="l">
              <a:lnSpc>
                <a:spcPct val="115000"/>
              </a:lnSpc>
              <a:spcBef>
                <a:spcPts val="1200"/>
              </a:spcBef>
              <a:spcAft>
                <a:spcPts val="0"/>
              </a:spcAft>
              <a:buNone/>
            </a:pPr>
            <a:r>
              <a:rPr b="1" lang="en" sz="1500" u="sng">
                <a:solidFill>
                  <a:schemeClr val="dk1"/>
                </a:solidFill>
              </a:rPr>
              <a:t>Methods</a:t>
            </a:r>
            <a:r>
              <a:rPr b="1" lang="en" sz="1500">
                <a:solidFill>
                  <a:schemeClr val="dk1"/>
                </a:solidFill>
              </a:rPr>
              <a:t>: Non-probability convenience sampling technique and questionnaire </a:t>
            </a:r>
            <a:endParaRPr b="1" sz="1500">
              <a:solidFill>
                <a:schemeClr val="dk1"/>
              </a:solidFill>
            </a:endParaRPr>
          </a:p>
          <a:p>
            <a:pPr indent="0" lvl="0" marL="0" rtl="0" algn="l">
              <a:lnSpc>
                <a:spcPct val="115000"/>
              </a:lnSpc>
              <a:spcBef>
                <a:spcPts val="1200"/>
              </a:spcBef>
              <a:spcAft>
                <a:spcPts val="0"/>
              </a:spcAft>
              <a:buNone/>
            </a:pPr>
            <a:r>
              <a:rPr b="1" lang="en" sz="1500" u="sng">
                <a:solidFill>
                  <a:schemeClr val="dk1"/>
                </a:solidFill>
              </a:rPr>
              <a:t>Results</a:t>
            </a:r>
            <a:r>
              <a:rPr b="1" lang="en" sz="1500">
                <a:solidFill>
                  <a:schemeClr val="dk1"/>
                </a:solidFill>
              </a:rPr>
              <a:t>: The relationship between service quality dimensions (tangibility, responsiveness, assurance, reliability, empathy, and e-learning) and student's academic performance is partially mediated through student's motivation and student satisfaction.</a:t>
            </a:r>
            <a:endParaRPr b="1" sz="1500">
              <a:solidFill>
                <a:schemeClr val="dk1"/>
              </a:solidFill>
            </a:endParaRPr>
          </a:p>
          <a:p>
            <a:pPr indent="0" lvl="0" marL="0" rtl="0" algn="l">
              <a:lnSpc>
                <a:spcPct val="115000"/>
              </a:lnSpc>
              <a:spcBef>
                <a:spcPts val="1200"/>
              </a:spcBef>
              <a:spcAft>
                <a:spcPts val="1200"/>
              </a:spcAft>
              <a:buNone/>
            </a:pPr>
            <a:r>
              <a:t/>
            </a:r>
            <a:endParaRPr b="1" sz="1500" u="sng">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