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1" r:id="rId2"/>
    <p:sldId id="292" r:id="rId3"/>
    <p:sldId id="291" r:id="rId4"/>
    <p:sldId id="275" r:id="rId5"/>
    <p:sldId id="285" r:id="rId6"/>
    <p:sldId id="284" r:id="rId7"/>
    <p:sldId id="282" r:id="rId8"/>
    <p:sldId id="289" r:id="rId9"/>
    <p:sldId id="287" r:id="rId10"/>
    <p:sldId id="286" r:id="rId11"/>
    <p:sldId id="290" r:id="rId12"/>
    <p:sldId id="288" r:id="rId13"/>
    <p:sldId id="293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91" autoAdjust="0"/>
  </p:normalViewPr>
  <p:slideViewPr>
    <p:cSldViewPr snapToGrid="0" snapToObjects="1">
      <p:cViewPr varScale="1">
        <p:scale>
          <a:sx n="84" d="100"/>
          <a:sy n="84" d="100"/>
        </p:scale>
        <p:origin x="2394" y="78"/>
      </p:cViewPr>
      <p:guideLst>
        <p:guide orient="horz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12/19/2016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66334D-7A27-9F43-9EC7-CCD7CF254AD1}" type="slidenum">
              <a:rPr lang="fi-FI"/>
              <a:pPr>
                <a:defRPr/>
              </a:pPr>
              <a:t>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7805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BA4E3A-D2E6-4947-B46E-18DB598EA3A1}" type="datetime1">
              <a:rPr lang="fi-FI"/>
              <a:pPr>
                <a:defRPr/>
              </a:pPr>
              <a:t>19.12.2016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483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259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4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92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move</a:t>
            </a:r>
            <a:r>
              <a:rPr lang="fi-FI" baseline="0" dirty="0"/>
              <a:t> </a:t>
            </a:r>
            <a:r>
              <a:rPr lang="fi-FI" baseline="0" dirty="0" err="1"/>
              <a:t>from</a:t>
            </a:r>
            <a:r>
              <a:rPr lang="fi-FI" baseline="0" dirty="0"/>
              <a:t> </a:t>
            </a:r>
            <a:r>
              <a:rPr lang="fi-FI" baseline="0" dirty="0" err="1"/>
              <a:t>goal</a:t>
            </a:r>
            <a:r>
              <a:rPr lang="fi-FI" baseline="0" dirty="0"/>
              <a:t> </a:t>
            </a:r>
            <a:r>
              <a:rPr lang="fi-FI" baseline="0" dirty="0" err="1"/>
              <a:t>onwards</a:t>
            </a:r>
            <a:r>
              <a:rPr lang="fi-FI" baseline="0" dirty="0"/>
              <a:t> -&gt; </a:t>
            </a:r>
            <a:r>
              <a:rPr lang="fi-FI" baseline="0" dirty="0" err="1"/>
              <a:t>All</a:t>
            </a:r>
            <a:r>
              <a:rPr lang="fi-FI" baseline="0" dirty="0"/>
              <a:t> </a:t>
            </a:r>
            <a:r>
              <a:rPr lang="fi-FI" baseline="0" dirty="0" err="1"/>
              <a:t>other</a:t>
            </a:r>
            <a:r>
              <a:rPr lang="fi-FI" baseline="0" dirty="0"/>
              <a:t> Q-</a:t>
            </a:r>
            <a:r>
              <a:rPr lang="fi-FI" baseline="0" dirty="0" err="1"/>
              <a:t>values</a:t>
            </a:r>
            <a:r>
              <a:rPr lang="fi-FI" baseline="0" dirty="0"/>
              <a:t>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zero</a:t>
            </a:r>
            <a:endParaRPr lang="fi-FI" baseline="0" dirty="0"/>
          </a:p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run</a:t>
            </a:r>
            <a:r>
              <a:rPr lang="fi-FI" baseline="0" dirty="0"/>
              <a:t> </a:t>
            </a:r>
            <a:r>
              <a:rPr lang="fi-FI" baseline="0" dirty="0" err="1"/>
              <a:t>only</a:t>
            </a:r>
            <a:r>
              <a:rPr lang="fi-FI" baseline="0" dirty="0"/>
              <a:t> </a:t>
            </a:r>
            <a:r>
              <a:rPr lang="fi-FI" baseline="0" dirty="0" err="1"/>
              <a:t>once</a:t>
            </a:r>
            <a:r>
              <a:rPr lang="fi-FI" baseline="0" dirty="0"/>
              <a:t> -&gt; </a:t>
            </a:r>
            <a:r>
              <a:rPr lang="fi-FI" baseline="0" dirty="0" err="1"/>
              <a:t>learning</a:t>
            </a:r>
            <a:r>
              <a:rPr lang="fi-FI" baseline="0" dirty="0"/>
              <a:t> </a:t>
            </a:r>
            <a:r>
              <a:rPr lang="fi-FI" baseline="0" dirty="0" err="1"/>
              <a:t>rate</a:t>
            </a:r>
            <a:r>
              <a:rPr lang="fi-FI" baseline="0" dirty="0"/>
              <a:t> = 1 (</a:t>
            </a:r>
            <a:r>
              <a:rPr lang="fi-FI" baseline="0" dirty="0" err="1"/>
              <a:t>does</a:t>
            </a:r>
            <a:r>
              <a:rPr lang="fi-FI" baseline="0" dirty="0"/>
              <a:t> </a:t>
            </a:r>
            <a:r>
              <a:rPr lang="fi-FI" baseline="0" dirty="0" err="1"/>
              <a:t>not</a:t>
            </a:r>
            <a:r>
              <a:rPr lang="fi-FI" baseline="0" dirty="0"/>
              <a:t> </a:t>
            </a:r>
            <a:r>
              <a:rPr lang="fi-FI" baseline="0" dirty="0" err="1"/>
              <a:t>matter</a:t>
            </a:r>
            <a:r>
              <a:rPr lang="fi-FI" baseline="0" dirty="0"/>
              <a:t>)</a:t>
            </a:r>
          </a:p>
          <a:p>
            <a:pPr marL="228600" indent="-228600">
              <a:buAutoNum type="arabicParenR"/>
            </a:pPr>
            <a:r>
              <a:rPr lang="fi-FI" baseline="0" dirty="0" err="1"/>
              <a:t>Reward</a:t>
            </a:r>
            <a:r>
              <a:rPr lang="fi-FI" baseline="0" dirty="0"/>
              <a:t> is </a:t>
            </a:r>
            <a:r>
              <a:rPr lang="fi-FI" baseline="0" dirty="0" err="1"/>
              <a:t>zero</a:t>
            </a:r>
            <a:r>
              <a:rPr lang="fi-FI" baseline="0" dirty="0"/>
              <a:t> for </a:t>
            </a:r>
            <a:r>
              <a:rPr lang="fi-FI" baseline="0" dirty="0" err="1"/>
              <a:t>other</a:t>
            </a:r>
            <a:r>
              <a:rPr lang="fi-FI" baseline="0" dirty="0"/>
              <a:t> </a:t>
            </a:r>
            <a:r>
              <a:rPr lang="fi-FI" baseline="0" dirty="0" err="1"/>
              <a:t>stats</a:t>
            </a:r>
            <a:r>
              <a:rPr lang="fi-FI" baseline="0" dirty="0"/>
              <a:t> </a:t>
            </a:r>
            <a:r>
              <a:rPr lang="fi-FI" baseline="0" dirty="0" err="1"/>
              <a:t>than</a:t>
            </a:r>
            <a:r>
              <a:rPr lang="fi-FI" baseline="0" dirty="0"/>
              <a:t> </a:t>
            </a:r>
            <a:r>
              <a:rPr lang="fi-FI" baseline="0" dirty="0" err="1"/>
              <a:t>goal</a:t>
            </a:r>
            <a:endParaRPr lang="fi-FI" baseline="0" dirty="0"/>
          </a:p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always</a:t>
            </a:r>
            <a:r>
              <a:rPr lang="fi-FI" baseline="0" dirty="0"/>
              <a:t> </a:t>
            </a:r>
            <a:r>
              <a:rPr lang="fi-FI" baseline="0" dirty="0" err="1"/>
              <a:t>choose</a:t>
            </a:r>
            <a:r>
              <a:rPr lang="fi-FI" baseline="0" dirty="0"/>
              <a:t> </a:t>
            </a:r>
            <a:r>
              <a:rPr lang="fi-FI" baseline="0" dirty="0" err="1"/>
              <a:t>the</a:t>
            </a:r>
            <a:r>
              <a:rPr lang="fi-FI" baseline="0" dirty="0"/>
              <a:t> </a:t>
            </a:r>
            <a:r>
              <a:rPr lang="fi-FI" baseline="0" dirty="0" err="1"/>
              <a:t>best</a:t>
            </a:r>
            <a:r>
              <a:rPr lang="fi-FI" baseline="0" dirty="0"/>
              <a:t> </a:t>
            </a:r>
            <a:r>
              <a:rPr lang="fi-FI" baseline="0" dirty="0" err="1"/>
              <a:t>following</a:t>
            </a:r>
            <a:r>
              <a:rPr lang="fi-FI" baseline="0" dirty="0"/>
              <a:t> action</a:t>
            </a:r>
          </a:p>
          <a:p>
            <a:pPr marL="228600" indent="-228600">
              <a:buAutoNum type="arabicParenR"/>
            </a:pPr>
            <a:r>
              <a:rPr lang="fi-FI" baseline="0" dirty="0"/>
              <a:t>-</a:t>
            </a:r>
            <a:r>
              <a:rPr lang="fi-FI" baseline="0" dirty="0">
                <a:sym typeface="Wingdings" panose="05000000000000000000" pitchFamily="2" charset="2"/>
              </a:rPr>
              <a:t> </a:t>
            </a:r>
            <a:r>
              <a:rPr lang="fi-FI" baseline="0" dirty="0" err="1">
                <a:sym typeface="Wingdings" panose="05000000000000000000" pitchFamily="2" charset="2"/>
              </a:rPr>
              <a:t>We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get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what</a:t>
            </a:r>
            <a:r>
              <a:rPr lang="fi-FI" baseline="0" dirty="0">
                <a:sym typeface="Wingdings" panose="05000000000000000000" pitchFamily="2" charset="2"/>
              </a:rPr>
              <a:t> is in </a:t>
            </a:r>
            <a:r>
              <a:rPr lang="fi-FI" baseline="0" dirty="0" err="1">
                <a:sym typeface="Wingdings" panose="05000000000000000000" pitchFamily="2" charset="2"/>
              </a:rPr>
              <a:t>the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following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slide</a:t>
            </a:r>
            <a:r>
              <a:rPr lang="fi-FI" baseline="0" dirty="0">
                <a:sym typeface="Wingdings" panose="05000000000000000000" pitchFamily="2" charset="2"/>
              </a:rPr>
              <a:t>!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535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move</a:t>
            </a:r>
            <a:r>
              <a:rPr lang="fi-FI" baseline="0" dirty="0"/>
              <a:t> </a:t>
            </a:r>
            <a:r>
              <a:rPr lang="fi-FI" baseline="0" dirty="0" err="1"/>
              <a:t>from</a:t>
            </a:r>
            <a:r>
              <a:rPr lang="fi-FI" baseline="0" dirty="0"/>
              <a:t> </a:t>
            </a:r>
            <a:r>
              <a:rPr lang="fi-FI" baseline="0" dirty="0" err="1"/>
              <a:t>goal</a:t>
            </a:r>
            <a:r>
              <a:rPr lang="fi-FI" baseline="0" dirty="0"/>
              <a:t> </a:t>
            </a:r>
            <a:r>
              <a:rPr lang="fi-FI" baseline="0" dirty="0" err="1"/>
              <a:t>onwards</a:t>
            </a:r>
            <a:r>
              <a:rPr lang="fi-FI" baseline="0" dirty="0"/>
              <a:t> -&gt; </a:t>
            </a:r>
            <a:r>
              <a:rPr lang="fi-FI" baseline="0" dirty="0" err="1"/>
              <a:t>All</a:t>
            </a:r>
            <a:r>
              <a:rPr lang="fi-FI" baseline="0" dirty="0"/>
              <a:t> </a:t>
            </a:r>
            <a:r>
              <a:rPr lang="fi-FI" baseline="0" dirty="0" err="1"/>
              <a:t>other</a:t>
            </a:r>
            <a:r>
              <a:rPr lang="fi-FI" baseline="0" dirty="0"/>
              <a:t> Q-</a:t>
            </a:r>
            <a:r>
              <a:rPr lang="fi-FI" baseline="0" dirty="0" err="1"/>
              <a:t>values</a:t>
            </a:r>
            <a:r>
              <a:rPr lang="fi-FI" baseline="0" dirty="0"/>
              <a:t> </a:t>
            </a:r>
            <a:r>
              <a:rPr lang="fi-FI" baseline="0" dirty="0" err="1"/>
              <a:t>are</a:t>
            </a:r>
            <a:r>
              <a:rPr lang="fi-FI" baseline="0" dirty="0"/>
              <a:t> </a:t>
            </a:r>
            <a:r>
              <a:rPr lang="fi-FI" baseline="0" dirty="0" err="1"/>
              <a:t>zero</a:t>
            </a:r>
            <a:endParaRPr lang="fi-FI" baseline="0" dirty="0"/>
          </a:p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run</a:t>
            </a:r>
            <a:r>
              <a:rPr lang="fi-FI" baseline="0" dirty="0"/>
              <a:t> </a:t>
            </a:r>
            <a:r>
              <a:rPr lang="fi-FI" baseline="0" dirty="0" err="1"/>
              <a:t>only</a:t>
            </a:r>
            <a:r>
              <a:rPr lang="fi-FI" baseline="0" dirty="0"/>
              <a:t> </a:t>
            </a:r>
            <a:r>
              <a:rPr lang="fi-FI" baseline="0" dirty="0" err="1"/>
              <a:t>once</a:t>
            </a:r>
            <a:r>
              <a:rPr lang="fi-FI" baseline="0" dirty="0"/>
              <a:t> -&gt; </a:t>
            </a:r>
            <a:r>
              <a:rPr lang="fi-FI" baseline="0" dirty="0" err="1"/>
              <a:t>learning</a:t>
            </a:r>
            <a:r>
              <a:rPr lang="fi-FI" baseline="0" dirty="0"/>
              <a:t> </a:t>
            </a:r>
            <a:r>
              <a:rPr lang="fi-FI" baseline="0" dirty="0" err="1"/>
              <a:t>rate</a:t>
            </a:r>
            <a:r>
              <a:rPr lang="fi-FI" baseline="0" dirty="0"/>
              <a:t> = 1 (</a:t>
            </a:r>
            <a:r>
              <a:rPr lang="fi-FI" baseline="0" dirty="0" err="1"/>
              <a:t>does</a:t>
            </a:r>
            <a:r>
              <a:rPr lang="fi-FI" baseline="0" dirty="0"/>
              <a:t> </a:t>
            </a:r>
            <a:r>
              <a:rPr lang="fi-FI" baseline="0" dirty="0" err="1"/>
              <a:t>not</a:t>
            </a:r>
            <a:r>
              <a:rPr lang="fi-FI" baseline="0" dirty="0"/>
              <a:t> </a:t>
            </a:r>
            <a:r>
              <a:rPr lang="fi-FI" baseline="0" dirty="0" err="1"/>
              <a:t>matter</a:t>
            </a:r>
            <a:r>
              <a:rPr lang="fi-FI" baseline="0" dirty="0"/>
              <a:t>)</a:t>
            </a:r>
          </a:p>
          <a:p>
            <a:pPr marL="228600" indent="-228600">
              <a:buAutoNum type="arabicParenR"/>
            </a:pPr>
            <a:r>
              <a:rPr lang="fi-FI" baseline="0" dirty="0" err="1"/>
              <a:t>Reward</a:t>
            </a:r>
            <a:r>
              <a:rPr lang="fi-FI" baseline="0" dirty="0"/>
              <a:t> is </a:t>
            </a:r>
            <a:r>
              <a:rPr lang="fi-FI" baseline="0" dirty="0" err="1"/>
              <a:t>zero</a:t>
            </a:r>
            <a:r>
              <a:rPr lang="fi-FI" baseline="0" dirty="0"/>
              <a:t> for </a:t>
            </a:r>
            <a:r>
              <a:rPr lang="fi-FI" baseline="0" dirty="0" err="1"/>
              <a:t>other</a:t>
            </a:r>
            <a:r>
              <a:rPr lang="fi-FI" baseline="0" dirty="0"/>
              <a:t> </a:t>
            </a:r>
            <a:r>
              <a:rPr lang="fi-FI" baseline="0" dirty="0" err="1"/>
              <a:t>stats</a:t>
            </a:r>
            <a:r>
              <a:rPr lang="fi-FI" baseline="0" dirty="0"/>
              <a:t> </a:t>
            </a:r>
            <a:r>
              <a:rPr lang="fi-FI" baseline="0" dirty="0" err="1"/>
              <a:t>than</a:t>
            </a:r>
            <a:r>
              <a:rPr lang="fi-FI" baseline="0" dirty="0"/>
              <a:t> </a:t>
            </a:r>
            <a:r>
              <a:rPr lang="fi-FI" baseline="0" dirty="0" err="1"/>
              <a:t>goal</a:t>
            </a:r>
            <a:endParaRPr lang="fi-FI" baseline="0" dirty="0"/>
          </a:p>
          <a:p>
            <a:pPr marL="228600" indent="-228600">
              <a:buAutoNum type="arabicParenR"/>
            </a:pPr>
            <a:r>
              <a:rPr lang="fi-FI" baseline="0" dirty="0" err="1"/>
              <a:t>We</a:t>
            </a:r>
            <a:r>
              <a:rPr lang="fi-FI" baseline="0" dirty="0"/>
              <a:t> </a:t>
            </a:r>
            <a:r>
              <a:rPr lang="fi-FI" baseline="0" dirty="0" err="1"/>
              <a:t>always</a:t>
            </a:r>
            <a:r>
              <a:rPr lang="fi-FI" baseline="0" dirty="0"/>
              <a:t> </a:t>
            </a:r>
            <a:r>
              <a:rPr lang="fi-FI" baseline="0" dirty="0" err="1"/>
              <a:t>choose</a:t>
            </a:r>
            <a:r>
              <a:rPr lang="fi-FI" baseline="0" dirty="0"/>
              <a:t> </a:t>
            </a:r>
            <a:r>
              <a:rPr lang="fi-FI" baseline="0" dirty="0" err="1"/>
              <a:t>the</a:t>
            </a:r>
            <a:r>
              <a:rPr lang="fi-FI" baseline="0" dirty="0"/>
              <a:t> </a:t>
            </a:r>
            <a:r>
              <a:rPr lang="fi-FI" baseline="0" dirty="0" err="1"/>
              <a:t>best</a:t>
            </a:r>
            <a:r>
              <a:rPr lang="fi-FI" baseline="0" dirty="0"/>
              <a:t> </a:t>
            </a:r>
            <a:r>
              <a:rPr lang="fi-FI" baseline="0" dirty="0" err="1"/>
              <a:t>following</a:t>
            </a:r>
            <a:r>
              <a:rPr lang="fi-FI" baseline="0" dirty="0"/>
              <a:t> action</a:t>
            </a:r>
          </a:p>
          <a:p>
            <a:pPr marL="228600" indent="-228600">
              <a:buAutoNum type="arabicParenR"/>
            </a:pPr>
            <a:r>
              <a:rPr lang="fi-FI" baseline="0" dirty="0"/>
              <a:t>-</a:t>
            </a:r>
            <a:r>
              <a:rPr lang="fi-FI" baseline="0" dirty="0">
                <a:sym typeface="Wingdings" panose="05000000000000000000" pitchFamily="2" charset="2"/>
              </a:rPr>
              <a:t> </a:t>
            </a:r>
            <a:r>
              <a:rPr lang="fi-FI" baseline="0" dirty="0" err="1">
                <a:sym typeface="Wingdings" panose="05000000000000000000" pitchFamily="2" charset="2"/>
              </a:rPr>
              <a:t>We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get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what</a:t>
            </a:r>
            <a:r>
              <a:rPr lang="fi-FI" baseline="0" dirty="0">
                <a:sym typeface="Wingdings" panose="05000000000000000000" pitchFamily="2" charset="2"/>
              </a:rPr>
              <a:t> is in </a:t>
            </a:r>
            <a:r>
              <a:rPr lang="fi-FI" baseline="0" dirty="0" err="1">
                <a:sym typeface="Wingdings" panose="05000000000000000000" pitchFamily="2" charset="2"/>
              </a:rPr>
              <a:t>the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following</a:t>
            </a:r>
            <a:r>
              <a:rPr lang="fi-FI" baseline="0" dirty="0">
                <a:sym typeface="Wingdings" panose="05000000000000000000" pitchFamily="2" charset="2"/>
              </a:rPr>
              <a:t> </a:t>
            </a:r>
            <a:r>
              <a:rPr lang="fi-FI" baseline="0" dirty="0" err="1">
                <a:sym typeface="Wingdings" panose="05000000000000000000" pitchFamily="2" charset="2"/>
              </a:rPr>
              <a:t>slide</a:t>
            </a:r>
            <a:r>
              <a:rPr lang="fi-FI" baseline="0" dirty="0">
                <a:sym typeface="Wingdings" panose="05000000000000000000" pitchFamily="2" charset="2"/>
              </a:rPr>
              <a:t>!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432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dirty="0" err="1"/>
              <a:t>Limitations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b="1" dirty="0"/>
              <a:t>Works </a:t>
            </a:r>
            <a:r>
              <a:rPr lang="FI-FI" b="1" dirty="0" err="1"/>
              <a:t>well</a:t>
            </a:r>
            <a:r>
              <a:rPr lang="FI-FI" b="1" dirty="0"/>
              <a:t> </a:t>
            </a:r>
            <a:r>
              <a:rPr lang="FI-FI" b="1" dirty="0" err="1"/>
              <a:t>with</a:t>
            </a:r>
            <a:r>
              <a:rPr lang="FI-FI" b="1" dirty="0"/>
              <a:t> </a:t>
            </a:r>
            <a:r>
              <a:rPr lang="FI-FI" b="1" dirty="0" err="1"/>
              <a:t>simple</a:t>
            </a:r>
            <a:r>
              <a:rPr lang="FI-FI" b="1" dirty="0"/>
              <a:t> </a:t>
            </a:r>
            <a:r>
              <a:rPr lang="FI-FI" b="1" dirty="0" err="1"/>
              <a:t>cases</a:t>
            </a:r>
            <a:endParaRPr lang="FI-FI" dirty="0" err="1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b="1" dirty="0" err="1"/>
              <a:t>Higher</a:t>
            </a:r>
            <a:r>
              <a:rPr lang="FI-FI" b="1" dirty="0"/>
              <a:t> </a:t>
            </a:r>
            <a:r>
              <a:rPr lang="FI-FI" b="1" dirty="0" err="1"/>
              <a:t>degree</a:t>
            </a:r>
            <a:r>
              <a:rPr lang="FI-FI" b="1" dirty="0"/>
              <a:t> of </a:t>
            </a:r>
            <a:r>
              <a:rPr lang="FI-FI" b="1" dirty="0" err="1"/>
              <a:t>complexity</a:t>
            </a:r>
            <a:r>
              <a:rPr lang="FI-FI" b="1" dirty="0"/>
              <a:t> </a:t>
            </a:r>
            <a:r>
              <a:rPr lang="FI-FI" b="1" dirty="0" err="1"/>
              <a:t>than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one</a:t>
            </a:r>
            <a:r>
              <a:rPr lang="FI-FI" b="1" dirty="0"/>
              <a:t> in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paper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I-FI" b="1" dirty="0"/>
              <a:t>How to </a:t>
            </a:r>
            <a:r>
              <a:rPr lang="FI-FI" b="1" dirty="0" err="1"/>
              <a:t>deal</a:t>
            </a:r>
            <a:r>
              <a:rPr lang="FI-FI" b="1" dirty="0"/>
              <a:t> </a:t>
            </a:r>
            <a:r>
              <a:rPr lang="FI-FI" b="1" dirty="0" err="1"/>
              <a:t>with</a:t>
            </a:r>
            <a:r>
              <a:rPr lang="FI-FI" b="1" dirty="0"/>
              <a:t> </a:t>
            </a:r>
            <a:r>
              <a:rPr lang="FI-FI" b="1" dirty="0" err="1"/>
              <a:t>dead</a:t>
            </a:r>
            <a:r>
              <a:rPr lang="FI-FI" b="1" dirty="0"/>
              <a:t> </a:t>
            </a:r>
            <a:r>
              <a:rPr lang="FI-FI" b="1" dirty="0" err="1"/>
              <a:t>ends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I-FI" b="1" dirty="0" err="1"/>
              <a:t>Currently</a:t>
            </a:r>
            <a:r>
              <a:rPr lang="FI-FI" b="1" dirty="0"/>
              <a:t>, </a:t>
            </a:r>
            <a:r>
              <a:rPr lang="FI-FI" b="1" dirty="0" err="1"/>
              <a:t>not</a:t>
            </a:r>
            <a:r>
              <a:rPr lang="FI-FI" b="1" dirty="0"/>
              <a:t> </a:t>
            </a:r>
            <a:r>
              <a:rPr lang="FI-FI" b="1" dirty="0" err="1"/>
              <a:t>optimal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I-FI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b="1" dirty="0"/>
              <a:t>More </a:t>
            </a:r>
            <a:r>
              <a:rPr lang="FI-FI" b="1" dirty="0" err="1"/>
              <a:t>work</a:t>
            </a:r>
            <a:r>
              <a:rPr lang="FI-FI" b="1" dirty="0"/>
              <a:t> on </a:t>
            </a:r>
            <a:r>
              <a:rPr lang="FI-FI" b="1" dirty="0" err="1"/>
              <a:t>the</a:t>
            </a:r>
            <a:r>
              <a:rPr lang="FI-FI" b="1" dirty="0"/>
              <a:t> </a:t>
            </a:r>
            <a:r>
              <a:rPr lang="FI-FI" b="1" dirty="0" err="1"/>
              <a:t>code</a:t>
            </a:r>
            <a:r>
              <a:rPr lang="FI-FI" b="1" dirty="0"/>
              <a:t> to </a:t>
            </a:r>
            <a:r>
              <a:rPr lang="FI-FI" b="1" dirty="0" err="1"/>
              <a:t>better</a:t>
            </a:r>
            <a:r>
              <a:rPr lang="FI-FI" b="1" dirty="0"/>
              <a:t> </a:t>
            </a:r>
            <a:r>
              <a:rPr lang="FI-FI" b="1" dirty="0" err="1"/>
              <a:t>utilize</a:t>
            </a:r>
            <a:r>
              <a:rPr lang="FI-FI" b="1" dirty="0"/>
              <a:t> </a:t>
            </a:r>
            <a:r>
              <a:rPr lang="FI-FI" b="1" dirty="0" err="1"/>
              <a:t>the</a:t>
            </a:r>
            <a:r>
              <a:rPr lang="FI-FI" b="1" dirty="0"/>
              <a:t> </a:t>
            </a:r>
            <a:r>
              <a:rPr lang="FI-FI" b="1" dirty="0" err="1"/>
              <a:t>distance</a:t>
            </a:r>
            <a:r>
              <a:rPr lang="FI-FI" b="1" dirty="0"/>
              <a:t> </a:t>
            </a:r>
            <a:r>
              <a:rPr lang="FI-FI" b="1" dirty="0" err="1"/>
              <a:t>information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107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889F7-7C3B-BA40-BE46-7E19F6C05879}" type="slidenum">
              <a:rPr lang="fi-FI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rgbClr val="FFFFFF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" y="0"/>
            <a:ext cx="2460664" cy="22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taustakuvalla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84309" y="5454200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" y="0"/>
            <a:ext cx="2460664" cy="22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kotaustainen kan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84308" y="2740334"/>
            <a:ext cx="7975385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84309" y="5504997"/>
            <a:ext cx="5379423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" y="0"/>
            <a:ext cx="2460663" cy="22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80000"/>
            <a:ext cx="4629692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i-FI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4310" y="2435535"/>
            <a:ext cx="3319477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4310" y="5884335"/>
            <a:ext cx="3319477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" y="0"/>
            <a:ext cx="2460663" cy="22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4308" y="1912266"/>
            <a:ext cx="7975385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5" y="5660111"/>
            <a:ext cx="2641102" cy="10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808559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32F58-32F3-2D40-B3AB-F3DF85DAC441}" type="datetime1">
              <a:t>19.12.2016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628F-9402-FB47-93B5-FC3C3BFEEBE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" y="5660111"/>
            <a:ext cx="2641100" cy="10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-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39750" y="5765800"/>
            <a:ext cx="80851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000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4637521" y="1685675"/>
            <a:ext cx="3988079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4DE29-3FDA-074B-A13B-5CBD0BB5C63C}" type="datetime1">
              <a:t>19.12.2016</a:t>
            </a:fld>
            <a:endParaRPr lang="fi-FI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6B250-F217-B84A-8E10-659CA258BA5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" y="5660111"/>
            <a:ext cx="2641100" cy="10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40300" y="5953125"/>
            <a:ext cx="3619500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940300" y="6111875"/>
            <a:ext cx="3619500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785390-AE16-1349-AC33-EA5661655270}" type="datetime1">
              <a:t>19.12.2016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940300" y="6297613"/>
            <a:ext cx="3619500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5DB13D-24FD-0641-8100-A6CD964B88B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1" r:id="rId1"/>
    <p:sldLayoutId id="2147484794" r:id="rId2"/>
    <p:sldLayoutId id="2147484797" r:id="rId3"/>
    <p:sldLayoutId id="2147484800" r:id="rId4"/>
    <p:sldLayoutId id="2147484803" r:id="rId5"/>
    <p:sldLayoutId id="2147484806" r:id="rId6"/>
    <p:sldLayoutId id="2147484809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4200" y="5341762"/>
            <a:ext cx="5530556" cy="1017763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chemeClr val="tx1"/>
                </a:solidFill>
              </a:rPr>
              <a:t>Presenters</a:t>
            </a:r>
            <a:r>
              <a:rPr lang="FI-FI" i="0" dirty="0">
                <a:solidFill>
                  <a:schemeClr val="tx1"/>
                </a:solidFill>
              </a:rPr>
              <a:t>: </a:t>
            </a:r>
            <a:r>
              <a:rPr lang="FI-FI" i="0" dirty="0" err="1">
                <a:solidFill>
                  <a:schemeClr val="tx1"/>
                </a:solidFill>
              </a:rPr>
              <a:t>Eljas</a:t>
            </a:r>
            <a:r>
              <a:rPr lang="FI-FI" i="0" dirty="0">
                <a:solidFill>
                  <a:schemeClr val="tx1"/>
                </a:solidFill>
              </a:rPr>
              <a:t> Hyyrynen and Jaakko Mattila</a:t>
            </a:r>
          </a:p>
          <a:p>
            <a:endParaRPr lang="FI-FI" i="0" dirty="0">
              <a:solidFill>
                <a:schemeClr val="tx1"/>
              </a:solidFill>
            </a:endParaRPr>
          </a:p>
          <a:p>
            <a:r>
              <a:rPr lang="FI-FI" i="0" dirty="0">
                <a:solidFill>
                  <a:schemeClr val="tx1"/>
                </a:solidFill>
              </a:rPr>
              <a:t>Course Project</a:t>
            </a:r>
          </a:p>
          <a:p>
            <a:r>
              <a:rPr lang="FI-FI" i="0" dirty="0" err="1">
                <a:solidFill>
                  <a:schemeClr val="tx1"/>
                </a:solidFill>
              </a:rPr>
              <a:t>Robotics</a:t>
            </a:r>
            <a:r>
              <a:rPr lang="FI-FI" i="0" dirty="0">
                <a:solidFill>
                  <a:schemeClr val="tx1"/>
                </a:solidFill>
              </a:rPr>
              <a:t> </a:t>
            </a:r>
            <a:r>
              <a:rPr lang="FI-FI" i="0" dirty="0" err="1">
                <a:solidFill>
                  <a:schemeClr val="tx1"/>
                </a:solidFill>
              </a:rPr>
              <a:t>Manipulation</a:t>
            </a:r>
            <a:r>
              <a:rPr lang="FI-FI" i="0" dirty="0">
                <a:solidFill>
                  <a:schemeClr val="tx1"/>
                </a:solidFill>
              </a:rPr>
              <a:t>, </a:t>
            </a:r>
            <a:r>
              <a:rPr lang="FI-FI" i="0" dirty="0" err="1">
                <a:solidFill>
                  <a:schemeClr val="tx1"/>
                </a:solidFill>
              </a:rPr>
              <a:t>Decision</a:t>
            </a:r>
            <a:r>
              <a:rPr lang="FI-FI" i="0" dirty="0">
                <a:solidFill>
                  <a:schemeClr val="tx1"/>
                </a:solidFill>
              </a:rPr>
              <a:t> </a:t>
            </a:r>
            <a:r>
              <a:rPr lang="FI-FI" i="0" dirty="0" err="1">
                <a:solidFill>
                  <a:schemeClr val="tx1"/>
                </a:solidFill>
              </a:rPr>
              <a:t>Making</a:t>
            </a:r>
            <a:r>
              <a:rPr lang="FI-FI" i="0" dirty="0">
                <a:solidFill>
                  <a:schemeClr val="tx1"/>
                </a:solidFill>
              </a:rPr>
              <a:t> and Learning 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4200" y="2028825"/>
            <a:ext cx="7975385" cy="2636000"/>
          </a:xfrm>
        </p:spPr>
        <p:txBody>
          <a:bodyPr/>
          <a:lstStyle/>
          <a:p>
            <a:r>
              <a:rPr lang="EN-GB" sz="5400" dirty="0">
                <a:latin typeface="Arial"/>
              </a:rPr>
              <a:t>Implementing path planning algorithms from research literature</a:t>
            </a:r>
          </a:p>
        </p:txBody>
      </p:sp>
    </p:spTree>
    <p:extLst>
      <p:ext uri="{BB962C8B-B14F-4D97-AF65-F5344CB8AC3E}">
        <p14:creationId xmlns:p14="http://schemas.microsoft.com/office/powerpoint/2010/main" val="175463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Experiments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50" y="1308735"/>
            <a:ext cx="5107517" cy="38306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6370267" y="1725930"/>
            <a:ext cx="218953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/>
              <a:t>Complex</a:t>
            </a:r>
            <a:r>
              <a:rPr lang="fi-FI" sz="2000" b="1" dirty="0"/>
              <a:t> </a:t>
            </a:r>
            <a:r>
              <a:rPr lang="fi-FI" sz="2000" b="1" dirty="0" err="1"/>
              <a:t>test</a:t>
            </a:r>
            <a:r>
              <a:rPr lang="fi-FI" sz="2000" b="1" dirty="0"/>
              <a:t> case:</a:t>
            </a:r>
          </a:p>
          <a:p>
            <a:r>
              <a:rPr lang="fi-FI" sz="2000" b="1" dirty="0" err="1"/>
              <a:t>Some</a:t>
            </a:r>
            <a:r>
              <a:rPr lang="fi-FI" sz="2000" b="1" dirty="0"/>
              <a:t> </a:t>
            </a:r>
            <a:r>
              <a:rPr lang="fi-FI" sz="2000" b="1" dirty="0" err="1"/>
              <a:t>inefficient</a:t>
            </a:r>
            <a:r>
              <a:rPr lang="fi-FI" sz="2000" b="1" dirty="0"/>
              <a:t> </a:t>
            </a:r>
            <a:r>
              <a:rPr lang="fi-FI" sz="2000" b="1" dirty="0" err="1"/>
              <a:t>decisions</a:t>
            </a:r>
            <a:endParaRPr lang="fi-FI" sz="2000" b="1" dirty="0"/>
          </a:p>
        </p:txBody>
      </p:sp>
    </p:spTree>
    <p:extLst>
      <p:ext uri="{BB962C8B-B14F-4D97-AF65-F5344CB8AC3E}">
        <p14:creationId xmlns:p14="http://schemas.microsoft.com/office/powerpoint/2010/main" val="363971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Experiments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6370267" y="1725930"/>
            <a:ext cx="218953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/>
              <a:t>Simple</a:t>
            </a:r>
            <a:r>
              <a:rPr lang="fi-FI" sz="2000" b="1" dirty="0"/>
              <a:t> </a:t>
            </a:r>
            <a:r>
              <a:rPr lang="fi-FI" sz="2000" b="1" dirty="0" err="1"/>
              <a:t>changes</a:t>
            </a:r>
            <a:r>
              <a:rPr lang="fi-FI" sz="2000" b="1" dirty="0"/>
              <a:t> in </a:t>
            </a:r>
            <a:r>
              <a:rPr lang="fi-FI" sz="2000" b="1" dirty="0" err="1"/>
              <a:t>obstacle</a:t>
            </a:r>
            <a:r>
              <a:rPr lang="fi-FI" sz="2000" b="1" dirty="0"/>
              <a:t> </a:t>
            </a:r>
            <a:r>
              <a:rPr lang="fi-FI" sz="2000" b="1" dirty="0" err="1"/>
              <a:t>configuration</a:t>
            </a:r>
            <a:endParaRPr lang="fi-FI" sz="2000" b="1" dirty="0"/>
          </a:p>
          <a:p>
            <a:r>
              <a:rPr lang="fi-FI" sz="2000" b="1" dirty="0">
                <a:sym typeface="Wingdings" panose="05000000000000000000" pitchFamily="2" charset="2"/>
              </a:rPr>
              <a:t> </a:t>
            </a:r>
            <a:r>
              <a:rPr lang="fi-FI" sz="2000" b="1" dirty="0" err="1">
                <a:sym typeface="Wingdings" panose="05000000000000000000" pitchFamily="2" charset="2"/>
              </a:rPr>
              <a:t>Algorithm</a:t>
            </a:r>
            <a:r>
              <a:rPr lang="fi-FI" sz="2000" b="1" dirty="0">
                <a:sym typeface="Wingdings" panose="05000000000000000000" pitchFamily="2" charset="2"/>
              </a:rPr>
              <a:t> </a:t>
            </a:r>
            <a:r>
              <a:rPr lang="fi-FI" sz="2000" b="1" dirty="0" err="1">
                <a:sym typeface="Wingdings" panose="05000000000000000000" pitchFamily="2" charset="2"/>
              </a:rPr>
              <a:t>shows</a:t>
            </a:r>
            <a:r>
              <a:rPr lang="fi-FI" sz="2000" b="1" dirty="0">
                <a:sym typeface="Wingdings" panose="05000000000000000000" pitchFamily="2" charset="2"/>
              </a:rPr>
              <a:t> </a:t>
            </a:r>
            <a:r>
              <a:rPr lang="fi-FI" sz="2000" b="1" dirty="0" err="1">
                <a:sym typeface="Wingdings" panose="05000000000000000000" pitchFamily="2" charset="2"/>
              </a:rPr>
              <a:t>expected</a:t>
            </a:r>
            <a:r>
              <a:rPr lang="fi-FI" sz="2000" b="1" dirty="0">
                <a:sym typeface="Wingdings" panose="05000000000000000000" pitchFamily="2" charset="2"/>
              </a:rPr>
              <a:t> </a:t>
            </a:r>
            <a:r>
              <a:rPr lang="fi-FI" sz="2000" b="1" dirty="0" err="1">
                <a:sym typeface="Wingdings" panose="05000000000000000000" pitchFamily="2" charset="2"/>
              </a:rPr>
              <a:t>behavior</a:t>
            </a:r>
            <a:endParaRPr lang="fi-FI" sz="20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50" y="1308735"/>
            <a:ext cx="5107517" cy="3830638"/>
          </a:xfrm>
        </p:spPr>
      </p:pic>
    </p:spTree>
    <p:extLst>
      <p:ext uri="{BB962C8B-B14F-4D97-AF65-F5344CB8AC3E}">
        <p14:creationId xmlns:p14="http://schemas.microsoft.com/office/powerpoint/2010/main" val="132879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40001" y="1485900"/>
            <a:ext cx="8085599" cy="3831557"/>
          </a:xfrm>
        </p:spPr>
        <p:txBody>
          <a:bodyPr vert="horz" lIns="0" tIns="0" rIns="0" bIns="0" anchor="t"/>
          <a:lstStyle/>
          <a:p>
            <a:r>
              <a:rPr lang="FI-FI" i="1" dirty="0">
                <a:solidFill>
                  <a:srgbClr val="000000"/>
                </a:solidFill>
                <a:latin typeface="Arial"/>
              </a:rPr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000000"/>
                </a:solidFill>
                <a:latin typeface="Arial"/>
              </a:rPr>
              <a:t>Reduced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energy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consumption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extra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turns</a:t>
            </a:r>
            <a:endParaRPr lang="FI-FI" dirty="0">
              <a:latin typeface="Arial"/>
            </a:endParaRP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Priority</a:t>
            </a:r>
            <a:r>
              <a:rPr lang="FI-FI" dirty="0"/>
              <a:t>: </a:t>
            </a:r>
            <a:r>
              <a:rPr lang="FI-FI" dirty="0" err="1"/>
              <a:t>Straight</a:t>
            </a:r>
            <a:r>
              <a:rPr lang="FI-FI" dirty="0"/>
              <a:t> &gt; </a:t>
            </a:r>
            <a:r>
              <a:rPr lang="FI-FI" dirty="0" err="1"/>
              <a:t>right-angle</a:t>
            </a:r>
            <a:r>
              <a:rPr lang="FI-FI" dirty="0"/>
              <a:t> </a:t>
            </a:r>
            <a:r>
              <a:rPr lang="FI-FI" dirty="0" err="1"/>
              <a:t>turn</a:t>
            </a:r>
            <a:r>
              <a:rPr lang="FI-FI" dirty="0"/>
              <a:t> &gt; U-</a:t>
            </a:r>
            <a:r>
              <a:rPr lang="FI-FI" dirty="0" err="1"/>
              <a:t>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Balancing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distance</a:t>
            </a:r>
            <a:r>
              <a:rPr lang="FI-FI" dirty="0"/>
              <a:t> to </a:t>
            </a:r>
            <a:r>
              <a:rPr lang="FI-FI" dirty="0" err="1"/>
              <a:t>goal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Challenging</a:t>
            </a:r>
            <a:r>
              <a:rPr lang="FI-FI" dirty="0"/>
              <a:t> in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cases</a:t>
            </a:r>
          </a:p>
          <a:p>
            <a:r>
              <a:rPr lang="FI-FI" i="1" dirty="0" err="1"/>
              <a:t>Further</a:t>
            </a:r>
            <a:r>
              <a:rPr lang="FI-FI" i="1" dirty="0"/>
              <a:t> </a:t>
            </a:r>
            <a:r>
              <a:rPr lang="FI-FI" i="1" dirty="0" err="1"/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200" b="1" dirty="0" err="1">
                <a:latin typeface="Arial"/>
              </a:rPr>
              <a:t>Reduce</a:t>
            </a:r>
            <a:r>
              <a:rPr lang="FI-FI" sz="2200" b="1" dirty="0">
                <a:latin typeface="Arial"/>
              </a:rPr>
              <a:t> </a:t>
            </a:r>
            <a:r>
              <a:rPr lang="FI-FI" sz="2200" b="1" dirty="0" err="1">
                <a:latin typeface="Arial"/>
              </a:rPr>
              <a:t>complexity</a:t>
            </a:r>
            <a:r>
              <a:rPr lang="FI-FI" sz="2200" b="1" dirty="0">
                <a:latin typeface="Arial"/>
              </a:rPr>
              <a:t> of </a:t>
            </a:r>
            <a:r>
              <a:rPr lang="FI-FI" sz="2200" b="1" dirty="0" err="1">
                <a:latin typeface="Arial"/>
              </a:rPr>
              <a:t>the</a:t>
            </a:r>
            <a:r>
              <a:rPr lang="FI-FI" sz="2200" b="1" dirty="0">
                <a:latin typeface="Arial"/>
              </a:rPr>
              <a:t> </a:t>
            </a:r>
            <a:r>
              <a:rPr lang="FI-FI" sz="2200" b="1" dirty="0" err="1">
                <a:latin typeface="Arial"/>
              </a:rPr>
              <a:t>algorithms</a:t>
            </a:r>
            <a:r>
              <a:rPr lang="FI-FI" sz="2200" b="1" dirty="0">
                <a:latin typeface="Arial"/>
              </a:rPr>
              <a:t> </a:t>
            </a:r>
            <a:endParaRPr lang="FI-FI" b="1" i="1" dirty="0">
              <a:latin typeface="Arial"/>
            </a:endParaRPr>
          </a:p>
          <a:p>
            <a:pPr lvl="1" indent="0">
              <a:buNone/>
            </a:pPr>
            <a:r>
              <a:rPr lang="FI-FI" sz="2100" dirty="0">
                <a:latin typeface="Arial"/>
              </a:rPr>
              <a:t>-&gt; </a:t>
            </a:r>
            <a:r>
              <a:rPr lang="FI-FI" sz="2100" dirty="0" err="1">
                <a:latin typeface="Arial"/>
              </a:rPr>
              <a:t>same</a:t>
            </a:r>
            <a:r>
              <a:rPr lang="FI-FI" sz="2100" dirty="0">
                <a:latin typeface="Arial"/>
              </a:rPr>
              <a:t> as in </a:t>
            </a:r>
            <a:r>
              <a:rPr lang="FI-FI" sz="2100" dirty="0" err="1">
                <a:latin typeface="Arial"/>
              </a:rPr>
              <a:t>the</a:t>
            </a:r>
            <a:r>
              <a:rPr lang="FI-FI" sz="2100" dirty="0">
                <a:latin typeface="Arial"/>
              </a:rPr>
              <a:t> </a:t>
            </a:r>
            <a:r>
              <a:rPr lang="FI-FI" sz="2100" dirty="0" err="1">
                <a:latin typeface="Arial"/>
              </a:rPr>
              <a:t>original</a:t>
            </a:r>
            <a:r>
              <a:rPr lang="FI-FI" sz="2100" dirty="0">
                <a:latin typeface="Arial"/>
              </a:rPr>
              <a:t> </a:t>
            </a:r>
            <a:r>
              <a:rPr lang="FI-FI" sz="2100" dirty="0" err="1">
                <a:latin typeface="Arial"/>
              </a:rPr>
              <a:t>paper</a:t>
            </a:r>
            <a:endParaRPr lang="FI-FI" i="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200" dirty="0" err="1"/>
              <a:t>Work</a:t>
            </a:r>
            <a:r>
              <a:rPr lang="FI-FI" sz="2200" dirty="0"/>
              <a:t> on </a:t>
            </a:r>
            <a:r>
              <a:rPr lang="FI-FI" sz="2200" dirty="0" err="1"/>
              <a:t>more</a:t>
            </a:r>
            <a:r>
              <a:rPr lang="FI-FI" sz="2200" dirty="0"/>
              <a:t> </a:t>
            </a:r>
            <a:r>
              <a:rPr lang="FI-FI" sz="2200" dirty="0" err="1"/>
              <a:t>complex</a:t>
            </a:r>
            <a:r>
              <a:rPr lang="FI-FI" sz="2200" dirty="0"/>
              <a:t> </a:t>
            </a:r>
            <a:r>
              <a:rPr lang="FI-FI" sz="2200" dirty="0" err="1"/>
              <a:t>cases</a:t>
            </a:r>
            <a:r>
              <a:rPr lang="FI-FI" sz="2200" dirty="0"/>
              <a:t> </a:t>
            </a:r>
          </a:p>
          <a:p>
            <a:pPr lvl="1" indent="0">
              <a:buNone/>
            </a:pPr>
            <a:r>
              <a:rPr lang="FI-FI" sz="2100" dirty="0"/>
              <a:t>-&gt; </a:t>
            </a:r>
            <a:r>
              <a:rPr lang="FI-FI" sz="2100" dirty="0" err="1"/>
              <a:t>closer</a:t>
            </a:r>
            <a:r>
              <a:rPr lang="FI-FI" sz="2100" dirty="0"/>
              <a:t> to </a:t>
            </a:r>
            <a:r>
              <a:rPr lang="FI-FI" sz="2100" dirty="0" err="1"/>
              <a:t>optimal</a:t>
            </a:r>
            <a:r>
              <a:rPr lang="FI-FI" sz="2100" dirty="0"/>
              <a:t> </a:t>
            </a:r>
            <a:r>
              <a:rPr lang="FI-FI" sz="2100" dirty="0" err="1"/>
              <a:t>solution</a:t>
            </a:r>
            <a:endParaRPr lang="FI-FI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01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47725" y="581025"/>
            <a:ext cx="8085599" cy="1195798"/>
          </a:xfrm>
        </p:spPr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 </a:t>
            </a:r>
            <a:r>
              <a:rPr lang="FI-FI" dirty="0" err="1"/>
              <a:t>you</a:t>
            </a:r>
            <a:r>
              <a:rPr lang="FI-FI" dirty="0"/>
              <a:t> for </a:t>
            </a:r>
            <a:r>
              <a:rPr lang="FI-FI" dirty="0" err="1"/>
              <a:t>your</a:t>
            </a:r>
            <a:r>
              <a:rPr lang="FI-FI" dirty="0"/>
              <a:t> </a:t>
            </a:r>
            <a:r>
              <a:rPr lang="FI-FI" dirty="0" err="1"/>
              <a:t>attention</a:t>
            </a:r>
            <a:r>
              <a:rPr lang="FI-FI" dirty="0"/>
              <a:t>!</a:t>
            </a:r>
            <a:br>
              <a:rPr lang="FI-FI" dirty="0">
                <a:solidFill>
                  <a:schemeClr val="tx1"/>
                </a:solidFill>
              </a:rPr>
            </a:br>
            <a:br>
              <a:rPr lang="FI-FI" dirty="0">
                <a:solidFill>
                  <a:schemeClr val="tx1"/>
                </a:solidFill>
              </a:rPr>
            </a:br>
            <a:r>
              <a:rPr lang="FI-FI" dirty="0" err="1">
                <a:solidFill>
                  <a:srgbClr val="7D55C7"/>
                </a:solidFill>
                <a:latin typeface="Arial"/>
              </a:rPr>
              <a:t>Any</a:t>
            </a:r>
            <a:r>
              <a:rPr lang="FI-FI" dirty="0">
                <a:solidFill>
                  <a:srgbClr val="7D55C7"/>
                </a:solidFill>
                <a:latin typeface="Arial"/>
              </a:rPr>
              <a:t> </a:t>
            </a:r>
            <a:r>
              <a:rPr lang="FI-FI" dirty="0" err="1">
                <a:solidFill>
                  <a:srgbClr val="7D55C7"/>
                </a:solidFill>
                <a:latin typeface="Arial"/>
              </a:rPr>
              <a:t>questions</a:t>
            </a:r>
            <a:r>
              <a:rPr lang="FI-FI" dirty="0">
                <a:solidFill>
                  <a:srgbClr val="7D55C7"/>
                </a:solidFill>
                <a:latin typeface="Arial"/>
              </a:rPr>
              <a:t>? </a:t>
            </a:r>
            <a:r>
              <a:rPr lang="FI-FI" dirty="0" err="1">
                <a:solidFill>
                  <a:srgbClr val="7D55C7"/>
                </a:solidFill>
                <a:latin typeface="Arial"/>
              </a:rPr>
              <a:t>Fire</a:t>
            </a:r>
            <a:r>
              <a:rPr lang="FI-FI" dirty="0">
                <a:solidFill>
                  <a:srgbClr val="7D55C7"/>
                </a:solidFill>
                <a:latin typeface="Arial"/>
              </a:rPr>
              <a:t> </a:t>
            </a:r>
            <a:r>
              <a:rPr lang="FI-FI" dirty="0" err="1">
                <a:solidFill>
                  <a:srgbClr val="7D55C7"/>
                </a:solidFill>
                <a:latin typeface="Arial"/>
              </a:rPr>
              <a:t>away</a:t>
            </a:r>
            <a:r>
              <a:rPr lang="FI-FI" dirty="0">
                <a:solidFill>
                  <a:srgbClr val="7D55C7"/>
                </a:solidFill>
                <a:latin typeface="Arial"/>
              </a:rPr>
              <a:t>!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t>19.12.2016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/>
              <a:pPr>
                <a:defRPr/>
              </a:pPr>
              <a:t>13</a:t>
            </a:fld>
            <a:endParaRPr lang="fi-FI"/>
          </a:p>
        </p:txBody>
      </p:sp>
      <p:pic>
        <p:nvPicPr>
          <p:cNvPr id="7" name="Kuva 6" descr="algorithm_comparis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2190750"/>
            <a:ext cx="2743200" cy="3376246"/>
          </a:xfrm>
          <a:prstGeom prst="rect">
            <a:avLst/>
          </a:prstGeom>
        </p:spPr>
      </p:pic>
      <p:pic>
        <p:nvPicPr>
          <p:cNvPr id="8" name="Kuva 7" descr="robot_with_pa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571750"/>
            <a:ext cx="3040727" cy="26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?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r>
              <a:rPr lang="FI-FI" i="1" dirty="0" err="1">
                <a:solidFill>
                  <a:srgbClr val="000000"/>
                </a:solidFill>
                <a:latin typeface="Arial"/>
              </a:rPr>
              <a:t>Topic</a:t>
            </a:r>
            <a:r>
              <a:rPr lang="FI-FI" i="1" dirty="0">
                <a:solidFill>
                  <a:srgbClr val="000000"/>
                </a:solidFill>
                <a:latin typeface="Arial"/>
              </a:rPr>
              <a:t>: </a:t>
            </a:r>
            <a:r>
              <a:rPr lang="FI-FI" i="1" dirty="0" err="1">
                <a:solidFill>
                  <a:srgbClr val="000000"/>
                </a:solidFill>
                <a:latin typeface="Arial"/>
              </a:rPr>
              <a:t>Improved</a:t>
            </a:r>
            <a:r>
              <a:rPr lang="FI-FI" i="1" dirty="0">
                <a:solidFill>
                  <a:srgbClr val="000000"/>
                </a:solidFill>
                <a:latin typeface="Arial"/>
              </a:rPr>
              <a:t> Q-Learning </a:t>
            </a:r>
            <a:r>
              <a:rPr lang="FI-FI" i="1" dirty="0" err="1">
                <a:solidFill>
                  <a:srgbClr val="000000"/>
                </a:solidFill>
                <a:latin typeface="Arial"/>
              </a:rPr>
              <a:t>Path</a:t>
            </a:r>
            <a:r>
              <a:rPr lang="FI-FI" i="1" dirty="0">
                <a:solidFill>
                  <a:srgbClr val="000000"/>
                </a:solidFill>
                <a:latin typeface="Arial"/>
              </a:rPr>
              <a:t> Planning </a:t>
            </a:r>
            <a:r>
              <a:rPr lang="FI-FI" i="1" dirty="0" err="1">
                <a:solidFill>
                  <a:srgbClr val="000000"/>
                </a:solidFill>
                <a:latin typeface="Arial"/>
              </a:rPr>
              <a:t>Algorithm</a:t>
            </a:r>
            <a:endParaRPr lang="FI-FI" dirty="0" err="1">
              <a:solidFill>
                <a:srgbClr val="000000"/>
              </a:solidFill>
              <a:latin typeface="Arial"/>
            </a:endParaRP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000000"/>
                </a:solidFill>
                <a:latin typeface="Arial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on a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research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/>
              </a:rPr>
              <a:t>paper</a:t>
            </a:r>
            <a:r>
              <a:rPr lang="FI-FI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6550" lvl="2" indent="-285750"/>
            <a:r>
              <a:rPr lang="FI-FI" i="0" dirty="0" err="1">
                <a:latin typeface="Arial"/>
              </a:rPr>
              <a:t>Konar</a:t>
            </a:r>
            <a:r>
              <a:rPr lang="FI-FI" i="0" dirty="0">
                <a:latin typeface="Arial"/>
              </a:rPr>
              <a:t>, </a:t>
            </a:r>
            <a:r>
              <a:rPr lang="FI-FI" i="0" dirty="0" err="1">
                <a:latin typeface="Arial"/>
              </a:rPr>
              <a:t>Goswami</a:t>
            </a:r>
            <a:r>
              <a:rPr lang="FI-FI" i="0" dirty="0">
                <a:latin typeface="Arial"/>
              </a:rPr>
              <a:t>, Singh, </a:t>
            </a:r>
            <a:r>
              <a:rPr lang="FI-FI" i="0" dirty="0" err="1">
                <a:latin typeface="Arial"/>
              </a:rPr>
              <a:t>Jain</a:t>
            </a:r>
            <a:r>
              <a:rPr lang="FI-FI" i="0" dirty="0">
                <a:latin typeface="Arial"/>
              </a:rPr>
              <a:t>, and Nagar</a:t>
            </a:r>
            <a:br>
              <a:rPr lang="FI-FI" i="0" dirty="0">
                <a:latin typeface="Arial"/>
              </a:rPr>
            </a:br>
            <a:r>
              <a:rPr lang="FI-FI" dirty="0">
                <a:latin typeface="Arial"/>
              </a:rPr>
              <a:t>A </a:t>
            </a:r>
            <a:r>
              <a:rPr lang="FI-FI" dirty="0" err="1">
                <a:latin typeface="Arial"/>
              </a:rPr>
              <a:t>Deterministic</a:t>
            </a:r>
            <a:r>
              <a:rPr lang="FI-FI" dirty="0">
                <a:latin typeface="Arial"/>
              </a:rPr>
              <a:t> </a:t>
            </a:r>
            <a:r>
              <a:rPr lang="FI-FI" dirty="0" err="1">
                <a:latin typeface="Arial"/>
              </a:rPr>
              <a:t>Improved</a:t>
            </a:r>
            <a:r>
              <a:rPr lang="FI-FI" dirty="0">
                <a:latin typeface="Arial"/>
              </a:rPr>
              <a:t> Q-Learning for </a:t>
            </a:r>
            <a:r>
              <a:rPr lang="FI-FI" dirty="0" err="1">
                <a:latin typeface="Arial"/>
              </a:rPr>
              <a:t>Path</a:t>
            </a:r>
            <a:r>
              <a:rPr lang="FI-FI" dirty="0">
                <a:latin typeface="Arial"/>
              </a:rPr>
              <a:t> Planning of a Mobile </a:t>
            </a:r>
            <a:r>
              <a:rPr lang="FI-FI" dirty="0" err="1">
                <a:latin typeface="Arial"/>
              </a:rPr>
              <a:t>Robot</a:t>
            </a:r>
          </a:p>
          <a:p>
            <a:endParaRPr lang="FI-FI" sz="2000" i="1" dirty="0">
              <a:latin typeface="Arial"/>
            </a:endParaRPr>
          </a:p>
          <a:p>
            <a:r>
              <a:rPr lang="FI-FI" sz="2000" i="1" dirty="0" err="1">
                <a:latin typeface="Arial"/>
              </a:rPr>
              <a:t>Table</a:t>
            </a:r>
            <a:r>
              <a:rPr lang="FI-FI" sz="2000" i="1" dirty="0">
                <a:latin typeface="Arial"/>
              </a:rPr>
              <a:t> of </a:t>
            </a:r>
            <a:r>
              <a:rPr lang="FI-FI" sz="2000" i="1" dirty="0" err="1">
                <a:latin typeface="Arial"/>
              </a:rPr>
              <a:t>Contents</a:t>
            </a:r>
            <a:endParaRPr lang="FI-FI" sz="2000" i="1" dirty="0">
              <a:latin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b="1" dirty="0" err="1">
                <a:latin typeface="Arial"/>
              </a:rPr>
              <a:t>Introducing</a:t>
            </a:r>
            <a:r>
              <a:rPr lang="FI-FI" sz="2000" b="1" dirty="0">
                <a:latin typeface="Arial"/>
              </a:rPr>
              <a:t> </a:t>
            </a:r>
            <a:r>
              <a:rPr lang="FI-FI" sz="2000" b="1" dirty="0" err="1">
                <a:latin typeface="Arial"/>
              </a:rPr>
              <a:t>the</a:t>
            </a:r>
            <a:r>
              <a:rPr lang="FI-FI" sz="2000" b="1" dirty="0">
                <a:latin typeface="Arial"/>
              </a:rPr>
              <a:t> </a:t>
            </a:r>
            <a:r>
              <a:rPr lang="FI-FI" sz="2000" b="1" dirty="0" err="1">
                <a:latin typeface="Arial"/>
              </a:rPr>
              <a:t>Improved</a:t>
            </a:r>
            <a:r>
              <a:rPr lang="FI-FI" sz="2000" b="1" dirty="0">
                <a:latin typeface="Arial"/>
              </a:rPr>
              <a:t> Q-</a:t>
            </a:r>
            <a:r>
              <a:rPr lang="FI-FI" sz="2000" b="1" dirty="0" err="1">
                <a:latin typeface="Arial"/>
              </a:rPr>
              <a:t>learning</a:t>
            </a:r>
            <a:r>
              <a:rPr lang="FI-FI" sz="2000" b="1" dirty="0">
                <a:latin typeface="Arial"/>
              </a:rPr>
              <a:t> </a:t>
            </a:r>
            <a:r>
              <a:rPr lang="FI-FI" sz="2000" b="1" i="1" dirty="0" err="1">
                <a:latin typeface="Arial"/>
              </a:rPr>
              <a:t>algorithm</a:t>
            </a:r>
            <a:endParaRPr lang="FI-FI" sz="2000" b="1" i="1" dirty="0">
              <a:latin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b="1" dirty="0" err="1">
                <a:latin typeface="Arial"/>
              </a:rPr>
              <a:t>Presenting</a:t>
            </a:r>
            <a:r>
              <a:rPr lang="FI-FI" sz="2000" dirty="0">
                <a:latin typeface="Arial"/>
              </a:rPr>
              <a:t> </a:t>
            </a:r>
            <a:r>
              <a:rPr lang="FI-FI" sz="2000" dirty="0" err="1">
                <a:latin typeface="Arial"/>
              </a:rPr>
              <a:t>our</a:t>
            </a:r>
            <a:r>
              <a:rPr lang="FI-FI" sz="2000" dirty="0">
                <a:latin typeface="Arial"/>
              </a:rPr>
              <a:t> </a:t>
            </a:r>
            <a:r>
              <a:rPr lang="FI-FI" sz="2000" i="1" dirty="0" err="1">
                <a:latin typeface="Arial"/>
              </a:rPr>
              <a:t>experiments</a:t>
            </a:r>
            <a:endParaRPr lang="FI-FI" sz="2000" dirty="0">
              <a:latin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i="1" dirty="0" err="1">
                <a:latin typeface="Arial"/>
              </a:rPr>
              <a:t>Discussion</a:t>
            </a:r>
            <a:r>
              <a:rPr lang="FI-FI" sz="2000" i="1" dirty="0">
                <a:latin typeface="Arial"/>
              </a:rPr>
              <a:t> </a:t>
            </a:r>
            <a:r>
              <a:rPr lang="FI-FI" sz="2000" dirty="0">
                <a:latin typeface="Arial"/>
              </a:rPr>
              <a:t>of </a:t>
            </a:r>
            <a:r>
              <a:rPr lang="FI-FI" sz="2000" dirty="0" err="1">
                <a:latin typeface="Arial"/>
              </a:rPr>
              <a:t>our</a:t>
            </a:r>
            <a:r>
              <a:rPr lang="FI-FI" sz="2000" dirty="0">
                <a:latin typeface="Arial"/>
              </a:rPr>
              <a:t> </a:t>
            </a:r>
            <a:r>
              <a:rPr lang="FI-FI" sz="2000" dirty="0" err="1">
                <a:latin typeface="Arial"/>
              </a:rPr>
              <a:t>findings</a:t>
            </a:r>
            <a:r>
              <a:rPr lang="FI-FI" sz="2000" dirty="0">
                <a:latin typeface="Arial"/>
              </a:rPr>
              <a:t> and </a:t>
            </a:r>
            <a:r>
              <a:rPr lang="FI-FI" sz="2000" dirty="0" err="1">
                <a:latin typeface="Arial"/>
              </a:rPr>
              <a:t>conclusion</a:t>
            </a:r>
            <a:endParaRPr lang="FI-FI" sz="2000" dirty="0">
              <a:latin typeface="Arial"/>
            </a:endParaRPr>
          </a:p>
          <a:p>
            <a:pPr marL="803700" lvl="2" indent="-342900">
              <a:buFont typeface="Arial" panose="020B0604020202020204" pitchFamily="34" charset="0"/>
              <a:buChar char="•"/>
            </a:pPr>
            <a:endParaRPr lang="FI-FI" dirty="0">
              <a:latin typeface="Arial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/>
              <a:t>19.12.2016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17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Motivation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4"/>
          </p:nvPr>
        </p:nvSpPr>
        <p:spPr>
          <a:xfrm>
            <a:off x="539750" y="1381125"/>
            <a:ext cx="7104007" cy="3830638"/>
          </a:xfrm>
        </p:spPr>
        <p:txBody>
          <a:bodyPr vert="horz" lIns="0" tIns="0" rIns="0" bIns="0" anchor="t"/>
          <a:lstStyle/>
          <a:p>
            <a:r>
              <a:rPr lang="FI-FI" i="1" dirty="0" err="1"/>
              <a:t>Why</a:t>
            </a:r>
            <a:r>
              <a:rPr lang="FI-FI" i="1" dirty="0"/>
              <a:t> </a:t>
            </a:r>
            <a:r>
              <a:rPr lang="FI-FI" i="1" dirty="0" err="1"/>
              <a:t>this</a:t>
            </a:r>
            <a:r>
              <a:rPr lang="FI-FI" i="1" dirty="0"/>
              <a:t> is an </a:t>
            </a:r>
            <a:r>
              <a:rPr lang="FI-FI" i="1" dirty="0" err="1"/>
              <a:t>interesting</a:t>
            </a:r>
            <a:r>
              <a:rPr lang="FI-FI" i="1" dirty="0"/>
              <a:t> </a:t>
            </a:r>
            <a:r>
              <a:rPr lang="FI-FI" i="1" dirty="0" err="1"/>
              <a:t>topic</a:t>
            </a:r>
            <a:r>
              <a:rPr lang="FI-FI" i="1" dirty="0"/>
              <a:t> for </a:t>
            </a:r>
            <a:r>
              <a:rPr lang="FI-FI" i="1" dirty="0" err="1"/>
              <a:t>you</a:t>
            </a:r>
            <a:r>
              <a:rPr lang="FI-FI" i="1" dirty="0"/>
              <a:t>?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Efficient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</a:t>
            </a:r>
            <a:r>
              <a:rPr lang="FI-FI" dirty="0" err="1"/>
              <a:t>planning</a:t>
            </a:r>
            <a:r>
              <a:rPr lang="FI-FI" dirty="0"/>
              <a:t> for</a:t>
            </a:r>
            <a:r>
              <a:rPr lang="FI-FI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b="1" dirty="0" err="1">
                <a:solidFill>
                  <a:srgbClr val="000000"/>
                </a:solidFill>
                <a:latin typeface="Arial"/>
              </a:rPr>
              <a:t>physical</a:t>
            </a:r>
            <a:r>
              <a:rPr lang="FI-FI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b="1" dirty="0" err="1">
                <a:solidFill>
                  <a:srgbClr val="000000"/>
                </a:solidFill>
                <a:latin typeface="Arial"/>
              </a:rPr>
              <a:t>robots</a:t>
            </a:r>
            <a:endParaRPr lang="FI-FI" b="1" dirty="0">
              <a:latin typeface="Arial"/>
            </a:endParaRPr>
          </a:p>
          <a:p>
            <a:pPr marL="580500" lvl="1" indent="-342900"/>
            <a:r>
              <a:rPr lang="FI-FI" b="1" dirty="0" err="1">
                <a:latin typeface="Arial"/>
              </a:rPr>
              <a:t>Less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turning</a:t>
            </a:r>
            <a:r>
              <a:rPr lang="FI-FI" b="1" dirty="0">
                <a:latin typeface="Arial"/>
              </a:rPr>
              <a:t> -&gt; </a:t>
            </a:r>
            <a:r>
              <a:rPr lang="FI-FI" b="1" dirty="0" err="1">
                <a:latin typeface="Arial"/>
              </a:rPr>
              <a:t>Faster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routes</a:t>
            </a:r>
            <a:endParaRPr lang="FI-FI" b="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/>
              </a:rPr>
              <a:t>Effectively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utilizing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available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information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/>
              </a:rPr>
              <a:t>Distance</a:t>
            </a:r>
            <a:r>
              <a:rPr lang="FI-FI" b="1" dirty="0">
                <a:latin typeface="Arial"/>
              </a:rPr>
              <a:t> to </a:t>
            </a:r>
            <a:r>
              <a:rPr lang="FI-FI" b="1" dirty="0" err="1">
                <a:latin typeface="Arial"/>
              </a:rPr>
              <a:t>goal</a:t>
            </a:r>
            <a:r>
              <a:rPr lang="FI-FI" b="1" dirty="0">
                <a:latin typeface="Arial"/>
              </a:rPr>
              <a:t> -&gt; </a:t>
            </a:r>
            <a:r>
              <a:rPr lang="FI-FI" b="1" dirty="0" err="1">
                <a:latin typeface="Arial"/>
              </a:rPr>
              <a:t>Less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preparation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required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endParaRPr lang="FI-FI" b="1" dirty="0">
              <a:latin typeface="Arial"/>
            </a:endParaRPr>
          </a:p>
          <a:p>
            <a:pPr lvl="1" indent="0">
              <a:buNone/>
            </a:pPr>
            <a:r>
              <a:rPr lang="FI-FI" b="1" i="1" dirty="0" err="1">
                <a:latin typeface="Arial"/>
              </a:rPr>
              <a:t>Our</a:t>
            </a:r>
            <a:r>
              <a:rPr lang="FI-FI" b="1" i="1" dirty="0">
                <a:latin typeface="Arial"/>
              </a:rPr>
              <a:t> </a:t>
            </a:r>
            <a:r>
              <a:rPr lang="FI-FI" b="1" i="1" dirty="0" err="1">
                <a:latin typeface="Arial"/>
              </a:rPr>
              <a:t>motivation</a:t>
            </a:r>
            <a:r>
              <a:rPr lang="EN-US" dirty="0">
                <a:latin typeface="Arial"/>
              </a:rPr>
              <a:t> 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/>
              </a:rPr>
              <a:t>Learn</a:t>
            </a:r>
            <a:r>
              <a:rPr lang="FI-FI" b="1" dirty="0">
                <a:latin typeface="Arial"/>
              </a:rPr>
              <a:t> to </a:t>
            </a:r>
            <a:r>
              <a:rPr lang="FI-FI" b="1" dirty="0" err="1">
                <a:latin typeface="Arial"/>
              </a:rPr>
              <a:t>implement</a:t>
            </a:r>
            <a:r>
              <a:rPr lang="FI-FI" b="1" dirty="0">
                <a:latin typeface="Arial"/>
              </a:rPr>
              <a:t> </a:t>
            </a:r>
            <a:r>
              <a:rPr lang="FI-FI" b="1" dirty="0" err="1">
                <a:latin typeface="Arial"/>
              </a:rPr>
              <a:t>based</a:t>
            </a:r>
            <a:r>
              <a:rPr lang="FI-FI" b="1" dirty="0">
                <a:latin typeface="Arial"/>
              </a:rPr>
              <a:t> on </a:t>
            </a:r>
            <a:r>
              <a:rPr lang="FI-FI" b="1" dirty="0" err="1">
                <a:latin typeface="Arial"/>
              </a:rPr>
              <a:t>research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papers</a:t>
            </a:r>
            <a:r>
              <a:rPr lang="EN-US" dirty="0">
                <a:latin typeface="Arial"/>
              </a:rPr>
              <a:t> </a:t>
            </a:r>
          </a:p>
          <a:p>
            <a:pPr marL="580500" lvl="1" indent="-342900">
              <a:buFont typeface="Arial" panose="020B0604020202020204" pitchFamily="34" charset="0"/>
              <a:buChar char="•"/>
            </a:pPr>
            <a:r>
              <a:rPr lang="FI-FI" b="1" dirty="0" err="1">
                <a:latin typeface="Arial"/>
              </a:rPr>
              <a:t>Expand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over</a:t>
            </a:r>
            <a:r>
              <a:rPr lang="FI-FI" b="1" dirty="0">
                <a:latin typeface="Arial"/>
              </a:rPr>
              <a:t> </a:t>
            </a:r>
            <a:r>
              <a:rPr lang="FI-FI" b="1" dirty="0" err="1">
                <a:latin typeface="Arial"/>
              </a:rPr>
              <a:t>the</a:t>
            </a:r>
            <a:r>
              <a:rPr lang="FI-FI" b="1" dirty="0">
                <a:latin typeface="Arial"/>
              </a:rPr>
              <a:t> </a:t>
            </a:r>
            <a:r>
              <a:rPr lang="FI-FI" b="1" dirty="0" err="1">
                <a:latin typeface="Arial"/>
              </a:rPr>
              <a:t>course</a:t>
            </a:r>
            <a:r>
              <a:rPr lang="FI-FI" b="1" dirty="0">
                <a:latin typeface="Arial"/>
              </a:rPr>
              <a:t> </a:t>
            </a:r>
            <a:r>
              <a:rPr lang="FI-FI" b="1" dirty="0" err="1">
                <a:latin typeface="Arial"/>
              </a:rPr>
              <a:t>material</a:t>
            </a:r>
          </a:p>
          <a:p>
            <a:pPr lvl="1" indent="0">
              <a:buNone/>
            </a:pPr>
            <a:endParaRPr lang="FI-FI" b="1" dirty="0">
              <a:latin typeface="Arial"/>
            </a:endParaRPr>
          </a:p>
          <a:p>
            <a:pPr marL="580500" lvl="1" indent="-342900">
              <a:buFont typeface="Arial" panose="020B0604020202020204" pitchFamily="34" charset="0"/>
              <a:buChar char="•"/>
            </a:pPr>
            <a:endParaRPr lang="FI-FI" b="1" dirty="0">
              <a:latin typeface="Arial"/>
            </a:endParaRPr>
          </a:p>
          <a:p>
            <a:endParaRPr lang="FI-FI" b="1" dirty="0">
              <a:latin typeface="Arial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t>19.12.2016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516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1" y="381000"/>
            <a:ext cx="8085599" cy="577362"/>
          </a:xfrm>
        </p:spPr>
        <p:txBody>
          <a:bodyPr/>
          <a:lstStyle/>
          <a:p>
            <a:r>
              <a:rPr lang="en-GB" dirty="0"/>
              <a:t>Classical Q-Learning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7AC4C3-8AD9-7046-A651-99E2B286F92B}" type="datetime1">
              <a:rPr lang="fi-FI"/>
              <a:pPr>
                <a:defRPr/>
              </a:pPr>
              <a:t>19.12.2016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6ED7A9A-829A-6842-9098-EDF953E56D4F}" type="slidenum">
              <a:rPr lang="fi-FI"/>
              <a:pPr>
                <a:defRPr/>
              </a:pPr>
              <a:t>4</a:t>
            </a:fld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" y="2357098"/>
            <a:ext cx="8871438" cy="1214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562" y="4352238"/>
            <a:ext cx="8440615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FI-FI" sz="2000" b="1" dirty="0"/>
              <a:t>How to </a:t>
            </a:r>
            <a:r>
              <a:rPr lang="FI-FI" sz="2000" b="1" dirty="0" err="1"/>
              <a:t>modify</a:t>
            </a:r>
            <a:r>
              <a:rPr lang="FI-FI" sz="2000" b="1" dirty="0"/>
              <a:t> </a:t>
            </a:r>
            <a:r>
              <a:rPr lang="FI-FI" sz="2000" b="1" dirty="0" err="1"/>
              <a:t>this</a:t>
            </a:r>
            <a:r>
              <a:rPr lang="FI-FI" sz="2000" b="1" dirty="0"/>
              <a:t> formula to </a:t>
            </a:r>
            <a:r>
              <a:rPr lang="FI-FI" sz="2000" b="1" dirty="0" err="1"/>
              <a:t>fit</a:t>
            </a:r>
            <a:r>
              <a:rPr lang="FI-FI" sz="2000" b="1" dirty="0"/>
              <a:t> </a:t>
            </a:r>
            <a:r>
              <a:rPr lang="FI-FI" sz="2000" b="1" dirty="0" err="1"/>
              <a:t>our</a:t>
            </a:r>
            <a:r>
              <a:rPr lang="FI-FI" sz="2000" b="1" dirty="0"/>
              <a:t> </a:t>
            </a:r>
            <a:r>
              <a:rPr lang="FI-FI" sz="2000" b="1" dirty="0" err="1"/>
              <a:t>path</a:t>
            </a:r>
            <a:r>
              <a:rPr lang="FI-FI" sz="2000" b="1" dirty="0"/>
              <a:t> </a:t>
            </a:r>
            <a:r>
              <a:rPr lang="FI-FI" sz="2000" b="1" dirty="0" err="1"/>
              <a:t>planning</a:t>
            </a:r>
            <a:r>
              <a:rPr lang="FI-FI" sz="2000" b="1" dirty="0"/>
              <a:t> </a:t>
            </a:r>
            <a:r>
              <a:rPr lang="FI-FI" sz="2000" b="1" dirty="0" err="1"/>
              <a:t>problem</a:t>
            </a:r>
            <a:r>
              <a:rPr lang="FI-FI" sz="2000" b="1" dirty="0"/>
              <a:t>?</a:t>
            </a:r>
          </a:p>
          <a:p>
            <a:r>
              <a:rPr lang="FI-FI" sz="2000" b="1" dirty="0"/>
              <a:t>- </a:t>
            </a:r>
            <a:r>
              <a:rPr lang="FI-FI" sz="2000" b="1" dirty="0" err="1"/>
              <a:t>one</a:t>
            </a:r>
            <a:r>
              <a:rPr lang="FI-FI" sz="2000" b="1" dirty="0"/>
              <a:t> </a:t>
            </a:r>
            <a:r>
              <a:rPr lang="FI-FI" sz="2000" b="1" dirty="0" err="1"/>
              <a:t>sweep</a:t>
            </a:r>
            <a:r>
              <a:rPr lang="FI-FI" sz="2000" b="1" dirty="0"/>
              <a:t> to </a:t>
            </a:r>
            <a:r>
              <a:rPr lang="FI-FI" sz="2000" b="1" dirty="0" err="1"/>
              <a:t>update</a:t>
            </a:r>
            <a:r>
              <a:rPr lang="FI-FI" sz="2000" b="1" dirty="0"/>
              <a:t> Q </a:t>
            </a:r>
            <a:r>
              <a:rPr lang="FI-FI" sz="2000" b="1" dirty="0" err="1"/>
              <a:t>table</a:t>
            </a:r>
          </a:p>
          <a:p>
            <a:r>
              <a:rPr lang="FI-FI" sz="2000" b="1" dirty="0"/>
              <a:t>- </a:t>
            </a:r>
            <a:r>
              <a:rPr lang="FI-FI" sz="2000" b="1" dirty="0" err="1"/>
              <a:t>using</a:t>
            </a:r>
            <a:r>
              <a:rPr lang="FI-FI" sz="2000" b="1" dirty="0"/>
              <a:t> </a:t>
            </a:r>
            <a:r>
              <a:rPr lang="FI-FI" sz="2000" b="1" dirty="0" err="1"/>
              <a:t>the</a:t>
            </a:r>
            <a:r>
              <a:rPr lang="FI-FI" sz="2000" b="1" dirty="0"/>
              <a:t> </a:t>
            </a:r>
            <a:r>
              <a:rPr lang="FI-FI" sz="2000" b="1" dirty="0" err="1"/>
              <a:t>distance</a:t>
            </a:r>
            <a:r>
              <a:rPr lang="FI-FI" sz="2000" b="1" dirty="0"/>
              <a:t> </a:t>
            </a:r>
            <a:r>
              <a:rPr lang="FI-FI" sz="2000" b="1" dirty="0" err="1"/>
              <a:t>information</a:t>
            </a:r>
            <a:endParaRPr lang="FI-FI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838" y="1144100"/>
            <a:ext cx="575798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2000" b="1" dirty="0"/>
              <a:t>Q-</a:t>
            </a:r>
            <a:r>
              <a:rPr lang="fi-FI" sz="2000" b="1" dirty="0" err="1"/>
              <a:t>learning</a:t>
            </a:r>
            <a:endParaRPr lang="fi-FI" sz="2000" b="1" dirty="0"/>
          </a:p>
          <a:p>
            <a:r>
              <a:rPr lang="fi-FI" sz="2000" b="1" dirty="0"/>
              <a:t>	Q, action </a:t>
            </a:r>
            <a:r>
              <a:rPr lang="fi-FI" sz="2000" b="1" dirty="0" err="1"/>
              <a:t>value</a:t>
            </a:r>
            <a:r>
              <a:rPr lang="fi-FI" sz="2000" b="1" dirty="0"/>
              <a:t> </a:t>
            </a:r>
            <a:r>
              <a:rPr lang="fi-FI" sz="2000" b="1" dirty="0" err="1"/>
              <a:t>function</a:t>
            </a:r>
            <a:endParaRPr lang="fi-FI" sz="2000" b="1" dirty="0"/>
          </a:p>
          <a:p>
            <a:r>
              <a:rPr lang="fi-FI" sz="2000" b="1" dirty="0"/>
              <a:t>	</a:t>
            </a:r>
            <a:r>
              <a:rPr lang="fi-FI" sz="2000" b="1" dirty="0" err="1"/>
              <a:t>Assumes</a:t>
            </a:r>
            <a:r>
              <a:rPr lang="fi-FI" sz="2000" b="1" dirty="0"/>
              <a:t> </a:t>
            </a:r>
            <a:r>
              <a:rPr lang="fi-FI" sz="2000" b="1" dirty="0" err="1"/>
              <a:t>local</a:t>
            </a:r>
            <a:r>
              <a:rPr lang="fi-FI" sz="2000" b="1" dirty="0"/>
              <a:t> </a:t>
            </a:r>
            <a:r>
              <a:rPr lang="fi-FI" sz="2000" b="1" dirty="0" err="1"/>
              <a:t>optimal</a:t>
            </a:r>
            <a:r>
              <a:rPr lang="fi-FI" sz="2000" b="1" dirty="0"/>
              <a:t> </a:t>
            </a:r>
            <a:r>
              <a:rPr lang="fi-FI" sz="2000" b="1" dirty="0" err="1"/>
              <a:t>actions</a:t>
            </a:r>
            <a:r>
              <a:rPr lang="fi-FI" sz="2000" b="1" dirty="0"/>
              <a:t> at </a:t>
            </a:r>
            <a:r>
              <a:rPr lang="fi-FI" sz="2000" b="1" dirty="0" err="1"/>
              <a:t>each</a:t>
            </a:r>
            <a:r>
              <a:rPr lang="fi-FI" sz="2000" b="1" dirty="0"/>
              <a:t> </a:t>
            </a:r>
            <a:r>
              <a:rPr lang="fi-FI" sz="2000" b="1" dirty="0" err="1"/>
              <a:t>step</a:t>
            </a:r>
            <a:endParaRPr lang="fi-FI" sz="2000" b="1" dirty="0"/>
          </a:p>
        </p:txBody>
      </p:sp>
    </p:spTree>
    <p:extLst>
      <p:ext uri="{BB962C8B-B14F-4D97-AF65-F5344CB8AC3E}">
        <p14:creationId xmlns:p14="http://schemas.microsoft.com/office/powerpoint/2010/main" val="1529468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Towards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r>
              <a:rPr lang="FI-FI" sz="2000" dirty="0" err="1"/>
              <a:t>Modifications</a:t>
            </a: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Begin </a:t>
            </a:r>
            <a:r>
              <a:rPr lang="FI-FI" sz="2000" dirty="0" err="1"/>
              <a:t>iterating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goal</a:t>
            </a:r>
            <a:r>
              <a:rPr lang="FI-FI" sz="2000" dirty="0"/>
              <a:t> </a:t>
            </a:r>
            <a:r>
              <a:rPr lang="FI-FI" sz="2000" dirty="0" err="1"/>
              <a:t>state</a:t>
            </a: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Set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state</a:t>
            </a:r>
            <a:r>
              <a:rPr lang="FI-FI" sz="2000" dirty="0"/>
              <a:t> </a:t>
            </a:r>
            <a:r>
              <a:rPr lang="FI-FI" sz="2000" i="1" dirty="0" err="1"/>
              <a:t>locked</a:t>
            </a:r>
            <a:r>
              <a:rPr lang="FI-FI" sz="2000" dirty="0"/>
              <a:t> </a:t>
            </a:r>
            <a:r>
              <a:rPr lang="FI-FI" sz="2000" dirty="0" err="1"/>
              <a:t>when</a:t>
            </a:r>
            <a:r>
              <a:rPr lang="FI-FI" sz="2000" dirty="0"/>
              <a:t> it </a:t>
            </a:r>
            <a:r>
              <a:rPr lang="FI-FI" sz="2000" dirty="0" err="1"/>
              <a:t>needs</a:t>
            </a:r>
            <a:r>
              <a:rPr lang="FI-FI" sz="2000" dirty="0"/>
              <a:t> no </a:t>
            </a:r>
            <a:r>
              <a:rPr lang="FI-FI" sz="2000" dirty="0" err="1"/>
              <a:t>further</a:t>
            </a:r>
            <a:r>
              <a:rPr lang="FI-FI" sz="2000" dirty="0"/>
              <a:t> </a:t>
            </a:r>
            <a:r>
              <a:rPr lang="FI-FI" sz="2000" dirty="0" err="1"/>
              <a:t>updating</a:t>
            </a:r>
            <a:endParaRPr lang="FI-FI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I-FI" sz="2000" dirty="0">
                <a:sym typeface="Wingdings" panose="05000000000000000000" pitchFamily="2" charset="2"/>
              </a:rPr>
              <a:t>Action </a:t>
            </a:r>
            <a:r>
              <a:rPr lang="FI-FI" sz="2000" dirty="0" err="1">
                <a:sym typeface="Wingdings" panose="05000000000000000000" pitchFamily="2" charset="2"/>
              </a:rPr>
              <a:t>value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function</a:t>
            </a:r>
            <a:r>
              <a:rPr lang="FI-FI" sz="2000" dirty="0">
                <a:sym typeface="Wingdings" panose="05000000000000000000" pitchFamily="2" charset="2"/>
              </a:rPr>
              <a:t> </a:t>
            </a:r>
            <a:r>
              <a:rPr lang="FI-FI" sz="2000" dirty="0" err="1">
                <a:sym typeface="Wingdings" panose="05000000000000000000" pitchFamily="2" charset="2"/>
              </a:rPr>
              <a:t>initialized</a:t>
            </a:r>
            <a:r>
              <a:rPr lang="FI-FI" sz="2000" dirty="0">
                <a:sym typeface="Wingdings" panose="05000000000000000000" pitchFamily="2" charset="2"/>
              </a:rPr>
              <a:t> to 0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I-FI" sz="2000" dirty="0">
                <a:sym typeface="Wingdings" panose="05000000000000000000" pitchFamily="2" charset="2"/>
              </a:rPr>
              <a:t>One </a:t>
            </a:r>
            <a:r>
              <a:rPr lang="FI-FI" sz="2000" dirty="0" err="1">
                <a:sym typeface="Wingdings" panose="05000000000000000000" pitchFamily="2" charset="2"/>
              </a:rPr>
              <a:t>sweep</a:t>
            </a:r>
            <a:r>
              <a:rPr lang="FI-FI" sz="2000" dirty="0">
                <a:sym typeface="Wingdings" panose="05000000000000000000" pitchFamily="2" charset="2"/>
              </a:rPr>
              <a:t> -&gt; </a:t>
            </a:r>
            <a:r>
              <a:rPr lang="FI-FI" sz="2000" dirty="0" err="1">
                <a:sym typeface="Wingdings" panose="05000000000000000000" pitchFamily="2" charset="2"/>
              </a:rPr>
              <a:t>learning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rate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always</a:t>
            </a:r>
            <a:r>
              <a:rPr lang="FI-FI" sz="2000" dirty="0">
                <a:sym typeface="Wingdings" panose="05000000000000000000" pitchFamily="2" charset="2"/>
              </a:rPr>
              <a:t> 1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I-FI" sz="2000" dirty="0" err="1">
                <a:sym typeface="Wingdings" panose="05000000000000000000" pitchFamily="2" charset="2"/>
              </a:rPr>
              <a:t>Reward</a:t>
            </a:r>
            <a:r>
              <a:rPr lang="FI-FI" sz="2000" dirty="0">
                <a:sym typeface="Wingdings" panose="05000000000000000000" pitchFamily="2" charset="2"/>
              </a:rPr>
              <a:t> for </a:t>
            </a:r>
            <a:r>
              <a:rPr lang="FI-FI" sz="2000" dirty="0" err="1">
                <a:sym typeface="Wingdings" panose="05000000000000000000" pitchFamily="2" charset="2"/>
              </a:rPr>
              <a:t>non-goal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states</a:t>
            </a:r>
            <a:r>
              <a:rPr lang="FI-FI" sz="2000" dirty="0">
                <a:sym typeface="Wingdings" panose="05000000000000000000" pitchFamily="2" charset="2"/>
              </a:rPr>
              <a:t> to 0</a:t>
            </a:r>
            <a:endParaRPr lang="FI-FI" sz="2000" dirty="0"/>
          </a:p>
          <a:p>
            <a:endParaRPr lang="FI-FI" sz="2000" dirty="0"/>
          </a:p>
          <a:p>
            <a:r>
              <a:rPr lang="FI-FI" sz="2000" dirty="0" err="1"/>
              <a:t>Presenting</a:t>
            </a:r>
            <a:r>
              <a:rPr lang="FI-FI" sz="2000" dirty="0"/>
              <a:t> </a:t>
            </a:r>
            <a:r>
              <a:rPr lang="FI-FI" sz="2000" dirty="0" err="1"/>
              <a:t>these</a:t>
            </a:r>
            <a:r>
              <a:rPr lang="FI-FI" sz="2000" dirty="0"/>
              <a:t> on </a:t>
            </a:r>
            <a:r>
              <a:rPr lang="FI-FI" sz="2000" dirty="0" err="1"/>
              <a:t>the</a:t>
            </a:r>
            <a:r>
              <a:rPr lang="FI-FI" sz="2000" dirty="0"/>
              <a:t> action </a:t>
            </a:r>
            <a:r>
              <a:rPr lang="FI-FI" sz="2000" dirty="0" err="1"/>
              <a:t>value</a:t>
            </a:r>
            <a:r>
              <a:rPr lang="FI-FI" sz="2000" dirty="0"/>
              <a:t> </a:t>
            </a:r>
            <a:r>
              <a:rPr lang="FI-FI" sz="2000" dirty="0" err="1"/>
              <a:t>function</a:t>
            </a:r>
            <a:r>
              <a:rPr lang="FI-FI" sz="2000" dirty="0"/>
              <a:t> </a:t>
            </a:r>
            <a:r>
              <a:rPr lang="FI-FI" sz="2000" dirty="0">
                <a:sym typeface="Wingdings" panose="05000000000000000000" pitchFamily="2" charset="2"/>
              </a:rPr>
              <a:t></a:t>
            </a:r>
            <a:r>
              <a:rPr lang="FI-FI" sz="2000" dirty="0">
                <a:latin typeface="Arial"/>
                <a:sym typeface="Wingdings" panose="05000000000000000000" pitchFamily="2" charset="2"/>
              </a:rPr>
              <a:t> </a:t>
            </a:r>
            <a:endParaRPr lang="FI-F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946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Towards</a:t>
            </a:r>
            <a:r>
              <a:rPr lang="fi-FI" dirty="0"/>
              <a:t> </a:t>
            </a:r>
            <a:r>
              <a:rPr lang="fi-FI" dirty="0" err="1"/>
              <a:t>Improved</a:t>
            </a:r>
            <a:r>
              <a:rPr lang="fi-FI" dirty="0"/>
              <a:t> Q-Learning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7AC4C3-8AD9-7046-A651-99E2B286F92B}" type="datetime1">
              <a:rPr lang="fi-FI"/>
              <a:pPr>
                <a:defRPr/>
              </a:pPr>
              <a:t>19.12.2016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6ED7A9A-829A-6842-9098-EDF953E56D4F}" type="slidenum">
              <a:rPr lang="fi-FI"/>
              <a:pPr>
                <a:defRPr/>
              </a:pPr>
              <a:t>6</a:t>
            </a:fld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" y="1142237"/>
            <a:ext cx="8871438" cy="1214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885" y="2906414"/>
            <a:ext cx="84406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/>
              <a:t>Applying</a:t>
            </a:r>
            <a:r>
              <a:rPr lang="fi-FI" sz="2000" b="1" dirty="0"/>
              <a:t> </a:t>
            </a:r>
            <a:r>
              <a:rPr lang="fi-FI" sz="2000" b="1" dirty="0" err="1"/>
              <a:t>the</a:t>
            </a:r>
            <a:r>
              <a:rPr lang="fi-FI" sz="2000" b="1" dirty="0"/>
              <a:t> </a:t>
            </a:r>
            <a:r>
              <a:rPr lang="fi-FI" sz="2000" b="1" dirty="0" err="1"/>
              <a:t>modifications</a:t>
            </a:r>
            <a:r>
              <a:rPr lang="fi-FI" sz="2000" b="1" dirty="0"/>
              <a:t> to </a:t>
            </a:r>
            <a:r>
              <a:rPr lang="fi-FI" sz="2000" b="1" dirty="0" err="1"/>
              <a:t>the</a:t>
            </a:r>
            <a:r>
              <a:rPr lang="fi-FI" sz="2000" b="1" dirty="0"/>
              <a:t> </a:t>
            </a:r>
            <a:r>
              <a:rPr lang="fi-FI" sz="2000" b="1" dirty="0" err="1"/>
              <a:t>Classical</a:t>
            </a:r>
            <a:r>
              <a:rPr lang="fi-FI" sz="2000" b="1" dirty="0"/>
              <a:t> Q-Learning formula: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5" y="3653035"/>
            <a:ext cx="5758961" cy="16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00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Improved Q-Learning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7AC4C3-8AD9-7046-A651-99E2B286F92B}" type="datetime1">
              <a:rPr lang="fi-FI"/>
              <a:pPr>
                <a:defRPr/>
              </a:pPr>
              <a:t>19.12.2016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F6ED7A9A-829A-6842-9098-EDF953E56D4F}" type="slidenum">
              <a:rPr lang="fi-FI"/>
              <a:pPr>
                <a:defRPr/>
              </a:pPr>
              <a:t>7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606670" y="1354015"/>
            <a:ext cx="4158762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dirty="0" err="1"/>
              <a:t>While</a:t>
            </a:r>
            <a:r>
              <a:rPr lang="fi-FI" sz="2000" dirty="0"/>
              <a:t> </a:t>
            </a:r>
            <a:r>
              <a:rPr lang="fi-FI" sz="2000" dirty="0" err="1"/>
              <a:t>there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unlocked</a:t>
            </a:r>
            <a:r>
              <a:rPr lang="fi-FI" sz="2000" dirty="0"/>
              <a:t> </a:t>
            </a:r>
            <a:r>
              <a:rPr lang="fi-FI" sz="2000" dirty="0" err="1"/>
              <a:t>states</a:t>
            </a:r>
            <a:r>
              <a:rPr lang="fi-FI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sz="2000" dirty="0"/>
              <a:t>Update Q-</a:t>
            </a:r>
            <a:r>
              <a:rPr lang="fi-FI" sz="2000" dirty="0" err="1"/>
              <a:t>table</a:t>
            </a: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/>
          </a:p>
          <a:p>
            <a:endParaRPr lang="fi-FI" sz="2000" dirty="0"/>
          </a:p>
          <a:p>
            <a:endParaRPr lang="fi-FI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sz="2000" dirty="0"/>
              <a:t>Update </a:t>
            </a:r>
            <a:r>
              <a:rPr lang="fi-FI" sz="2000" dirty="0" err="1"/>
              <a:t>Boolean</a:t>
            </a:r>
            <a:r>
              <a:rPr lang="fi-FI" sz="2000" dirty="0"/>
              <a:t> </a:t>
            </a:r>
            <a:r>
              <a:rPr lang="fi-FI" sz="2000" dirty="0" err="1"/>
              <a:t>Lock</a:t>
            </a:r>
            <a:r>
              <a:rPr lang="fi-FI" sz="2000" dirty="0"/>
              <a:t> </a:t>
            </a:r>
            <a:r>
              <a:rPr lang="fi-FI" sz="2000" dirty="0" err="1"/>
              <a:t>variables</a:t>
            </a:r>
            <a:endParaRPr lang="fi-FI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5" y="3933322"/>
            <a:ext cx="1415187" cy="548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4" y="2288087"/>
            <a:ext cx="1845397" cy="50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12" y="3249062"/>
            <a:ext cx="2027987" cy="1970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45" y="746517"/>
            <a:ext cx="1962187" cy="19065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0556" y="2684888"/>
            <a:ext cx="179200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/>
              <a:t>Q </a:t>
            </a:r>
            <a:r>
              <a:rPr lang="fi-FI" sz="2000" b="1" dirty="0" err="1"/>
              <a:t>value</a:t>
            </a:r>
            <a:r>
              <a:rPr lang="fi-FI" sz="2000" b="1" dirty="0"/>
              <a:t> </a:t>
            </a:r>
            <a:r>
              <a:rPr lang="fi-FI" sz="2000" b="1" dirty="0" err="1"/>
              <a:t>table</a:t>
            </a:r>
            <a:endParaRPr lang="fi-FI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60556" y="5296899"/>
            <a:ext cx="22650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2000" b="1" dirty="0" err="1"/>
              <a:t>Boolean</a:t>
            </a:r>
            <a:r>
              <a:rPr lang="fi-FI" sz="2000" b="1" dirty="0"/>
              <a:t> </a:t>
            </a:r>
            <a:r>
              <a:rPr lang="fi-FI" sz="2000" b="1" dirty="0" err="1"/>
              <a:t>lock</a:t>
            </a:r>
            <a:r>
              <a:rPr lang="fi-FI" sz="2000" b="1" dirty="0"/>
              <a:t> </a:t>
            </a:r>
            <a:r>
              <a:rPr lang="fi-FI" sz="2000" b="1" dirty="0" err="1"/>
              <a:t>table</a:t>
            </a:r>
            <a:endParaRPr lang="fi-FI" sz="2000" b="1" dirty="0"/>
          </a:p>
        </p:txBody>
      </p:sp>
    </p:spTree>
    <p:extLst>
      <p:ext uri="{BB962C8B-B14F-4D97-AF65-F5344CB8AC3E}">
        <p14:creationId xmlns:p14="http://schemas.microsoft.com/office/powerpoint/2010/main" val="2003309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Experiments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440180"/>
            <a:ext cx="5107517" cy="3830638"/>
          </a:xfrm>
        </p:spPr>
      </p:pic>
      <p:sp>
        <p:nvSpPr>
          <p:cNvPr id="9" name="TextBox 8"/>
          <p:cNvSpPr txBox="1"/>
          <p:nvPr/>
        </p:nvSpPr>
        <p:spPr>
          <a:xfrm>
            <a:off x="6263640" y="1440180"/>
            <a:ext cx="23708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2000" b="1" dirty="0" err="1"/>
              <a:t>Simple</a:t>
            </a:r>
            <a:r>
              <a:rPr lang="fi-FI" sz="2000" b="1" dirty="0"/>
              <a:t> </a:t>
            </a:r>
            <a:r>
              <a:rPr lang="fi-FI" sz="2000" b="1" dirty="0" err="1"/>
              <a:t>test</a:t>
            </a:r>
            <a:r>
              <a:rPr lang="fi-FI" sz="2000" b="1" dirty="0"/>
              <a:t> case</a:t>
            </a:r>
            <a:br>
              <a:rPr lang="fi-FI" sz="2000" b="1" dirty="0"/>
            </a:br>
            <a:r>
              <a:rPr lang="fi-FI" sz="2000" b="1" dirty="0">
                <a:sym typeface="Wingdings" panose="05000000000000000000" pitchFamily="2" charset="2"/>
              </a:rPr>
              <a:t> </a:t>
            </a:r>
            <a:r>
              <a:rPr lang="fi-FI" sz="2000" b="1" dirty="0" err="1">
                <a:sym typeface="Wingdings" panose="05000000000000000000" pitchFamily="2" charset="2"/>
              </a:rPr>
              <a:t>optimal</a:t>
            </a:r>
            <a:r>
              <a:rPr lang="fi-FI" sz="2000" b="1" dirty="0">
                <a:sym typeface="Wingdings" panose="05000000000000000000" pitchFamily="2" charset="2"/>
              </a:rPr>
              <a:t> </a:t>
            </a:r>
            <a:r>
              <a:rPr lang="fi-FI" sz="2000" b="1" dirty="0" err="1">
                <a:sym typeface="Wingdings" panose="05000000000000000000" pitchFamily="2" charset="2"/>
              </a:rPr>
              <a:t>solution</a:t>
            </a:r>
            <a:endParaRPr lang="fi-FI" sz="2000" b="1" dirty="0"/>
          </a:p>
        </p:txBody>
      </p:sp>
      <p:sp>
        <p:nvSpPr>
          <p:cNvPr id="3" name="Tekstiruutu 2"/>
          <p:cNvSpPr txBox="1"/>
          <p:nvPr/>
        </p:nvSpPr>
        <p:spPr>
          <a:xfrm>
            <a:off x="5848350" y="2552700"/>
            <a:ext cx="274320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2000" b="1" dirty="0"/>
              <a:t>8x8 </a:t>
            </a:r>
            <a:r>
              <a:rPr lang="FI-FI" sz="2000" b="1" dirty="0" err="1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726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Experiments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4632F58-32F3-2D40-B3AB-F3DF85DAC441}" type="datetime1">
              <a:rPr lang="fi-FI" smtClean="0"/>
              <a:t>19.12.2016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Laitoksen nimi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07628F-9402-FB47-93B5-FC3C3BFEEBE0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0" y="1576798"/>
            <a:ext cx="5107517" cy="3830638"/>
          </a:xfrm>
        </p:spPr>
      </p:pic>
      <p:sp>
        <p:nvSpPr>
          <p:cNvPr id="9" name="TextBox 8"/>
          <p:cNvSpPr txBox="1"/>
          <p:nvPr/>
        </p:nvSpPr>
        <p:spPr>
          <a:xfrm>
            <a:off x="6564577" y="1463040"/>
            <a:ext cx="199522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/>
              <a:t>Prefers</a:t>
            </a:r>
            <a:r>
              <a:rPr lang="fi-FI" sz="2000" b="1" dirty="0"/>
              <a:t> </a:t>
            </a:r>
            <a:r>
              <a:rPr lang="fi-FI" sz="2000" b="1" dirty="0" err="1"/>
              <a:t>not</a:t>
            </a:r>
            <a:r>
              <a:rPr lang="fi-FI" sz="2000" b="1" dirty="0"/>
              <a:t> to </a:t>
            </a:r>
            <a:r>
              <a:rPr lang="fi-FI" sz="2000" b="1" dirty="0" err="1"/>
              <a:t>changing</a:t>
            </a:r>
            <a:r>
              <a:rPr lang="fi-FI" sz="2000" b="1" dirty="0"/>
              <a:t> </a:t>
            </a:r>
            <a:r>
              <a:rPr lang="fi-FI" sz="2000" b="1" dirty="0" err="1"/>
              <a:t>direction</a:t>
            </a:r>
            <a:endParaRPr lang="fi-FI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64313" y="2686050"/>
            <a:ext cx="2233986" cy="12303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FI-FI" sz="2000" b="1" dirty="0"/>
              <a:t>Is </a:t>
            </a:r>
            <a:r>
              <a:rPr lang="FI-FI" sz="2000" b="1" dirty="0" err="1"/>
              <a:t>there</a:t>
            </a:r>
            <a:r>
              <a:rPr lang="FI-FI" sz="2000" b="1" dirty="0"/>
              <a:t> a </a:t>
            </a:r>
            <a:r>
              <a:rPr lang="FI-FI" sz="2000" b="1" dirty="0" err="1"/>
              <a:t>bug</a:t>
            </a:r>
            <a:r>
              <a:rPr lang="FI-FI" sz="2000" b="1" dirty="0"/>
              <a:t>?</a:t>
            </a:r>
          </a:p>
          <a:p>
            <a:r>
              <a:rPr lang="FI-FI" sz="2000" b="1" dirty="0">
                <a:solidFill>
                  <a:srgbClr val="000000"/>
                </a:solidFill>
                <a:latin typeface="Arial"/>
              </a:rPr>
              <a:t>No,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turns</a:t>
            </a:r>
            <a:r>
              <a:rPr lang="FI-FI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right</a:t>
            </a:r>
            <a:r>
              <a:rPr lang="FI-FI" sz="2000" b="1" dirty="0">
                <a:solidFill>
                  <a:srgbClr val="000000"/>
                </a:solidFill>
                <a:latin typeface="Arial"/>
              </a:rPr>
              <a:t> at y = 6,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then</a:t>
            </a:r>
            <a:r>
              <a:rPr lang="FI-FI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up</a:t>
            </a:r>
            <a:r>
              <a:rPr lang="FI-FI" sz="2000" b="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makes</a:t>
            </a:r>
            <a:r>
              <a:rPr lang="FI-FI" sz="2000" b="1" dirty="0">
                <a:solidFill>
                  <a:srgbClr val="000000"/>
                </a:solidFill>
                <a:latin typeface="Arial"/>
              </a:rPr>
              <a:t> a </a:t>
            </a:r>
            <a:r>
              <a:rPr lang="FI-FI" sz="2000" b="1" dirty="0" err="1">
                <a:solidFill>
                  <a:srgbClr val="000000"/>
                </a:solidFill>
                <a:latin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30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LEC_121031">
  <a:themeElements>
    <a:clrScheme name="Aalto ELEC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7D55C7"/>
      </a:accent1>
      <a:accent2>
        <a:srgbClr val="EF3340"/>
      </a:accent2>
      <a:accent3>
        <a:srgbClr val="005EB8"/>
      </a:accent3>
      <a:accent4>
        <a:srgbClr val="00965E"/>
      </a:accent4>
      <a:accent5>
        <a:srgbClr val="FF671F"/>
      </a:accent5>
      <a:accent6>
        <a:srgbClr val="FFA3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Aalto_ELEC_121031.potx</Template>
  <TotalTime>22424</TotalTime>
  <Words>317</Words>
  <Application>Microsoft Office PowerPoint</Application>
  <PresentationFormat>Näytössä katseltava diaesitys (4:3)</PresentationFormat>
  <Paragraphs>84</Paragraphs>
  <Slides>13</Slides>
  <Notes>7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Aalto_ELEC_121031</vt:lpstr>
      <vt:lpstr>Implementing path planning algorithms from research literature</vt:lpstr>
      <vt:lpstr>What is this presentation about?</vt:lpstr>
      <vt:lpstr>Motivation</vt:lpstr>
      <vt:lpstr>Classical Q-Learning</vt:lpstr>
      <vt:lpstr>Towards Improved Q-Learning</vt:lpstr>
      <vt:lpstr>Towards Improved Q-Learning</vt:lpstr>
      <vt:lpstr>Improved Q-Learning</vt:lpstr>
      <vt:lpstr>Experiments</vt:lpstr>
      <vt:lpstr>Experiments</vt:lpstr>
      <vt:lpstr>Experiments</vt:lpstr>
      <vt:lpstr>Experiments</vt:lpstr>
      <vt:lpstr>Conclusion</vt:lpstr>
      <vt:lpstr>Thank you for your attention!  Any questions? Fire away!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Aalto ELEC</dc:title>
  <dc:subject/>
  <dc:creator>TBWA\HELSINKI</dc:creator>
  <cp:keywords/>
  <dc:description/>
  <cp:lastModifiedBy>Hyyrynen Matti</cp:lastModifiedBy>
  <cp:revision>288</cp:revision>
  <cp:lastPrinted>2012-10-17T07:14:15Z</cp:lastPrinted>
  <dcterms:created xsi:type="dcterms:W3CDTF">2012-05-14T17:33:12Z</dcterms:created>
  <dcterms:modified xsi:type="dcterms:W3CDTF">2016-12-19T10:00:23Z</dcterms:modified>
  <cp:category/>
</cp:coreProperties>
</file>