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10_22FE725.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06_0.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 id="2147483665" r:id="rId3"/>
    <p:sldMasterId id="2147483667" r:id="rId4"/>
  </p:sldMasterIdLst>
  <p:notesMasterIdLst>
    <p:notesMasterId r:id="rId25"/>
  </p:notesMasterIdLst>
  <p:sldIdLst>
    <p:sldId id="256" r:id="rId5"/>
    <p:sldId id="257" r:id="rId6"/>
    <p:sldId id="258" r:id="rId7"/>
    <p:sldId id="259" r:id="rId8"/>
    <p:sldId id="273" r:id="rId9"/>
    <p:sldId id="272" r:id="rId10"/>
    <p:sldId id="275" r:id="rId11"/>
    <p:sldId id="278" r:id="rId12"/>
    <p:sldId id="280" r:id="rId13"/>
    <p:sldId id="261" r:id="rId14"/>
    <p:sldId id="262" r:id="rId15"/>
    <p:sldId id="263" r:id="rId16"/>
    <p:sldId id="277" r:id="rId17"/>
    <p:sldId id="264" r:id="rId18"/>
    <p:sldId id="265" r:id="rId19"/>
    <p:sldId id="266" r:id="rId20"/>
    <p:sldId id="267" r:id="rId21"/>
    <p:sldId id="268" r:id="rId22"/>
    <p:sldId id="270" r:id="rId23"/>
    <p:sldId id="271" r:id="rId24"/>
  </p:sldIdLst>
  <p:sldSz cx="12192000" cy="6858000"/>
  <p:notesSz cx="6858000" cy="9144000"/>
  <p:embeddedFontLst>
    <p:embeddedFont>
      <p:font typeface="Roboto" panose="02000000000000000000" pitchFamily="2" charset="0"/>
      <p:regular r:id="rId26"/>
      <p:bold r:id="rId27"/>
      <p:italic r:id="rId28"/>
      <p:boldItalic r:id="rId29"/>
    </p:embeddedFont>
    <p:embeddedFont>
      <p:font typeface="Roboto Light"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jzUJgt4IMtIh3d+aG9jUb6isxNJ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187AC77-86BF-DCA9-B290-D6DEB5DB2BE6}" name="Himanshu Gandhi" initials="HG" userId="S::hgandhi1@ualberta.ca::0a63e8f0-46d2-4701-b3be-35152a59eea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C32AB2-932C-43D8-B75F-163E2EDAE74A}">
  <a:tblStyle styleId="{D2C32AB2-932C-43D8-B75F-163E2EDAE74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F4E8"/>
          </a:solidFill>
        </a:fill>
      </a:tcStyle>
    </a:wholeTbl>
    <a:band1H>
      <a:tcTxStyle/>
      <a:tcStyle>
        <a:tcBdr/>
        <a:fill>
          <a:solidFill>
            <a:srgbClr val="D3E9CE"/>
          </a:solidFill>
        </a:fill>
      </a:tcStyle>
    </a:band1H>
    <a:band2H>
      <a:tcTxStyle/>
      <a:tcStyle>
        <a:tcBdr/>
      </a:tcStyle>
    </a:band2H>
    <a:band1V>
      <a:tcTxStyle/>
      <a:tcStyle>
        <a:tcBdr/>
        <a:fill>
          <a:solidFill>
            <a:srgbClr val="D3E9CE"/>
          </a:solidFill>
        </a:fill>
      </a:tcStyle>
    </a:band1V>
    <a:band2V>
      <a:tcTxStyle/>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 styleId="{01BC3D45-60AB-4F95-85EF-E02C4B5A241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83" autoAdjust="0"/>
  </p:normalViewPr>
  <p:slideViewPr>
    <p:cSldViewPr snapToGrid="0">
      <p:cViewPr varScale="1">
        <p:scale>
          <a:sx n="93" d="100"/>
          <a:sy n="93" d="100"/>
        </p:scale>
        <p:origin x="12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microsoft.com/office/2018/10/relationships/authors" Target="authors.xml"/><Relationship Id="rId21" Type="http://schemas.openxmlformats.org/officeDocument/2006/relationships/slide" Target="slides/slide17.xml"/><Relationship Id="rId34"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comments/modernComment_106_0.xml><?xml version="1.0" encoding="utf-8"?>
<p188:cmLst xmlns:a="http://schemas.openxmlformats.org/drawingml/2006/main" xmlns:r="http://schemas.openxmlformats.org/officeDocument/2006/relationships" xmlns:p188="http://schemas.microsoft.com/office/powerpoint/2018/8/main">
  <p188:cm id="{8D396DA7-F9AA-4CD7-A3A7-53739A950C90}" authorId="{0187AC77-86BF-DCA9-B290-D6DEB5DB2BE6}" created="2024-04-03T00:38:23.313">
    <ac:txMkLst xmlns:ac="http://schemas.microsoft.com/office/drawing/2013/main/command">
      <pc:docMk xmlns:pc="http://schemas.microsoft.com/office/powerpoint/2013/main/command"/>
      <pc:sldMk xmlns:pc="http://schemas.microsoft.com/office/powerpoint/2013/main/command" cId="0" sldId="262"/>
      <ac:spMk id="271" creationId="{00000000-0000-0000-0000-000000000000}"/>
      <ac:txMk cp="0" len="63">
        <ac:context len="1990" hash="510758823"/>
      </ac:txMk>
    </ac:txMkLst>
    <p188:pos x="4019484" y="264366"/>
    <p188:txBody>
      <a:bodyPr/>
      <a:lstStyle/>
      <a:p>
        <a:r>
          <a:rPr lang="en-CA"/>
          <a:t>Describing these in plain language</a:t>
        </a:r>
      </a:p>
    </p188:txBody>
  </p188:cm>
  <p188:cm id="{15B6C843-A5C1-49AA-8B36-94AE4A765CAE}" authorId="{0187AC77-86BF-DCA9-B290-D6DEB5DB2BE6}" created="2024-04-03T00:42:16.967">
    <ac:deMkLst xmlns:ac="http://schemas.microsoft.com/office/drawing/2013/main/command">
      <pc:docMk xmlns:pc="http://schemas.microsoft.com/office/powerpoint/2013/main/command"/>
      <pc:sldMk xmlns:pc="http://schemas.microsoft.com/office/powerpoint/2013/main/command" cId="0" sldId="262"/>
      <ac:spMk id="271" creationId="{00000000-0000-0000-0000-000000000000}"/>
    </ac:deMkLst>
    <p188:txBody>
      <a:bodyPr/>
      <a:lstStyle/>
      <a:p>
        <a:r>
          <a:rPr lang="en-CA"/>
          <a:t>Lets gather some images/charts/graphics related to these techinques</a:t>
        </a:r>
      </a:p>
    </p188:txBody>
  </p188:cm>
</p188:cmLst>
</file>

<file path=ppt/comments/modernComment_110_22FE725.xml><?xml version="1.0" encoding="utf-8"?>
<p188:cmLst xmlns:a="http://schemas.openxmlformats.org/drawingml/2006/main" xmlns:r="http://schemas.openxmlformats.org/officeDocument/2006/relationships" xmlns:p188="http://schemas.microsoft.com/office/powerpoint/2018/8/main">
  <p188:cm id="{0312AF0E-C900-4F42-B153-277AFAE26F13}" authorId="{0187AC77-86BF-DCA9-B290-D6DEB5DB2BE6}" created="2024-04-02T22:08:37.825">
    <ac:deMkLst xmlns:ac="http://schemas.microsoft.com/office/drawing/2013/main/command">
      <pc:docMk xmlns:pc="http://schemas.microsoft.com/office/powerpoint/2013/main/command"/>
      <pc:sldMk xmlns:pc="http://schemas.microsoft.com/office/powerpoint/2013/main/command" cId="36693797" sldId="272"/>
      <ac:graphicFrameMk id="7" creationId="{597C8172-89F8-86FA-2185-106F415D404B}"/>
    </ac:deMkLst>
    <p188:txBody>
      <a:bodyPr/>
      <a:lstStyle/>
      <a:p>
        <a:r>
          <a:rPr lang="en-CA"/>
          <a:t>I am planning to remove this Column (Datatype). Any thoughts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664514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4157949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i="0" dirty="0">
                <a:solidFill>
                  <a:srgbClr val="0D0D0D"/>
                </a:solidFill>
                <a:effectLst/>
                <a:latin typeface="Roboto" panose="02000000000000000000" pitchFamily="2" charset="0"/>
                <a:ea typeface="Roboto" panose="02000000000000000000" pitchFamily="2" charset="0"/>
                <a:cs typeface="Roboto" panose="02000000000000000000" pitchFamily="2" charset="0"/>
              </a:rPr>
              <a:t>For Simple Explanation: </a:t>
            </a: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EDA involves examining and understanding the structure, patterns, and relationships within the dataset. We explore the columns, check for missing values, identify </a:t>
            </a:r>
            <a:r>
              <a:rPr lang="en-CA"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unusual observations like: </a:t>
            </a: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instances of exceptionally long delays or cancellations that deviate significantly from the normal delay time.</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44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ILG (Wilmington Airport, Delaware, USA):</a:t>
            </a:r>
          </a:p>
          <a:p>
            <a:pPr marL="742950" lvl="1" indent="-285750"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Possible reasons for delays: Wilmington Airport is a small regional airport, and smaller airports often have fewer resources and infrastructure to handle flights efficiently. Delays could be due to limited staffing, fewer runways, or less advanced air traffic control systems.</a:t>
            </a:r>
          </a:p>
          <a:p>
            <a:pPr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MVY (Martha's Vineyard Airport, Massachusetts, USA):</a:t>
            </a:r>
          </a:p>
          <a:p>
            <a:pPr marL="742950" lvl="1" indent="-285750"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Possible reasons for delays: Martha's Vineyard Airport serves a popular tourist destination, especially during peak seasons like summer. Increased passenger traffic during these times can lead to congestion, longer queues for takeoff and landing, and overall delays in flight schedules.</a:t>
            </a:r>
          </a:p>
          <a:p>
            <a:pPr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HYA (Barnstable Municipal Airport, Massachusetts, USA):</a:t>
            </a:r>
          </a:p>
          <a:p>
            <a:pPr marL="742950" lvl="1" indent="-285750"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Possible reasons for delays: Similar to Martha's Vineyard Airport, Barnstable Municipal Airport serves a region known for tourism, particularly Cape Cod. Like other tourist destinations, increased seasonal travel can strain airport resources and contribute to delays.</a:t>
            </a:r>
          </a:p>
          <a:p>
            <a:pPr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PPG (Pago Pago International Airport, American Samoa):</a:t>
            </a:r>
          </a:p>
          <a:p>
            <a:pPr marL="742950" lvl="1" indent="-285750"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Possible reasons for delays: Pago Pago International Airport is located in a remote area and serves a relatively small population. Limited infrastructure, adverse weather conditions, and fewer flight options may contribute to delays at this airport.</a:t>
            </a:r>
          </a:p>
          <a:p>
            <a:pPr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OTH (Southwest Oregon Regional Airport, Oregon, USA):</a:t>
            </a:r>
          </a:p>
          <a:p>
            <a:pPr marL="742950" lvl="1" indent="-285750"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Possible reasons for delays: Southwest Oregon Regional Airport is situated in a region known for its rugged terrain and variable weather conditions. Adverse weather, such as fog or high winds, could impact flight operations and result in delays.</a:t>
            </a:r>
          </a:p>
          <a:p>
            <a:pPr marL="457200" lvl="1" indent="0" algn="l">
              <a:buFont typeface="+mj-lt"/>
              <a:buNone/>
            </a:pPr>
            <a:endPar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endParaRPr>
          </a:p>
          <a:p>
            <a:pPr marL="457200" lvl="1" indent="0" algn="l">
              <a:buFont typeface="+mj-lt"/>
              <a:buNone/>
            </a:pPr>
            <a:endPar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endParaRPr>
          </a:p>
          <a:p>
            <a:pPr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NK (Spirit Airlines):</a:t>
            </a:r>
          </a:p>
          <a:p>
            <a:pPr marL="742950" lvl="1" indent="-285750"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Possible reasons for delays: Spirit Airlines is known for its no-frills, low-cost model, which often involves quick turnarounds between flights. However, this can lead to challenges in maintaining on-time departures, especially if there are any issues with aircraft maintenance, ground operations, or crew scheduling.</a:t>
            </a:r>
          </a:p>
          <a:p>
            <a:pPr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UA (United Airlines):</a:t>
            </a:r>
          </a:p>
          <a:p>
            <a:pPr marL="742950" lvl="1" indent="-285750"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Possible reasons for delays: United Airlines operates a vast network of flights, including many connecting flights at major hubs. Delays can occur due to factors such as air traffic congestion, weather-related disruptions, and operational issues at busy airports.</a:t>
            </a:r>
          </a:p>
          <a:p>
            <a:pPr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F9 (Frontier Airlines):</a:t>
            </a:r>
          </a:p>
          <a:p>
            <a:pPr marL="742950" lvl="1" indent="-285750"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Possible reasons for delays: Frontier Airlines is an ultra-low-cost carrier that focuses on point-to-point travel. Delays may occur due to factors such as limited staffing, quick aircraft turnarounds, and scheduling challenges associated with managing a diverse route network.</a:t>
            </a:r>
          </a:p>
          <a:p>
            <a:pPr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B6 (JetBlue Airways):</a:t>
            </a:r>
          </a:p>
          <a:p>
            <a:pPr marL="742950" lvl="1" indent="-285750"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Possible reasons for delays: JetBlue Airways operates primarily in the eastern United States and the Caribbean, with a focus on customer service and amenities. Delays may occur due to factors such as weather-related disruptions, airspace congestion, and operational challenges at busy airports like New York's JFK.</a:t>
            </a:r>
          </a:p>
          <a:p>
            <a:pPr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WN (Southwest Airlines):</a:t>
            </a:r>
          </a:p>
          <a:p>
            <a:pPr marL="742950" lvl="1" indent="-285750" algn="l">
              <a:buFont typeface="+mj-lt"/>
              <a:buAutoNum type="arabicPeriod"/>
            </a:pP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Possible reasons for delays: Southwest Airlines is one of the largest low-cost carriers in the world, known for its point-to-point service model and high frequency of flights. Delays may occur due to factors such as air traffic congestion, weather-related disruptions, and operational issues at busy airports.</a:t>
            </a:r>
          </a:p>
          <a:p>
            <a:endParaRPr lang="en-CA" dirty="0">
              <a:latin typeface="Roboto" panose="02000000000000000000" pitchFamily="2" charset="0"/>
              <a:ea typeface="Roboto" panose="02000000000000000000" pitchFamily="2" charset="0"/>
              <a:cs typeface="Roboto" panose="02000000000000000000" pitchFamily="2"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6401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effectLst/>
              </a:rPr>
              <a:t>Decision Trees:</a:t>
            </a:r>
            <a:endParaRPr lang="en-US" dirty="0">
              <a:effectLst/>
            </a:endParaRPr>
          </a:p>
          <a:p>
            <a:r>
              <a:rPr lang="en-US" dirty="0">
                <a:effectLst/>
              </a:rPr>
              <a:t>Imagine you're trying to make a decision, and you have a bunch of questions you could ask to help you decide. For example, if you're deciding what to wear, you might ask questions like "Is it raining?" or "Is it hot outside?" Each question helps you narrow down your choices until you make a decision.</a:t>
            </a:r>
          </a:p>
          <a:p>
            <a:r>
              <a:rPr lang="en-US" dirty="0">
                <a:effectLst/>
              </a:rPr>
              <a:t>A decision tree works similarly. It asks a series of questions about the data and uses the answers to classify or predict something. Each question splits the data into smaller groups, and the process continues until it reaches a conclusion, like whether a customer will buy a product or not.</a:t>
            </a:r>
          </a:p>
          <a:p>
            <a:r>
              <a:rPr lang="en-US" b="1" dirty="0">
                <a:effectLst/>
              </a:rPr>
              <a:t>Random Forests:</a:t>
            </a:r>
            <a:endParaRPr lang="en-US" dirty="0">
              <a:effectLst/>
            </a:endParaRPr>
          </a:p>
          <a:p>
            <a:r>
              <a:rPr lang="en-US" dirty="0">
                <a:effectLst/>
              </a:rPr>
              <a:t>Now, think of a forest with many trees. Each tree (decision tree) in the forest is like a different person making a decision based on their own set of questions. Some people might focus more on the weather, while others might care more about the occasion.</a:t>
            </a:r>
          </a:p>
          <a:p>
            <a:r>
              <a:rPr lang="en-US" dirty="0">
                <a:effectLst/>
              </a:rPr>
              <a:t>Similarly, a random forest is a collection of decision trees. But here's the key: each tree in the forest is trained on a different subset of the data and asks different questions. When you want to make a prediction, you ask each tree in the forest and take a vote. The most popular prediction among the trees becomes the final prediction.</a:t>
            </a:r>
          </a:p>
          <a:p>
            <a:r>
              <a:rPr lang="en-US" dirty="0">
                <a:effectLst/>
              </a:rPr>
              <a:t>In simple terms, Decision Trees are like individual decision-makers, while Random Forests are like a diverse group of decision-makers working together to decide.</a:t>
            </a:r>
          </a:p>
        </p:txBody>
      </p:sp>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15"/>
        <p:cNvGrpSpPr/>
        <p:nvPr/>
      </p:nvGrpSpPr>
      <p:grpSpPr>
        <a:xfrm>
          <a:off x="0" y="0"/>
          <a:ext cx="0" cy="0"/>
          <a:chOff x="0" y="0"/>
          <a:chExt cx="0" cy="0"/>
        </a:xfrm>
      </p:grpSpPr>
      <p:pic>
        <p:nvPicPr>
          <p:cNvPr id="16" name="Google Shape;16;p20"/>
          <p:cNvPicPr preferRelativeResize="0"/>
          <p:nvPr/>
        </p:nvPicPr>
        <p:blipFill rotWithShape="1">
          <a:blip r:embed="rId2">
            <a:alphaModFix/>
          </a:blip>
          <a:srcRect/>
          <a:stretch/>
        </p:blipFill>
        <p:spPr>
          <a:xfrm>
            <a:off x="507312" y="5876636"/>
            <a:ext cx="2443706" cy="661837"/>
          </a:xfrm>
          <a:prstGeom prst="rect">
            <a:avLst/>
          </a:prstGeom>
          <a:noFill/>
          <a:ln>
            <a:noFill/>
          </a:ln>
        </p:spPr>
      </p:pic>
      <p:pic>
        <p:nvPicPr>
          <p:cNvPr id="17" name="Google Shape;17;p20" descr="Shape, polygon&#10;&#10;Description automatically generated"/>
          <p:cNvPicPr preferRelativeResize="0"/>
          <p:nvPr/>
        </p:nvPicPr>
        <p:blipFill rotWithShape="1">
          <a:blip r:embed="rId3">
            <a:alphaModFix/>
          </a:blip>
          <a:srcRect t="1318" b="2611"/>
          <a:stretch/>
        </p:blipFill>
        <p:spPr>
          <a:xfrm>
            <a:off x="5297365" y="0"/>
            <a:ext cx="6796523" cy="6858000"/>
          </a:xfrm>
          <a:prstGeom prst="rect">
            <a:avLst/>
          </a:prstGeom>
          <a:noFill/>
          <a:ln>
            <a:noFill/>
          </a:ln>
        </p:spPr>
      </p:pic>
      <p:sp>
        <p:nvSpPr>
          <p:cNvPr id="18" name="Google Shape;18;p20"/>
          <p:cNvSpPr txBox="1">
            <a:spLocks noGrp="1"/>
          </p:cNvSpPr>
          <p:nvPr>
            <p:ph type="title"/>
          </p:nvPr>
        </p:nvSpPr>
        <p:spPr>
          <a:xfrm>
            <a:off x="408630" y="1943155"/>
            <a:ext cx="5227400"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407988" y="3665913"/>
            <a:ext cx="5227637" cy="2068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228600" algn="l">
              <a:lnSpc>
                <a:spcPct val="90000"/>
              </a:lnSpc>
              <a:spcBef>
                <a:spcPts val="500"/>
              </a:spcBef>
              <a:spcAft>
                <a:spcPts val="0"/>
              </a:spcAft>
              <a:buClr>
                <a:schemeClr val="lt1"/>
              </a:buClr>
              <a:buSzPts val="1600"/>
              <a:buNone/>
              <a:defRPr sz="16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80"/>
        <p:cNvGrpSpPr/>
        <p:nvPr/>
      </p:nvGrpSpPr>
      <p:grpSpPr>
        <a:xfrm>
          <a:off x="0" y="0"/>
          <a:ext cx="0" cy="0"/>
          <a:chOff x="0" y="0"/>
          <a:chExt cx="0" cy="0"/>
        </a:xfrm>
      </p:grpSpPr>
      <p:pic>
        <p:nvPicPr>
          <p:cNvPr id="81" name="Google Shape;81;p35"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82" name="Google Shape;82;p35"/>
          <p:cNvSpPr>
            <a:spLocks noGrp="1"/>
          </p:cNvSpPr>
          <p:nvPr>
            <p:ph type="chart" idx="2"/>
          </p:nvPr>
        </p:nvSpPr>
        <p:spPr>
          <a:xfrm>
            <a:off x="390592" y="1343279"/>
            <a:ext cx="10539820"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35"/>
          <p:cNvSpPr txBox="1">
            <a:spLocks noGrp="1"/>
          </p:cNvSpPr>
          <p:nvPr>
            <p:ph type="body" idx="1"/>
          </p:nvPr>
        </p:nvSpPr>
        <p:spPr>
          <a:xfrm>
            <a:off x="390592" y="498930"/>
            <a:ext cx="10539820"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4" name="Google Shape;84;p35"/>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5"/>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7" name="Google Shape;87;p35"/>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88" name="Google Shape;88;p35"/>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lt2"/>
        </a:solidFill>
        <a:effectLst/>
      </p:bgPr>
    </p:bg>
    <p:spTree>
      <p:nvGrpSpPr>
        <p:cNvPr id="1" name="Shape 89"/>
        <p:cNvGrpSpPr/>
        <p:nvPr/>
      </p:nvGrpSpPr>
      <p:grpSpPr>
        <a:xfrm>
          <a:off x="0" y="0"/>
          <a:ext cx="0" cy="0"/>
          <a:chOff x="0" y="0"/>
          <a:chExt cx="0" cy="0"/>
        </a:xfrm>
      </p:grpSpPr>
      <p:pic>
        <p:nvPicPr>
          <p:cNvPr id="90" name="Google Shape;90;p36"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91" name="Google Shape;91;p36"/>
          <p:cNvSpPr>
            <a:spLocks noGrp="1"/>
          </p:cNvSpPr>
          <p:nvPr>
            <p:ph type="chart" idx="2"/>
          </p:nvPr>
        </p:nvSpPr>
        <p:spPr>
          <a:xfrm>
            <a:off x="390591" y="1343279"/>
            <a:ext cx="10551931"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2" name="Google Shape;92;p36"/>
          <p:cNvSpPr txBox="1">
            <a:spLocks noGrp="1"/>
          </p:cNvSpPr>
          <p:nvPr>
            <p:ph type="body" idx="1"/>
          </p:nvPr>
        </p:nvSpPr>
        <p:spPr>
          <a:xfrm>
            <a:off x="390591" y="498930"/>
            <a:ext cx="10551931"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800"/>
              <a:buNone/>
              <a:defRPr b="1">
                <a:solidFill>
                  <a:schemeClr val="dk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36"/>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2"/>
              </a:buClr>
              <a:buSzPts val="1200"/>
              <a:buNone/>
              <a:defRPr sz="1200">
                <a:solidFill>
                  <a:schemeClr val="dk2"/>
                </a:solidFill>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4" name="Google Shape;94;p36"/>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6"/>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7" name="Google Shape;97;p36"/>
          <p:cNvPicPr preferRelativeResize="0"/>
          <p:nvPr/>
        </p:nvPicPr>
        <p:blipFill rotWithShape="1">
          <a:blip r:embed="rId3">
            <a:alphaModFix/>
          </a:blip>
          <a:srcRect/>
          <a:stretch/>
        </p:blipFill>
        <p:spPr>
          <a:xfrm>
            <a:off x="390591" y="6288677"/>
            <a:ext cx="1705010" cy="46177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3">
  <p:cSld name="Picture with Caption 3">
    <p:bg>
      <p:bgPr>
        <a:solidFill>
          <a:schemeClr val="dk2"/>
        </a:solidFill>
        <a:effectLst/>
      </p:bgPr>
    </p:bg>
    <p:spTree>
      <p:nvGrpSpPr>
        <p:cNvPr id="1" name="Shape 98"/>
        <p:cNvGrpSpPr/>
        <p:nvPr/>
      </p:nvGrpSpPr>
      <p:grpSpPr>
        <a:xfrm>
          <a:off x="0" y="0"/>
          <a:ext cx="0" cy="0"/>
          <a:chOff x="0" y="0"/>
          <a:chExt cx="0" cy="0"/>
        </a:xfrm>
      </p:grpSpPr>
      <p:pic>
        <p:nvPicPr>
          <p:cNvPr id="99" name="Google Shape;99;p37"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100" name="Google Shape;100;p37"/>
          <p:cNvSpPr>
            <a:spLocks noGrp="1"/>
          </p:cNvSpPr>
          <p:nvPr>
            <p:ph type="pic" idx="2"/>
          </p:nvPr>
        </p:nvSpPr>
        <p:spPr>
          <a:xfrm>
            <a:off x="382428" y="1608138"/>
            <a:ext cx="3557298" cy="3327638"/>
          </a:xfrm>
          <a:prstGeom prst="rect">
            <a:avLst/>
          </a:prstGeom>
          <a:noFill/>
          <a:ln>
            <a:noFill/>
          </a:ln>
        </p:spPr>
      </p:sp>
      <p:sp>
        <p:nvSpPr>
          <p:cNvPr id="101" name="Google Shape;101;p37"/>
          <p:cNvSpPr txBox="1">
            <a:spLocks noGrp="1"/>
          </p:cNvSpPr>
          <p:nvPr>
            <p:ph type="body" idx="1"/>
          </p:nvPr>
        </p:nvSpPr>
        <p:spPr>
          <a:xfrm>
            <a:off x="4420354" y="1608138"/>
            <a:ext cx="6294449" cy="4168775"/>
          </a:xfrm>
          <a:prstGeom prst="rect">
            <a:avLst/>
          </a:prstGeom>
          <a:noFill/>
          <a:ln>
            <a:noFill/>
          </a:ln>
        </p:spPr>
        <p:txBody>
          <a:bodyPr spcFirstLastPara="1" wrap="square" lIns="0" tIns="0" rIns="0" bIns="0" anchor="t" anchorCtr="0">
            <a:normAutofit/>
          </a:bodyPr>
          <a:lstStyle>
            <a:lvl1pPr marL="457200" lvl="0" indent="-228600" algn="l">
              <a:lnSpc>
                <a:spcPct val="114000"/>
              </a:lnSpc>
              <a:spcBef>
                <a:spcPts val="0"/>
              </a:spcBef>
              <a:spcAft>
                <a:spcPts val="0"/>
              </a:spcAft>
              <a:buClr>
                <a:schemeClr val="lt2"/>
              </a:buClr>
              <a:buSzPts val="2800"/>
              <a:buNone/>
              <a:defRPr sz="28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2" name="Google Shape;102;p37"/>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7"/>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5" name="Google Shape;105;p37"/>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mise 1">
  <p:cSld name="Promise 1">
    <p:bg>
      <p:bgPr>
        <a:solidFill>
          <a:schemeClr val="dk2"/>
        </a:solidFill>
        <a:effectLst/>
      </p:bgPr>
    </p:bg>
    <p:spTree>
      <p:nvGrpSpPr>
        <p:cNvPr id="1" name="Shape 106"/>
        <p:cNvGrpSpPr/>
        <p:nvPr/>
      </p:nvGrpSpPr>
      <p:grpSpPr>
        <a:xfrm>
          <a:off x="0" y="0"/>
          <a:ext cx="0" cy="0"/>
          <a:chOff x="0" y="0"/>
          <a:chExt cx="0" cy="0"/>
        </a:xfrm>
      </p:grpSpPr>
      <p:pic>
        <p:nvPicPr>
          <p:cNvPr id="107" name="Google Shape;107;p38"/>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08" name="Google Shape;108;p38"/>
          <p:cNvSpPr txBox="1">
            <a:spLocks noGrp="1"/>
          </p:cNvSpPr>
          <p:nvPr>
            <p:ph type="title"/>
          </p:nvPr>
        </p:nvSpPr>
        <p:spPr>
          <a:xfrm>
            <a:off x="318654" y="2599170"/>
            <a:ext cx="1151659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8900"/>
              <a:buFont typeface="Roboto"/>
              <a:buNone/>
              <a:defRPr sz="8900" b="1" i="0">
                <a:solidFill>
                  <a:srgbClr val="F2CD00"/>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109"/>
        <p:cNvGrpSpPr/>
        <p:nvPr/>
      </p:nvGrpSpPr>
      <p:grpSpPr>
        <a:xfrm>
          <a:off x="0" y="0"/>
          <a:ext cx="0" cy="0"/>
          <a:chOff x="0" y="0"/>
          <a:chExt cx="0" cy="0"/>
        </a:xfrm>
      </p:grpSpPr>
      <p:pic>
        <p:nvPicPr>
          <p:cNvPr id="110" name="Google Shape;110;p30"/>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111" name="Google Shape;111;p30"/>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d Slide 1">
  <p:cSld name="End Slide 1">
    <p:bg>
      <p:bgPr>
        <a:solidFill>
          <a:schemeClr val="lt2"/>
        </a:solidFill>
        <a:effectLst/>
      </p:bgPr>
    </p:bg>
    <p:spTree>
      <p:nvGrpSpPr>
        <p:cNvPr id="1" name="Shape 112"/>
        <p:cNvGrpSpPr/>
        <p:nvPr/>
      </p:nvGrpSpPr>
      <p:grpSpPr>
        <a:xfrm>
          <a:off x="0" y="0"/>
          <a:ext cx="0" cy="0"/>
          <a:chOff x="0" y="0"/>
          <a:chExt cx="0" cy="0"/>
        </a:xfrm>
      </p:grpSpPr>
      <p:pic>
        <p:nvPicPr>
          <p:cNvPr id="113" name="Google Shape;113;p39"/>
          <p:cNvPicPr preferRelativeResize="0"/>
          <p:nvPr/>
        </p:nvPicPr>
        <p:blipFill rotWithShape="1">
          <a:blip r:embed="rId2">
            <a:alphaModFix/>
          </a:blip>
          <a:srcRect/>
          <a:stretch/>
        </p:blipFill>
        <p:spPr>
          <a:xfrm>
            <a:off x="9330379" y="5906804"/>
            <a:ext cx="2407631" cy="652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120"/>
        <p:cNvGrpSpPr/>
        <p:nvPr/>
      </p:nvGrpSpPr>
      <p:grpSpPr>
        <a:xfrm>
          <a:off x="0" y="0"/>
          <a:ext cx="0" cy="0"/>
          <a:chOff x="0" y="0"/>
          <a:chExt cx="0" cy="0"/>
        </a:xfrm>
      </p:grpSpPr>
      <p:sp>
        <p:nvSpPr>
          <p:cNvPr id="121" name="Google Shape;121;p27"/>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2" name="Google Shape;122;p27"/>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27"/>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7"/>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6" name="Google Shape;126;p27"/>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5">
  <p:cSld name="Content 5">
    <p:spTree>
      <p:nvGrpSpPr>
        <p:cNvPr id="1" name="Shape 133"/>
        <p:cNvGrpSpPr/>
        <p:nvPr/>
      </p:nvGrpSpPr>
      <p:grpSpPr>
        <a:xfrm>
          <a:off x="0" y="0"/>
          <a:ext cx="0" cy="0"/>
          <a:chOff x="0" y="0"/>
          <a:chExt cx="0" cy="0"/>
        </a:xfrm>
      </p:grpSpPr>
      <p:sp>
        <p:nvSpPr>
          <p:cNvPr id="134" name="Google Shape;134;p28"/>
          <p:cNvSpPr/>
          <p:nvPr/>
        </p:nvSpPr>
        <p:spPr>
          <a:xfrm>
            <a:off x="0" y="0"/>
            <a:ext cx="12192000" cy="1485900"/>
          </a:xfrm>
          <a:prstGeom prst="rect">
            <a:avLst/>
          </a:prstGeom>
          <a:solidFill>
            <a:srgbClr val="275D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28"/>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2800"/>
              <a:buFont typeface="Roboto"/>
              <a:buNone/>
              <a:defRPr sz="5400" b="1" i="0">
                <a:solidFill>
                  <a:schemeClr val="lt2"/>
                </a:solidFill>
                <a:latin typeface="Roboto"/>
                <a:ea typeface="Roboto"/>
                <a:cs typeface="Roboto"/>
                <a:sym typeface="Robo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6" name="Google Shape;136;p28"/>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28"/>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8"/>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0"/>
        <p:cNvGrpSpPr/>
        <p:nvPr/>
      </p:nvGrpSpPr>
      <p:grpSpPr>
        <a:xfrm>
          <a:off x="0" y="0"/>
          <a:ext cx="0" cy="0"/>
          <a:chOff x="0" y="0"/>
          <a:chExt cx="0" cy="0"/>
        </a:xfrm>
      </p:grpSpPr>
      <p:sp>
        <p:nvSpPr>
          <p:cNvPr id="141" name="Google Shape;141;p29"/>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9"/>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144"/>
        <p:cNvGrpSpPr/>
        <p:nvPr/>
      </p:nvGrpSpPr>
      <p:grpSpPr>
        <a:xfrm>
          <a:off x="0" y="0"/>
          <a:ext cx="0" cy="0"/>
          <a:chOff x="0" y="0"/>
          <a:chExt cx="0" cy="0"/>
        </a:xfrm>
      </p:grpSpPr>
      <p:sp>
        <p:nvSpPr>
          <p:cNvPr id="145" name="Google Shape;145;p40"/>
          <p:cNvSpPr/>
          <p:nvPr/>
        </p:nvSpPr>
        <p:spPr>
          <a:xfrm>
            <a:off x="6087376" y="0"/>
            <a:ext cx="6104623" cy="68580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40"/>
          <p:cNvSpPr txBox="1">
            <a:spLocks noGrp="1"/>
          </p:cNvSpPr>
          <p:nvPr>
            <p:ph type="title"/>
          </p:nvPr>
        </p:nvSpPr>
        <p:spPr>
          <a:xfrm>
            <a:off x="408629" y="2566609"/>
            <a:ext cx="5410279"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40"/>
          <p:cNvSpPr>
            <a:spLocks noGrp="1"/>
          </p:cNvSpPr>
          <p:nvPr>
            <p:ph type="pic" idx="2"/>
          </p:nvPr>
        </p:nvSpPr>
        <p:spPr>
          <a:xfrm>
            <a:off x="6599995" y="794695"/>
            <a:ext cx="5079387" cy="5346332"/>
          </a:xfrm>
          <a:prstGeom prst="rect">
            <a:avLst/>
          </a:prstGeom>
          <a:noFill/>
          <a:ln>
            <a:noFill/>
          </a:ln>
        </p:spPr>
      </p:sp>
      <p:pic>
        <p:nvPicPr>
          <p:cNvPr id="148" name="Google Shape;148;p40"/>
          <p:cNvPicPr preferRelativeResize="0"/>
          <p:nvPr/>
        </p:nvPicPr>
        <p:blipFill rotWithShape="1">
          <a:blip r:embed="rId2">
            <a:alphaModFix/>
          </a:blip>
          <a:srcRect/>
          <a:stretch/>
        </p:blipFill>
        <p:spPr>
          <a:xfrm>
            <a:off x="507312" y="5876636"/>
            <a:ext cx="2443706" cy="6618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20"/>
        <p:cNvGrpSpPr/>
        <p:nvPr/>
      </p:nvGrpSpPr>
      <p:grpSpPr>
        <a:xfrm>
          <a:off x="0" y="0"/>
          <a:ext cx="0" cy="0"/>
          <a:chOff x="0" y="0"/>
          <a:chExt cx="0" cy="0"/>
        </a:xfrm>
      </p:grpSpPr>
      <p:pic>
        <p:nvPicPr>
          <p:cNvPr id="21" name="Google Shape;21;p22"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22" name="Google Shape;22;p22"/>
          <p:cNvSpPr txBox="1">
            <a:spLocks noGrp="1"/>
          </p:cNvSpPr>
          <p:nvPr>
            <p:ph type="body" idx="1"/>
          </p:nvPr>
        </p:nvSpPr>
        <p:spPr>
          <a:xfrm>
            <a:off x="390592" y="1074258"/>
            <a:ext cx="10539884"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22"/>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22"/>
          <p:cNvSpPr txBox="1">
            <a:spLocks noGrp="1"/>
          </p:cNvSpPr>
          <p:nvPr>
            <p:ph type="body" idx="2"/>
          </p:nvPr>
        </p:nvSpPr>
        <p:spPr>
          <a:xfrm>
            <a:off x="390525" y="2340855"/>
            <a:ext cx="10539886"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27" name="Google Shape;27;p22"/>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dk2"/>
        </a:solidFill>
        <a:effectLst/>
      </p:bgPr>
    </p:bg>
    <p:spTree>
      <p:nvGrpSpPr>
        <p:cNvPr id="1" name="Shape 149"/>
        <p:cNvGrpSpPr/>
        <p:nvPr/>
      </p:nvGrpSpPr>
      <p:grpSpPr>
        <a:xfrm>
          <a:off x="0" y="0"/>
          <a:ext cx="0" cy="0"/>
          <a:chOff x="0" y="0"/>
          <a:chExt cx="0" cy="0"/>
        </a:xfrm>
      </p:grpSpPr>
      <p:sp>
        <p:nvSpPr>
          <p:cNvPr id="150" name="Google Shape;150;p41"/>
          <p:cNvSpPr>
            <a:spLocks noGrp="1"/>
          </p:cNvSpPr>
          <p:nvPr>
            <p:ph type="pic" idx="2"/>
          </p:nvPr>
        </p:nvSpPr>
        <p:spPr>
          <a:xfrm>
            <a:off x="-1" y="0"/>
            <a:ext cx="6089073" cy="6858000"/>
          </a:xfrm>
          <a:prstGeom prst="rect">
            <a:avLst/>
          </a:prstGeom>
          <a:noFill/>
          <a:ln>
            <a:noFill/>
          </a:ln>
        </p:spPr>
      </p:sp>
      <p:sp>
        <p:nvSpPr>
          <p:cNvPr id="151" name="Google Shape;151;p41"/>
          <p:cNvSpPr txBox="1">
            <a:spLocks noGrp="1"/>
          </p:cNvSpPr>
          <p:nvPr>
            <p:ph type="title"/>
          </p:nvPr>
        </p:nvSpPr>
        <p:spPr>
          <a:xfrm>
            <a:off x="6528874" y="2621371"/>
            <a:ext cx="5410279" cy="1615258"/>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2" name="Google Shape;152;p41"/>
          <p:cNvPicPr preferRelativeResize="0"/>
          <p:nvPr/>
        </p:nvPicPr>
        <p:blipFill rotWithShape="1">
          <a:blip r:embed="rId2">
            <a:alphaModFix/>
          </a:blip>
          <a:srcRect/>
          <a:stretch/>
        </p:blipFill>
        <p:spPr>
          <a:xfrm>
            <a:off x="9234013" y="5876636"/>
            <a:ext cx="2443706" cy="66183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3">
  <p:cSld name="Title Slide 3">
    <p:spTree>
      <p:nvGrpSpPr>
        <p:cNvPr id="1" name="Shape 153"/>
        <p:cNvGrpSpPr/>
        <p:nvPr/>
      </p:nvGrpSpPr>
      <p:grpSpPr>
        <a:xfrm>
          <a:off x="0" y="0"/>
          <a:ext cx="0" cy="0"/>
          <a:chOff x="0" y="0"/>
          <a:chExt cx="0" cy="0"/>
        </a:xfrm>
      </p:grpSpPr>
      <p:sp>
        <p:nvSpPr>
          <p:cNvPr id="154" name="Google Shape;154;p42"/>
          <p:cNvSpPr>
            <a:spLocks noGrp="1"/>
          </p:cNvSpPr>
          <p:nvPr>
            <p:ph type="pic" idx="2"/>
          </p:nvPr>
        </p:nvSpPr>
        <p:spPr>
          <a:xfrm>
            <a:off x="0" y="0"/>
            <a:ext cx="12192000" cy="4374573"/>
          </a:xfrm>
          <a:prstGeom prst="rect">
            <a:avLst/>
          </a:prstGeom>
          <a:noFill/>
          <a:ln>
            <a:noFill/>
          </a:ln>
        </p:spPr>
      </p:sp>
      <p:pic>
        <p:nvPicPr>
          <p:cNvPr id="155" name="Google Shape;155;p42"/>
          <p:cNvPicPr preferRelativeResize="0"/>
          <p:nvPr/>
        </p:nvPicPr>
        <p:blipFill rotWithShape="1">
          <a:blip r:embed="rId2">
            <a:alphaModFix/>
          </a:blip>
          <a:srcRect/>
          <a:stretch/>
        </p:blipFill>
        <p:spPr>
          <a:xfrm>
            <a:off x="9330379" y="5987724"/>
            <a:ext cx="2407631" cy="652067"/>
          </a:xfrm>
          <a:prstGeom prst="rect">
            <a:avLst/>
          </a:prstGeom>
          <a:noFill/>
          <a:ln>
            <a:noFill/>
          </a:ln>
        </p:spPr>
      </p:pic>
      <p:sp>
        <p:nvSpPr>
          <p:cNvPr id="156" name="Google Shape;156;p42"/>
          <p:cNvSpPr txBox="1">
            <a:spLocks noGrp="1"/>
          </p:cNvSpPr>
          <p:nvPr>
            <p:ph type="title"/>
          </p:nvPr>
        </p:nvSpPr>
        <p:spPr>
          <a:xfrm>
            <a:off x="315110" y="5024533"/>
            <a:ext cx="5410279" cy="1615258"/>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275D38"/>
              </a:buClr>
              <a:buSzPts val="5400"/>
              <a:buFont typeface="Roboto"/>
              <a:buNone/>
              <a:defRPr sz="5400" b="1" i="0" cap="none">
                <a:solidFill>
                  <a:srgbClr val="275D38"/>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157"/>
        <p:cNvGrpSpPr/>
        <p:nvPr/>
      </p:nvGrpSpPr>
      <p:grpSpPr>
        <a:xfrm>
          <a:off x="0" y="0"/>
          <a:ext cx="0" cy="0"/>
          <a:chOff x="0" y="0"/>
          <a:chExt cx="0" cy="0"/>
        </a:xfrm>
      </p:grpSpPr>
      <p:sp>
        <p:nvSpPr>
          <p:cNvPr id="158" name="Google Shape;158;p43"/>
          <p:cNvSpPr/>
          <p:nvPr/>
        </p:nvSpPr>
        <p:spPr>
          <a:xfrm>
            <a:off x="0" y="0"/>
            <a:ext cx="12192000" cy="14859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43"/>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43"/>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43"/>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43"/>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4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2">
  <p:cSld name="Content 2">
    <p:bg>
      <p:bgPr>
        <a:solidFill>
          <a:schemeClr val="lt1"/>
        </a:solidFill>
        <a:effectLst/>
      </p:bgPr>
    </p:bg>
    <p:spTree>
      <p:nvGrpSpPr>
        <p:cNvPr id="1" name="Shape 164"/>
        <p:cNvGrpSpPr/>
        <p:nvPr/>
      </p:nvGrpSpPr>
      <p:grpSpPr>
        <a:xfrm>
          <a:off x="0" y="0"/>
          <a:ext cx="0" cy="0"/>
          <a:chOff x="0" y="0"/>
          <a:chExt cx="0" cy="0"/>
        </a:xfrm>
      </p:grpSpPr>
      <p:sp>
        <p:nvSpPr>
          <p:cNvPr id="165" name="Google Shape;165;p44"/>
          <p:cNvSpPr/>
          <p:nvPr/>
        </p:nvSpPr>
        <p:spPr>
          <a:xfrm>
            <a:off x="-12086" y="0"/>
            <a:ext cx="12204086"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44"/>
          <p:cNvSpPr txBox="1">
            <a:spLocks noGrp="1"/>
          </p:cNvSpPr>
          <p:nvPr>
            <p:ph type="body" idx="1"/>
          </p:nvPr>
        </p:nvSpPr>
        <p:spPr>
          <a:xfrm>
            <a:off x="390525" y="1965324"/>
            <a:ext cx="11410883" cy="4194175"/>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1000"/>
              </a:spcBef>
              <a:spcAft>
                <a:spcPts val="0"/>
              </a:spcAft>
              <a:buClr>
                <a:schemeClr val="dk1"/>
              </a:buClr>
              <a:buSzPts val="3200"/>
              <a:buFont typeface="Arial"/>
              <a:buNone/>
              <a:defRPr sz="3200" b="1" i="0">
                <a:solidFill>
                  <a:schemeClr val="dk1"/>
                </a:solidFill>
                <a:latin typeface="Roboto"/>
                <a:ea typeface="Roboto"/>
                <a:cs typeface="Roboto"/>
                <a:sym typeface="Robo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44"/>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44"/>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4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170"/>
        <p:cNvGrpSpPr/>
        <p:nvPr/>
      </p:nvGrpSpPr>
      <p:grpSpPr>
        <a:xfrm>
          <a:off x="0" y="0"/>
          <a:ext cx="0" cy="0"/>
          <a:chOff x="0" y="0"/>
          <a:chExt cx="0" cy="0"/>
        </a:xfrm>
      </p:grpSpPr>
      <p:sp>
        <p:nvSpPr>
          <p:cNvPr id="171" name="Google Shape;171;p45"/>
          <p:cNvSpPr txBox="1">
            <a:spLocks noGrp="1"/>
          </p:cNvSpPr>
          <p:nvPr>
            <p:ph type="body" idx="1"/>
          </p:nvPr>
        </p:nvSpPr>
        <p:spPr>
          <a:xfrm>
            <a:off x="390592" y="1074258"/>
            <a:ext cx="11410816"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2" name="Google Shape;172;p45"/>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45"/>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4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5" name="Google Shape;175;p45"/>
          <p:cNvSpPr txBox="1">
            <a:spLocks noGrp="1"/>
          </p:cNvSpPr>
          <p:nvPr>
            <p:ph type="body" idx="2"/>
          </p:nvPr>
        </p:nvSpPr>
        <p:spPr>
          <a:xfrm>
            <a:off x="390525" y="2340855"/>
            <a:ext cx="11410818"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4">
  <p:cSld name="Content 4">
    <p:spTree>
      <p:nvGrpSpPr>
        <p:cNvPr id="1" name="Shape 176"/>
        <p:cNvGrpSpPr/>
        <p:nvPr/>
      </p:nvGrpSpPr>
      <p:grpSpPr>
        <a:xfrm>
          <a:off x="0" y="0"/>
          <a:ext cx="0" cy="0"/>
          <a:chOff x="0" y="0"/>
          <a:chExt cx="0" cy="0"/>
        </a:xfrm>
      </p:grpSpPr>
      <p:sp>
        <p:nvSpPr>
          <p:cNvPr id="177" name="Google Shape;177;p46"/>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46"/>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Roboto"/>
              <a:buNone/>
              <a:defRPr sz="5400" b="1" i="0">
                <a:solidFill>
                  <a:schemeClr val="dk1"/>
                </a:solidFill>
                <a:latin typeface="Roboto"/>
                <a:ea typeface="Roboto"/>
                <a:cs typeface="Roboto"/>
                <a:sym typeface="Robo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9" name="Google Shape;179;p46"/>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46"/>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4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2">
  <p:cSld name="Picture with Caption 2">
    <p:bg>
      <p:bgPr>
        <a:solidFill>
          <a:schemeClr val="lt1"/>
        </a:solidFill>
        <a:effectLst/>
      </p:bgPr>
    </p:bg>
    <p:spTree>
      <p:nvGrpSpPr>
        <p:cNvPr id="1" name="Shape 182"/>
        <p:cNvGrpSpPr/>
        <p:nvPr/>
      </p:nvGrpSpPr>
      <p:grpSpPr>
        <a:xfrm>
          <a:off x="0" y="0"/>
          <a:ext cx="0" cy="0"/>
          <a:chOff x="0" y="0"/>
          <a:chExt cx="0" cy="0"/>
        </a:xfrm>
      </p:grpSpPr>
      <p:sp>
        <p:nvSpPr>
          <p:cNvPr id="183" name="Google Shape;183;p47"/>
          <p:cNvSpPr/>
          <p:nvPr/>
        </p:nvSpPr>
        <p:spPr>
          <a:xfrm>
            <a:off x="6096000" y="0"/>
            <a:ext cx="6104623"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47"/>
          <p:cNvSpPr>
            <a:spLocks noGrp="1"/>
          </p:cNvSpPr>
          <p:nvPr>
            <p:ph type="pic" idx="2"/>
          </p:nvPr>
        </p:nvSpPr>
        <p:spPr>
          <a:xfrm>
            <a:off x="1" y="0"/>
            <a:ext cx="6096000" cy="6858000"/>
          </a:xfrm>
          <a:prstGeom prst="rect">
            <a:avLst/>
          </a:prstGeom>
          <a:noFill/>
          <a:ln>
            <a:noFill/>
          </a:ln>
        </p:spPr>
      </p:sp>
      <p:sp>
        <p:nvSpPr>
          <p:cNvPr id="185" name="Google Shape;185;p47"/>
          <p:cNvSpPr txBox="1">
            <a:spLocks noGrp="1"/>
          </p:cNvSpPr>
          <p:nvPr>
            <p:ph type="body" idx="1"/>
          </p:nvPr>
        </p:nvSpPr>
        <p:spPr>
          <a:xfrm>
            <a:off x="7095960" y="1579417"/>
            <a:ext cx="4178176" cy="3875810"/>
          </a:xfrm>
          <a:prstGeom prst="rect">
            <a:avLst/>
          </a:prstGeom>
          <a:noFill/>
          <a:ln>
            <a:noFill/>
          </a:ln>
        </p:spPr>
        <p:txBody>
          <a:bodyPr spcFirstLastPara="1" wrap="square" lIns="0" tIns="0" rIns="0" bIns="0" anchor="t" anchorCtr="0">
            <a:noAutofit/>
          </a:bodyPr>
          <a:lstStyle>
            <a:lvl1pPr marL="457200" marR="0" lvl="0" indent="-228600" algn="l">
              <a:lnSpc>
                <a:spcPct val="90000"/>
              </a:lnSpc>
              <a:spcBef>
                <a:spcPts val="0"/>
              </a:spcBef>
              <a:spcAft>
                <a:spcPts val="0"/>
              </a:spcAft>
              <a:buClr>
                <a:schemeClr val="dk2"/>
              </a:buClr>
              <a:buSzPts val="1800"/>
              <a:buFont typeface="Arial"/>
              <a:buNone/>
              <a:defRPr sz="3200" b="0" i="0">
                <a:solidFill>
                  <a:schemeClr val="lt1"/>
                </a:solidFill>
                <a:latin typeface="Roboto Light"/>
                <a:ea typeface="Roboto Light"/>
                <a:cs typeface="Roboto Light"/>
                <a:sym typeface="Roboto Light"/>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6" name="Google Shape;186;p47"/>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47"/>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4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hart 1">
  <p:cSld name="Chart 1">
    <p:bg>
      <p:bgPr>
        <a:solidFill>
          <a:schemeClr val="dk2"/>
        </a:solidFill>
        <a:effectLst/>
      </p:bgPr>
    </p:bg>
    <p:spTree>
      <p:nvGrpSpPr>
        <p:cNvPr id="1" name="Shape 189"/>
        <p:cNvGrpSpPr/>
        <p:nvPr/>
      </p:nvGrpSpPr>
      <p:grpSpPr>
        <a:xfrm>
          <a:off x="0" y="0"/>
          <a:ext cx="0" cy="0"/>
          <a:chOff x="0" y="0"/>
          <a:chExt cx="0" cy="0"/>
        </a:xfrm>
      </p:grpSpPr>
      <p:sp>
        <p:nvSpPr>
          <p:cNvPr id="190" name="Google Shape;190;p26"/>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91" name="Google Shape;191;p26"/>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2800"/>
              <a:buNone/>
              <a:defRPr b="1">
                <a:solidFill>
                  <a:schemeClr val="lt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2" name="Google Shape;192;p26"/>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26"/>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2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95" name="Google Shape;195;p26"/>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200"/>
              <a:buNone/>
              <a:defRPr sz="1200" b="0" i="0">
                <a:solidFill>
                  <a:schemeClr val="lt1"/>
                </a:solidFill>
                <a:latin typeface="Roboto Light"/>
                <a:ea typeface="Roboto Light"/>
                <a:cs typeface="Roboto Light"/>
                <a:sym typeface="Roboto Light"/>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lt2"/>
        </a:solidFill>
        <a:effectLst/>
      </p:bgPr>
    </p:bg>
    <p:spTree>
      <p:nvGrpSpPr>
        <p:cNvPr id="1" name="Shape 196"/>
        <p:cNvGrpSpPr/>
        <p:nvPr/>
      </p:nvGrpSpPr>
      <p:grpSpPr>
        <a:xfrm>
          <a:off x="0" y="0"/>
          <a:ext cx="0" cy="0"/>
          <a:chOff x="0" y="0"/>
          <a:chExt cx="0" cy="0"/>
        </a:xfrm>
      </p:grpSpPr>
      <p:sp>
        <p:nvSpPr>
          <p:cNvPr id="197" name="Google Shape;197;p48"/>
          <p:cNvSpPr>
            <a:spLocks noGrp="1"/>
          </p:cNvSpPr>
          <p:nvPr>
            <p:ph type="chart" idx="2"/>
          </p:nvPr>
        </p:nvSpPr>
        <p:spPr>
          <a:xfrm>
            <a:off x="390591" y="1343279"/>
            <a:ext cx="11383897" cy="418358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Roboto"/>
                <a:ea typeface="Roboto"/>
                <a:cs typeface="Roboto"/>
                <a:sym typeface="Roboto"/>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98" name="Google Shape;198;p48"/>
          <p:cNvSpPr txBox="1">
            <a:spLocks noGrp="1"/>
          </p:cNvSpPr>
          <p:nvPr>
            <p:ph type="body" idx="1"/>
          </p:nvPr>
        </p:nvSpPr>
        <p:spPr>
          <a:xfrm>
            <a:off x="390591" y="498930"/>
            <a:ext cx="11383897" cy="6873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800"/>
              <a:buNone/>
              <a:defRPr b="1">
                <a:solidFill>
                  <a:schemeClr val="dk2"/>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9" name="Google Shape;199;p48"/>
          <p:cNvSpPr txBox="1">
            <a:spLocks noGrp="1"/>
          </p:cNvSpPr>
          <p:nvPr>
            <p:ph type="body" idx="3"/>
          </p:nvPr>
        </p:nvSpPr>
        <p:spPr>
          <a:xfrm>
            <a:off x="390525" y="5688013"/>
            <a:ext cx="11410950" cy="37306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2"/>
              </a:buClr>
              <a:buSzPts val="1200"/>
              <a:buNone/>
              <a:defRPr sz="1200">
                <a:solidFill>
                  <a:schemeClr val="dk2"/>
                </a:solidFill>
              </a:defRPr>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200"/>
              <a:buNone/>
              <a:defRPr sz="1200"/>
            </a:lvl4pPr>
            <a:lvl5pPr marL="2286000" lvl="4" indent="-228600" algn="l">
              <a:lnSpc>
                <a:spcPct val="90000"/>
              </a:lnSpc>
              <a:spcBef>
                <a:spcPts val="500"/>
              </a:spcBef>
              <a:spcAft>
                <a:spcPts val="0"/>
              </a:spcAft>
              <a:buClr>
                <a:schemeClr val="lt1"/>
              </a:buClr>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0" name="Google Shape;200;p48"/>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48"/>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4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icture with Caption 3">
  <p:cSld name="Picture with Caption 3">
    <p:bg>
      <p:bgPr>
        <a:solidFill>
          <a:schemeClr val="dk2"/>
        </a:solidFill>
        <a:effectLst/>
      </p:bgPr>
    </p:bg>
    <p:spTree>
      <p:nvGrpSpPr>
        <p:cNvPr id="1" name="Shape 203"/>
        <p:cNvGrpSpPr/>
        <p:nvPr/>
      </p:nvGrpSpPr>
      <p:grpSpPr>
        <a:xfrm>
          <a:off x="0" y="0"/>
          <a:ext cx="0" cy="0"/>
          <a:chOff x="0" y="0"/>
          <a:chExt cx="0" cy="0"/>
        </a:xfrm>
      </p:grpSpPr>
      <p:sp>
        <p:nvSpPr>
          <p:cNvPr id="204" name="Google Shape;204;p49"/>
          <p:cNvSpPr>
            <a:spLocks noGrp="1"/>
          </p:cNvSpPr>
          <p:nvPr>
            <p:ph type="pic" idx="2"/>
          </p:nvPr>
        </p:nvSpPr>
        <p:spPr>
          <a:xfrm>
            <a:off x="1451120" y="1608138"/>
            <a:ext cx="3557298" cy="3327638"/>
          </a:xfrm>
          <a:prstGeom prst="rect">
            <a:avLst/>
          </a:prstGeom>
          <a:noFill/>
          <a:ln>
            <a:noFill/>
          </a:ln>
        </p:spPr>
      </p:sp>
      <p:sp>
        <p:nvSpPr>
          <p:cNvPr id="205" name="Google Shape;205;p49"/>
          <p:cNvSpPr txBox="1">
            <a:spLocks noGrp="1"/>
          </p:cNvSpPr>
          <p:nvPr>
            <p:ph type="body" idx="1"/>
          </p:nvPr>
        </p:nvSpPr>
        <p:spPr>
          <a:xfrm>
            <a:off x="5857875" y="1608138"/>
            <a:ext cx="5322888" cy="4168775"/>
          </a:xfrm>
          <a:prstGeom prst="rect">
            <a:avLst/>
          </a:prstGeom>
          <a:noFill/>
          <a:ln>
            <a:noFill/>
          </a:ln>
        </p:spPr>
        <p:txBody>
          <a:bodyPr spcFirstLastPara="1" wrap="square" lIns="0" tIns="0" rIns="0" bIns="0" anchor="t" anchorCtr="0">
            <a:normAutofit/>
          </a:bodyPr>
          <a:lstStyle>
            <a:lvl1pPr marL="457200" lvl="0" indent="-228600" algn="l">
              <a:lnSpc>
                <a:spcPct val="114000"/>
              </a:lnSpc>
              <a:spcBef>
                <a:spcPts val="0"/>
              </a:spcBef>
              <a:spcAft>
                <a:spcPts val="0"/>
              </a:spcAft>
              <a:buClr>
                <a:schemeClr val="lt2"/>
              </a:buClr>
              <a:buSzPts val="2800"/>
              <a:buNone/>
              <a:defRPr sz="28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6" name="Google Shape;206;p49"/>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49"/>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4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28"/>
        <p:cNvGrpSpPr/>
        <p:nvPr/>
      </p:nvGrpSpPr>
      <p:grpSpPr>
        <a:xfrm>
          <a:off x="0" y="0"/>
          <a:ext cx="0" cy="0"/>
          <a:chOff x="0" y="0"/>
          <a:chExt cx="0" cy="0"/>
        </a:xfrm>
      </p:grpSpPr>
      <p:pic>
        <p:nvPicPr>
          <p:cNvPr id="29" name="Google Shape;29;p31"/>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30" name="Google Shape;30;p31"/>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romise 1">
  <p:cSld name="Promise 1">
    <p:bg>
      <p:bgPr>
        <a:solidFill>
          <a:schemeClr val="dk2"/>
        </a:solidFill>
        <a:effectLst/>
      </p:bgPr>
    </p:bg>
    <p:spTree>
      <p:nvGrpSpPr>
        <p:cNvPr id="1" name="Shape 209"/>
        <p:cNvGrpSpPr/>
        <p:nvPr/>
      </p:nvGrpSpPr>
      <p:grpSpPr>
        <a:xfrm>
          <a:off x="0" y="0"/>
          <a:ext cx="0" cy="0"/>
          <a:chOff x="0" y="0"/>
          <a:chExt cx="0" cy="0"/>
        </a:xfrm>
      </p:grpSpPr>
      <p:pic>
        <p:nvPicPr>
          <p:cNvPr id="210" name="Google Shape;210;p50"/>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211" name="Google Shape;211;p50"/>
          <p:cNvSpPr txBox="1">
            <a:spLocks noGrp="1"/>
          </p:cNvSpPr>
          <p:nvPr>
            <p:ph type="title"/>
          </p:nvPr>
        </p:nvSpPr>
        <p:spPr>
          <a:xfrm>
            <a:off x="318654" y="2599170"/>
            <a:ext cx="1151659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8900"/>
              <a:buFont typeface="Roboto"/>
              <a:buNone/>
              <a:defRPr sz="8900" b="1" i="0">
                <a:solidFill>
                  <a:srgbClr val="F2CD00"/>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romise 2">
  <p:cSld name="Promise 2">
    <p:bg>
      <p:bgPr>
        <a:solidFill>
          <a:schemeClr val="dk2"/>
        </a:solidFill>
        <a:effectLst/>
      </p:bgPr>
    </p:bg>
    <p:spTree>
      <p:nvGrpSpPr>
        <p:cNvPr id="1" name="Shape 212"/>
        <p:cNvGrpSpPr/>
        <p:nvPr/>
      </p:nvGrpSpPr>
      <p:grpSpPr>
        <a:xfrm>
          <a:off x="0" y="0"/>
          <a:ext cx="0" cy="0"/>
          <a:chOff x="0" y="0"/>
          <a:chExt cx="0" cy="0"/>
        </a:xfrm>
      </p:grpSpPr>
      <p:pic>
        <p:nvPicPr>
          <p:cNvPr id="213" name="Google Shape;213;p51"/>
          <p:cNvPicPr preferRelativeResize="0"/>
          <p:nvPr/>
        </p:nvPicPr>
        <p:blipFill rotWithShape="1">
          <a:blip r:embed="rId2">
            <a:alphaModFix/>
          </a:blip>
          <a:srcRect/>
          <a:stretch/>
        </p:blipFill>
        <p:spPr>
          <a:xfrm>
            <a:off x="9234013" y="5876636"/>
            <a:ext cx="2443706" cy="661837"/>
          </a:xfrm>
          <a:prstGeom prst="rect">
            <a:avLst/>
          </a:prstGeom>
          <a:noFill/>
          <a:ln>
            <a:noFill/>
          </a:ln>
        </p:spPr>
      </p:pic>
      <p:sp>
        <p:nvSpPr>
          <p:cNvPr id="214" name="Google Shape;214;p51"/>
          <p:cNvSpPr txBox="1">
            <a:spLocks noGrp="1"/>
          </p:cNvSpPr>
          <p:nvPr>
            <p:ph type="title"/>
          </p:nvPr>
        </p:nvSpPr>
        <p:spPr>
          <a:xfrm>
            <a:off x="318654" y="2630343"/>
            <a:ext cx="9137073"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CD00"/>
              </a:buClr>
              <a:buSzPts val="7200"/>
              <a:buFont typeface="Roboto"/>
              <a:buNone/>
              <a:defRPr sz="7200" b="1" i="0">
                <a:solidFill>
                  <a:srgbClr val="F2CD00"/>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End Slide 1">
  <p:cSld name="End Slide 1">
    <p:bg>
      <p:bgPr>
        <a:solidFill>
          <a:schemeClr val="lt2"/>
        </a:solidFill>
        <a:effectLst/>
      </p:bgPr>
    </p:bg>
    <p:spTree>
      <p:nvGrpSpPr>
        <p:cNvPr id="1" name="Shape 215"/>
        <p:cNvGrpSpPr/>
        <p:nvPr/>
      </p:nvGrpSpPr>
      <p:grpSpPr>
        <a:xfrm>
          <a:off x="0" y="0"/>
          <a:ext cx="0" cy="0"/>
          <a:chOff x="0" y="0"/>
          <a:chExt cx="0" cy="0"/>
        </a:xfrm>
      </p:grpSpPr>
      <p:pic>
        <p:nvPicPr>
          <p:cNvPr id="216" name="Google Shape;216;p52"/>
          <p:cNvPicPr preferRelativeResize="0"/>
          <p:nvPr/>
        </p:nvPicPr>
        <p:blipFill rotWithShape="1">
          <a:blip r:embed="rId2">
            <a:alphaModFix/>
          </a:blip>
          <a:srcRect/>
          <a:stretch/>
        </p:blipFill>
        <p:spPr>
          <a:xfrm>
            <a:off x="9330379" y="5906804"/>
            <a:ext cx="2407631" cy="652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5">
  <p:cSld name="Content 5">
    <p:spTree>
      <p:nvGrpSpPr>
        <p:cNvPr id="1" name="Shape 37"/>
        <p:cNvGrpSpPr/>
        <p:nvPr/>
      </p:nvGrpSpPr>
      <p:grpSpPr>
        <a:xfrm>
          <a:off x="0" y="0"/>
          <a:ext cx="0" cy="0"/>
          <a:chOff x="0" y="0"/>
          <a:chExt cx="0" cy="0"/>
        </a:xfrm>
      </p:grpSpPr>
      <p:sp>
        <p:nvSpPr>
          <p:cNvPr id="38" name="Google Shape;38;p23"/>
          <p:cNvSpPr/>
          <p:nvPr/>
        </p:nvSpPr>
        <p:spPr>
          <a:xfrm>
            <a:off x="0" y="0"/>
            <a:ext cx="12192000" cy="1485900"/>
          </a:xfrm>
          <a:prstGeom prst="rect">
            <a:avLst/>
          </a:prstGeom>
          <a:solidFill>
            <a:srgbClr val="275D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 name="Google Shape;39;p23"/>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2800"/>
              <a:buFont typeface="Roboto"/>
              <a:buNone/>
              <a:defRPr sz="5400" b="1" i="0">
                <a:solidFill>
                  <a:schemeClr val="lt2"/>
                </a:solidFill>
                <a:latin typeface="Roboto"/>
                <a:ea typeface="Roboto"/>
                <a:cs typeface="Roboto"/>
                <a:sym typeface="Robo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23"/>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3"/>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4" name="Google Shape;44;p23"/>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dk2"/>
        </a:solidFill>
        <a:effectLst/>
      </p:bgPr>
    </p:bg>
    <p:spTree>
      <p:nvGrpSpPr>
        <p:cNvPr id="1" name="Shape 45"/>
        <p:cNvGrpSpPr/>
        <p:nvPr/>
      </p:nvGrpSpPr>
      <p:grpSpPr>
        <a:xfrm>
          <a:off x="0" y="0"/>
          <a:ext cx="0" cy="0"/>
          <a:chOff x="0" y="0"/>
          <a:chExt cx="0" cy="0"/>
        </a:xfrm>
      </p:grpSpPr>
      <p:pic>
        <p:nvPicPr>
          <p:cNvPr id="46" name="Google Shape;46;p19"/>
          <p:cNvPicPr preferRelativeResize="0"/>
          <p:nvPr/>
        </p:nvPicPr>
        <p:blipFill rotWithShape="1">
          <a:blip r:embed="rId2">
            <a:alphaModFix/>
          </a:blip>
          <a:srcRect/>
          <a:stretch/>
        </p:blipFill>
        <p:spPr>
          <a:xfrm>
            <a:off x="507312" y="5876636"/>
            <a:ext cx="2443706" cy="661837"/>
          </a:xfrm>
          <a:prstGeom prst="rect">
            <a:avLst/>
          </a:prstGeom>
          <a:noFill/>
          <a:ln>
            <a:noFill/>
          </a:ln>
        </p:spPr>
      </p:pic>
      <p:pic>
        <p:nvPicPr>
          <p:cNvPr id="47" name="Google Shape;47;p19" descr="Shape, polygon&#10;&#10;Description automatically generated"/>
          <p:cNvPicPr preferRelativeResize="0"/>
          <p:nvPr/>
        </p:nvPicPr>
        <p:blipFill rotWithShape="1">
          <a:blip r:embed="rId3">
            <a:alphaModFix/>
          </a:blip>
          <a:srcRect t="1318" b="2611"/>
          <a:stretch/>
        </p:blipFill>
        <p:spPr>
          <a:xfrm>
            <a:off x="5297365" y="0"/>
            <a:ext cx="6796523" cy="6858000"/>
          </a:xfrm>
          <a:prstGeom prst="rect">
            <a:avLst/>
          </a:prstGeom>
          <a:noFill/>
          <a:ln>
            <a:noFill/>
          </a:ln>
        </p:spPr>
      </p:pic>
      <p:sp>
        <p:nvSpPr>
          <p:cNvPr id="48" name="Google Shape;48;p19"/>
          <p:cNvSpPr txBox="1">
            <a:spLocks noGrp="1"/>
          </p:cNvSpPr>
          <p:nvPr>
            <p:ph type="title"/>
          </p:nvPr>
        </p:nvSpPr>
        <p:spPr>
          <a:xfrm>
            <a:off x="408630" y="1943155"/>
            <a:ext cx="5227400" cy="1412694"/>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F2CD00"/>
              </a:buClr>
              <a:buSzPts val="5400"/>
              <a:buFont typeface="Roboto"/>
              <a:buNone/>
              <a:defRPr sz="5400" b="1" i="0" cap="none">
                <a:solidFill>
                  <a:srgbClr val="F2CD00"/>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407988" y="3665913"/>
            <a:ext cx="5227637" cy="2068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1"/>
            </a:lvl1pPr>
            <a:lvl2pPr marL="914400" lvl="1" indent="-228600" algn="l">
              <a:lnSpc>
                <a:spcPct val="90000"/>
              </a:lnSpc>
              <a:spcBef>
                <a:spcPts val="500"/>
              </a:spcBef>
              <a:spcAft>
                <a:spcPts val="0"/>
              </a:spcAft>
              <a:buClr>
                <a:schemeClr val="lt1"/>
              </a:buClr>
              <a:buSzPts val="1600"/>
              <a:buNone/>
              <a:defRPr sz="1600"/>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50"/>
        <p:cNvGrpSpPr/>
        <p:nvPr/>
      </p:nvGrpSpPr>
      <p:grpSpPr>
        <a:xfrm>
          <a:off x="0" y="0"/>
          <a:ext cx="0" cy="0"/>
          <a:chOff x="0" y="0"/>
          <a:chExt cx="0" cy="0"/>
        </a:xfrm>
      </p:grpSpPr>
      <p:sp>
        <p:nvSpPr>
          <p:cNvPr id="51" name="Google Shape;51;p32"/>
          <p:cNvSpPr/>
          <p:nvPr/>
        </p:nvSpPr>
        <p:spPr>
          <a:xfrm>
            <a:off x="0" y="0"/>
            <a:ext cx="12192000" cy="1485900"/>
          </a:xfrm>
          <a:prstGeom prst="rect">
            <a:avLst/>
          </a:prstGeom>
          <a:solidFill>
            <a:srgbClr val="F2CD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 name="Google Shape;52;p32"/>
          <p:cNvSpPr txBox="1">
            <a:spLocks noGrp="1"/>
          </p:cNvSpPr>
          <p:nvPr>
            <p:ph type="title"/>
          </p:nvPr>
        </p:nvSpPr>
        <p:spPr>
          <a:xfrm>
            <a:off x="390591" y="365125"/>
            <a:ext cx="9502709"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2"/>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2"/>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2"/>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7" name="Google Shape;57;p32"/>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2">
  <p:cSld name="Content 2">
    <p:bg>
      <p:bgPr>
        <a:solidFill>
          <a:schemeClr val="lt2"/>
        </a:solidFill>
        <a:effectLst/>
      </p:bgPr>
    </p:bg>
    <p:spTree>
      <p:nvGrpSpPr>
        <p:cNvPr id="1" name="Shape 58"/>
        <p:cNvGrpSpPr/>
        <p:nvPr/>
      </p:nvGrpSpPr>
      <p:grpSpPr>
        <a:xfrm>
          <a:off x="0" y="0"/>
          <a:ext cx="0" cy="0"/>
          <a:chOff x="0" y="0"/>
          <a:chExt cx="0" cy="0"/>
        </a:xfrm>
      </p:grpSpPr>
      <p:pic>
        <p:nvPicPr>
          <p:cNvPr id="59" name="Google Shape;59;p33"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60" name="Google Shape;60;p33"/>
          <p:cNvSpPr txBox="1">
            <a:spLocks noGrp="1"/>
          </p:cNvSpPr>
          <p:nvPr>
            <p:ph type="body" idx="1"/>
          </p:nvPr>
        </p:nvSpPr>
        <p:spPr>
          <a:xfrm>
            <a:off x="390526" y="1965324"/>
            <a:ext cx="10503552" cy="4194175"/>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1000"/>
              </a:spcBef>
              <a:spcAft>
                <a:spcPts val="0"/>
              </a:spcAft>
              <a:buClr>
                <a:schemeClr val="dk1"/>
              </a:buClr>
              <a:buSzPts val="3200"/>
              <a:buFont typeface="Arial"/>
              <a:buNone/>
              <a:defRPr sz="3200" b="1" i="0">
                <a:solidFill>
                  <a:schemeClr val="dk1"/>
                </a:solidFill>
                <a:latin typeface="Roboto"/>
                <a:ea typeface="Roboto"/>
                <a:cs typeface="Roboto"/>
                <a:sym typeface="Robo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3"/>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3"/>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4" name="Google Shape;64;p33"/>
          <p:cNvPicPr preferRelativeResize="0"/>
          <p:nvPr/>
        </p:nvPicPr>
        <p:blipFill rotWithShape="1">
          <a:blip r:embed="rId3">
            <a:alphaModFix/>
          </a:blip>
          <a:srcRect/>
          <a:stretch/>
        </p:blipFill>
        <p:spPr>
          <a:xfrm>
            <a:off x="390591" y="6288677"/>
            <a:ext cx="1705010" cy="4617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3">
  <p:cSld name="Content 3">
    <p:bg>
      <p:bgPr>
        <a:solidFill>
          <a:schemeClr val="dk2"/>
        </a:solidFill>
        <a:effectLst/>
      </p:bgPr>
    </p:bg>
    <p:spTree>
      <p:nvGrpSpPr>
        <p:cNvPr id="1" name="Shape 65"/>
        <p:cNvGrpSpPr/>
        <p:nvPr/>
      </p:nvGrpSpPr>
      <p:grpSpPr>
        <a:xfrm>
          <a:off x="0" y="0"/>
          <a:ext cx="0" cy="0"/>
          <a:chOff x="0" y="0"/>
          <a:chExt cx="0" cy="0"/>
        </a:xfrm>
      </p:grpSpPr>
      <p:pic>
        <p:nvPicPr>
          <p:cNvPr id="66" name="Google Shape;66;p21" descr="Shape, polygon&#10;&#10;Description automatically generated"/>
          <p:cNvPicPr preferRelativeResize="0"/>
          <p:nvPr/>
        </p:nvPicPr>
        <p:blipFill rotWithShape="1">
          <a:blip r:embed="rId2">
            <a:alphaModFix/>
          </a:blip>
          <a:srcRect t="1318" r="78139" b="2611"/>
          <a:stretch/>
        </p:blipFill>
        <p:spPr>
          <a:xfrm>
            <a:off x="10714803" y="0"/>
            <a:ext cx="1485820" cy="6858000"/>
          </a:xfrm>
          <a:prstGeom prst="rect">
            <a:avLst/>
          </a:prstGeom>
          <a:noFill/>
          <a:ln>
            <a:noFill/>
          </a:ln>
        </p:spPr>
      </p:pic>
      <p:sp>
        <p:nvSpPr>
          <p:cNvPr id="67" name="Google Shape;67;p21"/>
          <p:cNvSpPr txBox="1">
            <a:spLocks noGrp="1"/>
          </p:cNvSpPr>
          <p:nvPr>
            <p:ph type="body" idx="1"/>
          </p:nvPr>
        </p:nvSpPr>
        <p:spPr>
          <a:xfrm>
            <a:off x="390592" y="1074258"/>
            <a:ext cx="10539884" cy="702587"/>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400"/>
              </a:spcBef>
              <a:spcAft>
                <a:spcPts val="0"/>
              </a:spcAft>
              <a:buClr>
                <a:schemeClr val="lt2"/>
              </a:buClr>
              <a:buSzPts val="5400"/>
              <a:buNone/>
              <a:defRPr sz="5400" b="1" i="0">
                <a:solidFill>
                  <a:schemeClr val="lt2"/>
                </a:solidFill>
                <a:latin typeface="Roboto"/>
                <a:ea typeface="Roboto"/>
                <a:cs typeface="Roboto"/>
                <a:sym typeface="Roboto"/>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21"/>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1"/>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21"/>
          <p:cNvSpPr txBox="1">
            <a:spLocks noGrp="1"/>
          </p:cNvSpPr>
          <p:nvPr>
            <p:ph type="body" idx="2"/>
          </p:nvPr>
        </p:nvSpPr>
        <p:spPr>
          <a:xfrm>
            <a:off x="390525" y="2340855"/>
            <a:ext cx="10539886" cy="338453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pic>
        <p:nvPicPr>
          <p:cNvPr id="72" name="Google Shape;72;p21"/>
          <p:cNvPicPr preferRelativeResize="0"/>
          <p:nvPr/>
        </p:nvPicPr>
        <p:blipFill rotWithShape="1">
          <a:blip r:embed="rId3">
            <a:alphaModFix/>
          </a:blip>
          <a:srcRect/>
          <a:stretch/>
        </p:blipFill>
        <p:spPr>
          <a:xfrm>
            <a:off x="382428" y="6288677"/>
            <a:ext cx="1719072" cy="46558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417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4">
  <p:cSld name="Content 4">
    <p:spTree>
      <p:nvGrpSpPr>
        <p:cNvPr id="1" name="Shape 73"/>
        <p:cNvGrpSpPr/>
        <p:nvPr/>
      </p:nvGrpSpPr>
      <p:grpSpPr>
        <a:xfrm>
          <a:off x="0" y="0"/>
          <a:ext cx="0" cy="0"/>
          <a:chOff x="0" y="0"/>
          <a:chExt cx="0" cy="0"/>
        </a:xfrm>
      </p:grpSpPr>
      <p:sp>
        <p:nvSpPr>
          <p:cNvPr id="74" name="Google Shape;74;p34"/>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4"/>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Roboto"/>
              <a:buNone/>
              <a:defRPr sz="5400" b="1" i="0">
                <a:solidFill>
                  <a:schemeClr val="dk1"/>
                </a:solidFill>
                <a:latin typeface="Roboto"/>
                <a:ea typeface="Roboto"/>
                <a:cs typeface="Roboto"/>
                <a:sym typeface="Robo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6" name="Google Shape;76;p34"/>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9" name="Google Shape;79;p34"/>
          <p:cNvPicPr preferRelativeResize="0"/>
          <p:nvPr/>
        </p:nvPicPr>
        <p:blipFill rotWithShape="1">
          <a:blip r:embed="rId2">
            <a:alphaModFix/>
          </a:blip>
          <a:srcRect/>
          <a:stretch/>
        </p:blipFill>
        <p:spPr>
          <a:xfrm>
            <a:off x="390591" y="6288677"/>
            <a:ext cx="1705010" cy="4617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4.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Roboto"/>
              <a:buNone/>
              <a:defRPr sz="4400" b="1" i="0" u="none" strike="noStrike" cap="none">
                <a:solidFill>
                  <a:schemeClr val="lt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Roboto"/>
                <a:ea typeface="Roboto"/>
                <a:cs typeface="Roboto"/>
                <a:sym typeface="Roboto"/>
              </a:defRPr>
            </a:lvl1pPr>
            <a:lvl2pPr marL="0" marR="0" lvl="1" indent="0" algn="r" rtl="0">
              <a:spcBef>
                <a:spcPts val="0"/>
              </a:spcBef>
              <a:buNone/>
              <a:defRPr sz="1200" b="0" i="0" u="none" strike="noStrike" cap="none">
                <a:solidFill>
                  <a:schemeClr val="lt1"/>
                </a:solidFill>
                <a:latin typeface="Roboto"/>
                <a:ea typeface="Roboto"/>
                <a:cs typeface="Roboto"/>
                <a:sym typeface="Roboto"/>
              </a:defRPr>
            </a:lvl2pPr>
            <a:lvl3pPr marL="0" marR="0" lvl="2" indent="0" algn="r" rtl="0">
              <a:spcBef>
                <a:spcPts val="0"/>
              </a:spcBef>
              <a:buNone/>
              <a:defRPr sz="1200" b="0" i="0" u="none" strike="noStrike" cap="none">
                <a:solidFill>
                  <a:schemeClr val="lt1"/>
                </a:solidFill>
                <a:latin typeface="Roboto"/>
                <a:ea typeface="Roboto"/>
                <a:cs typeface="Roboto"/>
                <a:sym typeface="Roboto"/>
              </a:defRPr>
            </a:lvl3pPr>
            <a:lvl4pPr marL="0" marR="0" lvl="3" indent="0" algn="r" rtl="0">
              <a:spcBef>
                <a:spcPts val="0"/>
              </a:spcBef>
              <a:buNone/>
              <a:defRPr sz="1200" b="0" i="0" u="none" strike="noStrike" cap="none">
                <a:solidFill>
                  <a:schemeClr val="lt1"/>
                </a:solidFill>
                <a:latin typeface="Roboto"/>
                <a:ea typeface="Roboto"/>
                <a:cs typeface="Roboto"/>
                <a:sym typeface="Roboto"/>
              </a:defRPr>
            </a:lvl4pPr>
            <a:lvl5pPr marL="0" marR="0" lvl="4" indent="0" algn="r" rtl="0">
              <a:spcBef>
                <a:spcPts val="0"/>
              </a:spcBef>
              <a:buNone/>
              <a:defRPr sz="1200" b="0" i="0" u="none" strike="noStrike" cap="none">
                <a:solidFill>
                  <a:schemeClr val="lt1"/>
                </a:solidFill>
                <a:latin typeface="Roboto"/>
                <a:ea typeface="Roboto"/>
                <a:cs typeface="Roboto"/>
                <a:sym typeface="Roboto"/>
              </a:defRPr>
            </a:lvl5pPr>
            <a:lvl6pPr marL="0" marR="0" lvl="5" indent="0" algn="r" rtl="0">
              <a:spcBef>
                <a:spcPts val="0"/>
              </a:spcBef>
              <a:buNone/>
              <a:defRPr sz="1200" b="0" i="0" u="none" strike="noStrike" cap="none">
                <a:solidFill>
                  <a:schemeClr val="lt1"/>
                </a:solidFill>
                <a:latin typeface="Roboto"/>
                <a:ea typeface="Roboto"/>
                <a:cs typeface="Roboto"/>
                <a:sym typeface="Roboto"/>
              </a:defRPr>
            </a:lvl6pPr>
            <a:lvl7pPr marL="0" marR="0" lvl="6" indent="0" algn="r" rtl="0">
              <a:spcBef>
                <a:spcPts val="0"/>
              </a:spcBef>
              <a:buNone/>
              <a:defRPr sz="1200" b="0" i="0" u="none" strike="noStrike" cap="none">
                <a:solidFill>
                  <a:schemeClr val="lt1"/>
                </a:solidFill>
                <a:latin typeface="Roboto"/>
                <a:ea typeface="Roboto"/>
                <a:cs typeface="Roboto"/>
                <a:sym typeface="Roboto"/>
              </a:defRPr>
            </a:lvl7pPr>
            <a:lvl8pPr marL="0" marR="0" lvl="7" indent="0" algn="r" rtl="0">
              <a:spcBef>
                <a:spcPts val="0"/>
              </a:spcBef>
              <a:buNone/>
              <a:defRPr sz="1200" b="0" i="0" u="none" strike="noStrike" cap="none">
                <a:solidFill>
                  <a:schemeClr val="lt1"/>
                </a:solidFill>
                <a:latin typeface="Roboto"/>
                <a:ea typeface="Roboto"/>
                <a:cs typeface="Roboto"/>
                <a:sym typeface="Roboto"/>
              </a:defRPr>
            </a:lvl8pPr>
            <a:lvl9pPr marL="0" marR="0" lvl="8" indent="0" algn="r" rtl="0">
              <a:spcBef>
                <a:spcPts val="0"/>
              </a:spcBef>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Roboto"/>
              <a:buNone/>
              <a:defRPr sz="4400" b="1" i="0" u="none" strike="noStrike" cap="non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17"/>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17"/>
          <p:cNvSpPr txBox="1">
            <a:spLocks noGrp="1"/>
          </p:cNvSpPr>
          <p:nvPr>
            <p:ph type="dt" idx="10"/>
          </p:nvPr>
        </p:nvSpPr>
        <p:spPr>
          <a:xfrm>
            <a:off x="2313810" y="6356350"/>
            <a:ext cx="181369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17"/>
          <p:cNvSpPr txBox="1">
            <a:spLocks noGrp="1"/>
          </p:cNvSpPr>
          <p:nvPr>
            <p:ph type="ftr" idx="11"/>
          </p:nvPr>
        </p:nvSpPr>
        <p:spPr>
          <a:xfrm>
            <a:off x="4420354"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1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Roboto"/>
                <a:ea typeface="Roboto"/>
                <a:cs typeface="Roboto"/>
                <a:sym typeface="Roboto"/>
              </a:defRPr>
            </a:lvl1pPr>
            <a:lvl2pPr marL="0" marR="0" lvl="1" indent="0" algn="r" rtl="0">
              <a:spcBef>
                <a:spcPts val="0"/>
              </a:spcBef>
              <a:buNone/>
              <a:defRPr sz="1200" b="0" i="0" u="none" strike="noStrike" cap="none">
                <a:solidFill>
                  <a:srgbClr val="888888"/>
                </a:solidFill>
                <a:latin typeface="Roboto"/>
                <a:ea typeface="Roboto"/>
                <a:cs typeface="Roboto"/>
                <a:sym typeface="Roboto"/>
              </a:defRPr>
            </a:lvl2pPr>
            <a:lvl3pPr marL="0" marR="0" lvl="2" indent="0" algn="r" rtl="0">
              <a:spcBef>
                <a:spcPts val="0"/>
              </a:spcBef>
              <a:buNone/>
              <a:defRPr sz="1200" b="0" i="0" u="none" strike="noStrike" cap="none">
                <a:solidFill>
                  <a:srgbClr val="888888"/>
                </a:solidFill>
                <a:latin typeface="Roboto"/>
                <a:ea typeface="Roboto"/>
                <a:cs typeface="Roboto"/>
                <a:sym typeface="Roboto"/>
              </a:defRPr>
            </a:lvl3pPr>
            <a:lvl4pPr marL="0" marR="0" lvl="3" indent="0" algn="r" rtl="0">
              <a:spcBef>
                <a:spcPts val="0"/>
              </a:spcBef>
              <a:buNone/>
              <a:defRPr sz="1200" b="0" i="0" u="none" strike="noStrike" cap="none">
                <a:solidFill>
                  <a:srgbClr val="888888"/>
                </a:solidFill>
                <a:latin typeface="Roboto"/>
                <a:ea typeface="Roboto"/>
                <a:cs typeface="Roboto"/>
                <a:sym typeface="Roboto"/>
              </a:defRPr>
            </a:lvl4pPr>
            <a:lvl5pPr marL="0" marR="0" lvl="4" indent="0" algn="r" rtl="0">
              <a:spcBef>
                <a:spcPts val="0"/>
              </a:spcBef>
              <a:buNone/>
              <a:defRPr sz="1200" b="0" i="0" u="none" strike="noStrike" cap="none">
                <a:solidFill>
                  <a:srgbClr val="888888"/>
                </a:solidFill>
                <a:latin typeface="Roboto"/>
                <a:ea typeface="Roboto"/>
                <a:cs typeface="Roboto"/>
                <a:sym typeface="Roboto"/>
              </a:defRPr>
            </a:lvl5pPr>
            <a:lvl6pPr marL="0" marR="0" lvl="5" indent="0" algn="r" rtl="0">
              <a:spcBef>
                <a:spcPts val="0"/>
              </a:spcBef>
              <a:buNone/>
              <a:defRPr sz="1200" b="0" i="0" u="none" strike="noStrike" cap="none">
                <a:solidFill>
                  <a:srgbClr val="888888"/>
                </a:solidFill>
                <a:latin typeface="Roboto"/>
                <a:ea typeface="Roboto"/>
                <a:cs typeface="Roboto"/>
                <a:sym typeface="Roboto"/>
              </a:defRPr>
            </a:lvl6pPr>
            <a:lvl7pPr marL="0" marR="0" lvl="6" indent="0" algn="r" rtl="0">
              <a:spcBef>
                <a:spcPts val="0"/>
              </a:spcBef>
              <a:buNone/>
              <a:defRPr sz="1200" b="0" i="0" u="none" strike="noStrike" cap="none">
                <a:solidFill>
                  <a:srgbClr val="888888"/>
                </a:solidFill>
                <a:latin typeface="Roboto"/>
                <a:ea typeface="Roboto"/>
                <a:cs typeface="Roboto"/>
                <a:sym typeface="Roboto"/>
              </a:defRPr>
            </a:lvl7pPr>
            <a:lvl8pPr marL="0" marR="0" lvl="7" indent="0" algn="r" rtl="0">
              <a:spcBef>
                <a:spcPts val="0"/>
              </a:spcBef>
              <a:buNone/>
              <a:defRPr sz="1200" b="0" i="0" u="none" strike="noStrike" cap="none">
                <a:solidFill>
                  <a:srgbClr val="888888"/>
                </a:solidFill>
                <a:latin typeface="Roboto"/>
                <a:ea typeface="Roboto"/>
                <a:cs typeface="Roboto"/>
                <a:sym typeface="Roboto"/>
              </a:defRPr>
            </a:lvl8pPr>
            <a:lvl9pPr marL="0" marR="0" lvl="8" indent="0" algn="r" rtl="0">
              <a:spcBef>
                <a:spcPts val="0"/>
              </a:spcBef>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4"/>
        <p:cNvGrpSpPr/>
        <p:nvPr/>
      </p:nvGrpSpPr>
      <p:grpSpPr>
        <a:xfrm>
          <a:off x="0" y="0"/>
          <a:ext cx="0" cy="0"/>
          <a:chOff x="0" y="0"/>
          <a:chExt cx="0" cy="0"/>
        </a:xfrm>
      </p:grpSpPr>
      <p:sp>
        <p:nvSpPr>
          <p:cNvPr id="115" name="Google Shape;115;p25"/>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Roboto"/>
              <a:buNone/>
              <a:defRPr sz="4400" b="1" i="0" u="none" strike="noStrike" cap="none">
                <a:solidFill>
                  <a:schemeClr val="lt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6" name="Google Shape;116;p25"/>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17" name="Google Shape;117;p25"/>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18" name="Google Shape;118;p25"/>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19" name="Google Shape;119;p2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Roboto"/>
                <a:ea typeface="Roboto"/>
                <a:cs typeface="Roboto"/>
                <a:sym typeface="Roboto"/>
              </a:defRPr>
            </a:lvl1pPr>
            <a:lvl2pPr marL="0" marR="0" lvl="1" indent="0" algn="r" rtl="0">
              <a:spcBef>
                <a:spcPts val="0"/>
              </a:spcBef>
              <a:buNone/>
              <a:defRPr sz="1200" b="0" i="0" u="none" strike="noStrike" cap="none">
                <a:solidFill>
                  <a:schemeClr val="lt1"/>
                </a:solidFill>
                <a:latin typeface="Roboto"/>
                <a:ea typeface="Roboto"/>
                <a:cs typeface="Roboto"/>
                <a:sym typeface="Roboto"/>
              </a:defRPr>
            </a:lvl2pPr>
            <a:lvl3pPr marL="0" marR="0" lvl="2" indent="0" algn="r" rtl="0">
              <a:spcBef>
                <a:spcPts val="0"/>
              </a:spcBef>
              <a:buNone/>
              <a:defRPr sz="1200" b="0" i="0" u="none" strike="noStrike" cap="none">
                <a:solidFill>
                  <a:schemeClr val="lt1"/>
                </a:solidFill>
                <a:latin typeface="Roboto"/>
                <a:ea typeface="Roboto"/>
                <a:cs typeface="Roboto"/>
                <a:sym typeface="Roboto"/>
              </a:defRPr>
            </a:lvl3pPr>
            <a:lvl4pPr marL="0" marR="0" lvl="3" indent="0" algn="r" rtl="0">
              <a:spcBef>
                <a:spcPts val="0"/>
              </a:spcBef>
              <a:buNone/>
              <a:defRPr sz="1200" b="0" i="0" u="none" strike="noStrike" cap="none">
                <a:solidFill>
                  <a:schemeClr val="lt1"/>
                </a:solidFill>
                <a:latin typeface="Roboto"/>
                <a:ea typeface="Roboto"/>
                <a:cs typeface="Roboto"/>
                <a:sym typeface="Roboto"/>
              </a:defRPr>
            </a:lvl4pPr>
            <a:lvl5pPr marL="0" marR="0" lvl="4" indent="0" algn="r" rtl="0">
              <a:spcBef>
                <a:spcPts val="0"/>
              </a:spcBef>
              <a:buNone/>
              <a:defRPr sz="1200" b="0" i="0" u="none" strike="noStrike" cap="none">
                <a:solidFill>
                  <a:schemeClr val="lt1"/>
                </a:solidFill>
                <a:latin typeface="Roboto"/>
                <a:ea typeface="Roboto"/>
                <a:cs typeface="Roboto"/>
                <a:sym typeface="Roboto"/>
              </a:defRPr>
            </a:lvl5pPr>
            <a:lvl6pPr marL="0" marR="0" lvl="5" indent="0" algn="r" rtl="0">
              <a:spcBef>
                <a:spcPts val="0"/>
              </a:spcBef>
              <a:buNone/>
              <a:defRPr sz="1200" b="0" i="0" u="none" strike="noStrike" cap="none">
                <a:solidFill>
                  <a:schemeClr val="lt1"/>
                </a:solidFill>
                <a:latin typeface="Roboto"/>
                <a:ea typeface="Roboto"/>
                <a:cs typeface="Roboto"/>
                <a:sym typeface="Roboto"/>
              </a:defRPr>
            </a:lvl6pPr>
            <a:lvl7pPr marL="0" marR="0" lvl="6" indent="0" algn="r" rtl="0">
              <a:spcBef>
                <a:spcPts val="0"/>
              </a:spcBef>
              <a:buNone/>
              <a:defRPr sz="1200" b="0" i="0" u="none" strike="noStrike" cap="none">
                <a:solidFill>
                  <a:schemeClr val="lt1"/>
                </a:solidFill>
                <a:latin typeface="Roboto"/>
                <a:ea typeface="Roboto"/>
                <a:cs typeface="Roboto"/>
                <a:sym typeface="Roboto"/>
              </a:defRPr>
            </a:lvl7pPr>
            <a:lvl8pPr marL="0" marR="0" lvl="7" indent="0" algn="r" rtl="0">
              <a:spcBef>
                <a:spcPts val="0"/>
              </a:spcBef>
              <a:buNone/>
              <a:defRPr sz="1200" b="0" i="0" u="none" strike="noStrike" cap="none">
                <a:solidFill>
                  <a:schemeClr val="lt1"/>
                </a:solidFill>
                <a:latin typeface="Roboto"/>
                <a:ea typeface="Roboto"/>
                <a:cs typeface="Roboto"/>
                <a:sym typeface="Roboto"/>
              </a:defRPr>
            </a:lvl8pPr>
            <a:lvl9pPr marL="0" marR="0" lvl="8" indent="0" algn="r" rtl="0">
              <a:spcBef>
                <a:spcPts val="0"/>
              </a:spcBef>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90591" y="365125"/>
            <a:ext cx="11410818"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Roboto"/>
              <a:buNone/>
              <a:defRPr sz="4400" b="1" i="0" u="none" strike="noStrike" cap="non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9" name="Google Shape;129;p24"/>
          <p:cNvSpPr txBox="1">
            <a:spLocks noGrp="1"/>
          </p:cNvSpPr>
          <p:nvPr>
            <p:ph type="body" idx="1"/>
          </p:nvPr>
        </p:nvSpPr>
        <p:spPr>
          <a:xfrm>
            <a:off x="390591" y="1825625"/>
            <a:ext cx="11413482"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0" name="Google Shape;130;p24"/>
          <p:cNvSpPr txBox="1">
            <a:spLocks noGrp="1"/>
          </p:cNvSpPr>
          <p:nvPr>
            <p:ph type="dt" idx="10"/>
          </p:nvPr>
        </p:nvSpPr>
        <p:spPr>
          <a:xfrm>
            <a:off x="390591"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4"/>
          <p:cNvSpPr txBox="1">
            <a:spLocks noGrp="1"/>
          </p:cNvSpPr>
          <p:nvPr>
            <p:ph type="ftr" idx="11"/>
          </p:nvPr>
        </p:nvSpPr>
        <p:spPr>
          <a:xfrm>
            <a:off x="39235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2" name="Google Shape;132;p2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Roboto"/>
                <a:ea typeface="Roboto"/>
                <a:cs typeface="Roboto"/>
                <a:sym typeface="Roboto"/>
              </a:defRPr>
            </a:lvl1pPr>
            <a:lvl2pPr marL="0" marR="0" lvl="1" indent="0" algn="r" rtl="0">
              <a:spcBef>
                <a:spcPts val="0"/>
              </a:spcBef>
              <a:buNone/>
              <a:defRPr sz="1200" b="0" i="0" u="none" strike="noStrike" cap="none">
                <a:solidFill>
                  <a:srgbClr val="888888"/>
                </a:solidFill>
                <a:latin typeface="Roboto"/>
                <a:ea typeface="Roboto"/>
                <a:cs typeface="Roboto"/>
                <a:sym typeface="Roboto"/>
              </a:defRPr>
            </a:lvl2pPr>
            <a:lvl3pPr marL="0" marR="0" lvl="2" indent="0" algn="r" rtl="0">
              <a:spcBef>
                <a:spcPts val="0"/>
              </a:spcBef>
              <a:buNone/>
              <a:defRPr sz="1200" b="0" i="0" u="none" strike="noStrike" cap="none">
                <a:solidFill>
                  <a:srgbClr val="888888"/>
                </a:solidFill>
                <a:latin typeface="Roboto"/>
                <a:ea typeface="Roboto"/>
                <a:cs typeface="Roboto"/>
                <a:sym typeface="Roboto"/>
              </a:defRPr>
            </a:lvl3pPr>
            <a:lvl4pPr marL="0" marR="0" lvl="3" indent="0" algn="r" rtl="0">
              <a:spcBef>
                <a:spcPts val="0"/>
              </a:spcBef>
              <a:buNone/>
              <a:defRPr sz="1200" b="0" i="0" u="none" strike="noStrike" cap="none">
                <a:solidFill>
                  <a:srgbClr val="888888"/>
                </a:solidFill>
                <a:latin typeface="Roboto"/>
                <a:ea typeface="Roboto"/>
                <a:cs typeface="Roboto"/>
                <a:sym typeface="Roboto"/>
              </a:defRPr>
            </a:lvl4pPr>
            <a:lvl5pPr marL="0" marR="0" lvl="4" indent="0" algn="r" rtl="0">
              <a:spcBef>
                <a:spcPts val="0"/>
              </a:spcBef>
              <a:buNone/>
              <a:defRPr sz="1200" b="0" i="0" u="none" strike="noStrike" cap="none">
                <a:solidFill>
                  <a:srgbClr val="888888"/>
                </a:solidFill>
                <a:latin typeface="Roboto"/>
                <a:ea typeface="Roboto"/>
                <a:cs typeface="Roboto"/>
                <a:sym typeface="Roboto"/>
              </a:defRPr>
            </a:lvl5pPr>
            <a:lvl6pPr marL="0" marR="0" lvl="5" indent="0" algn="r" rtl="0">
              <a:spcBef>
                <a:spcPts val="0"/>
              </a:spcBef>
              <a:buNone/>
              <a:defRPr sz="1200" b="0" i="0" u="none" strike="noStrike" cap="none">
                <a:solidFill>
                  <a:srgbClr val="888888"/>
                </a:solidFill>
                <a:latin typeface="Roboto"/>
                <a:ea typeface="Roboto"/>
                <a:cs typeface="Roboto"/>
                <a:sym typeface="Roboto"/>
              </a:defRPr>
            </a:lvl6pPr>
            <a:lvl7pPr marL="0" marR="0" lvl="6" indent="0" algn="r" rtl="0">
              <a:spcBef>
                <a:spcPts val="0"/>
              </a:spcBef>
              <a:buNone/>
              <a:defRPr sz="1200" b="0" i="0" u="none" strike="noStrike" cap="none">
                <a:solidFill>
                  <a:srgbClr val="888888"/>
                </a:solidFill>
                <a:latin typeface="Roboto"/>
                <a:ea typeface="Roboto"/>
                <a:cs typeface="Roboto"/>
                <a:sym typeface="Roboto"/>
              </a:defRPr>
            </a:lvl7pPr>
            <a:lvl8pPr marL="0" marR="0" lvl="7" indent="0" algn="r" rtl="0">
              <a:spcBef>
                <a:spcPts val="0"/>
              </a:spcBef>
              <a:buNone/>
              <a:defRPr sz="1200" b="0" i="0" u="none" strike="noStrike" cap="none">
                <a:solidFill>
                  <a:srgbClr val="888888"/>
                </a:solidFill>
                <a:latin typeface="Roboto"/>
                <a:ea typeface="Roboto"/>
                <a:cs typeface="Roboto"/>
                <a:sym typeface="Roboto"/>
              </a:defRPr>
            </a:lvl8pPr>
            <a:lvl9pPr marL="0" marR="0" lvl="8" indent="0" algn="r" rtl="0">
              <a:spcBef>
                <a:spcPts val="0"/>
              </a:spcBef>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06_0.xml"/><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10_22FE72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
          <p:cNvSpPr txBox="1">
            <a:spLocks noGrp="1"/>
          </p:cNvSpPr>
          <p:nvPr>
            <p:ph type="title"/>
          </p:nvPr>
        </p:nvSpPr>
        <p:spPr>
          <a:xfrm>
            <a:off x="265988" y="1657541"/>
            <a:ext cx="4960883" cy="963439"/>
          </a:xfrm>
          <a:prstGeom prst="rect">
            <a:avLst/>
          </a:prstGeom>
          <a:noFill/>
          <a:ln>
            <a:noFill/>
          </a:ln>
        </p:spPr>
        <p:txBody>
          <a:bodyPr spcFirstLastPara="1" wrap="square" lIns="0" tIns="0" rIns="0" bIns="0" anchor="t" anchorCtr="0">
            <a:noAutofit/>
          </a:bodyPr>
          <a:lstStyle/>
          <a:p>
            <a:pPr marL="0" lvl="0" indent="0" algn="ctr" rtl="0">
              <a:lnSpc>
                <a:spcPct val="85000"/>
              </a:lnSpc>
              <a:spcBef>
                <a:spcPts val="0"/>
              </a:spcBef>
              <a:spcAft>
                <a:spcPts val="0"/>
              </a:spcAft>
              <a:buClr>
                <a:srgbClr val="F2CD00"/>
              </a:buClr>
              <a:buSzPts val="3600"/>
              <a:buFont typeface="Roboto"/>
              <a:buNone/>
            </a:pPr>
            <a:r>
              <a:rPr lang="en-US" sz="3600"/>
              <a:t>AIRLINE DELAY ANALYSIS</a:t>
            </a:r>
            <a:endParaRPr/>
          </a:p>
        </p:txBody>
      </p:sp>
      <p:sp>
        <p:nvSpPr>
          <p:cNvPr id="222" name="Google Shape;222;p1"/>
          <p:cNvSpPr txBox="1">
            <a:spLocks noGrp="1"/>
          </p:cNvSpPr>
          <p:nvPr>
            <p:ph type="body" idx="1"/>
          </p:nvPr>
        </p:nvSpPr>
        <p:spPr>
          <a:xfrm>
            <a:off x="265988" y="4100033"/>
            <a:ext cx="5227637" cy="12905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000"/>
              <a:buNone/>
            </a:pPr>
            <a:r>
              <a:rPr lang="en-US" b="0"/>
              <a:t>Himanshu Gandhi (1770138)</a:t>
            </a:r>
            <a:endParaRPr/>
          </a:p>
          <a:p>
            <a:pPr marL="0" lvl="0" indent="0" algn="l" rtl="0">
              <a:lnSpc>
                <a:spcPct val="90000"/>
              </a:lnSpc>
              <a:spcBef>
                <a:spcPts val="1000"/>
              </a:spcBef>
              <a:spcAft>
                <a:spcPts val="0"/>
              </a:spcAft>
              <a:buClr>
                <a:schemeClr val="lt1"/>
              </a:buClr>
              <a:buSzPts val="2000"/>
              <a:buNone/>
            </a:pPr>
            <a:r>
              <a:rPr lang="en-US" b="0"/>
              <a:t>Shubham Prasad Sahoo (1824661)</a:t>
            </a:r>
            <a:endParaRPr/>
          </a:p>
          <a:p>
            <a:pPr marL="0" lvl="0" indent="0" algn="l" rtl="0">
              <a:lnSpc>
                <a:spcPct val="90000"/>
              </a:lnSpc>
              <a:spcBef>
                <a:spcPts val="1000"/>
              </a:spcBef>
              <a:spcAft>
                <a:spcPts val="0"/>
              </a:spcAft>
              <a:buClr>
                <a:schemeClr val="lt1"/>
              </a:buClr>
              <a:buSzPts val="2000"/>
              <a:buNone/>
            </a:pPr>
            <a:r>
              <a:rPr lang="en-US" b="0"/>
              <a:t>Venkata Shreya Kala (1764875)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
          <p:cNvSpPr txBox="1">
            <a:spLocks noGrp="1"/>
          </p:cNvSpPr>
          <p:nvPr>
            <p:ph type="title"/>
          </p:nvPr>
        </p:nvSpPr>
        <p:spPr>
          <a:xfrm>
            <a:off x="351486" y="41148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Data pre-processing Techniques</a:t>
            </a:r>
            <a:endParaRPr/>
          </a:p>
        </p:txBody>
      </p:sp>
      <p:sp>
        <p:nvSpPr>
          <p:cNvPr id="264" name="Google Shape;264;p6"/>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graphicFrame>
        <p:nvGraphicFramePr>
          <p:cNvPr id="265" name="Google Shape;265;p6"/>
          <p:cNvGraphicFramePr/>
          <p:nvPr/>
        </p:nvGraphicFramePr>
        <p:xfrm>
          <a:off x="163294" y="1554480"/>
          <a:ext cx="11826225" cy="4892160"/>
        </p:xfrm>
        <a:graphic>
          <a:graphicData uri="http://schemas.openxmlformats.org/drawingml/2006/table">
            <a:tbl>
              <a:tblPr firstRow="1" bandRow="1">
                <a:noFill/>
                <a:tableStyleId>{D2C32AB2-932C-43D8-B75F-163E2EDAE74A}</a:tableStyleId>
              </a:tblPr>
              <a:tblGrid>
                <a:gridCol w="2436100">
                  <a:extLst>
                    <a:ext uri="{9D8B030D-6E8A-4147-A177-3AD203B41FA5}">
                      <a16:colId xmlns:a16="http://schemas.microsoft.com/office/drawing/2014/main" val="20000"/>
                    </a:ext>
                  </a:extLst>
                </a:gridCol>
                <a:gridCol w="3180150">
                  <a:extLst>
                    <a:ext uri="{9D8B030D-6E8A-4147-A177-3AD203B41FA5}">
                      <a16:colId xmlns:a16="http://schemas.microsoft.com/office/drawing/2014/main" val="20001"/>
                    </a:ext>
                  </a:extLst>
                </a:gridCol>
                <a:gridCol w="3131500">
                  <a:extLst>
                    <a:ext uri="{9D8B030D-6E8A-4147-A177-3AD203B41FA5}">
                      <a16:colId xmlns:a16="http://schemas.microsoft.com/office/drawing/2014/main" val="20002"/>
                    </a:ext>
                  </a:extLst>
                </a:gridCol>
                <a:gridCol w="30784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u="none" strike="noStrike" cap="none">
                          <a:latin typeface="Roboto"/>
                          <a:ea typeface="Roboto"/>
                          <a:cs typeface="Roboto"/>
                          <a:sym typeface="Roboto"/>
                        </a:rPr>
                        <a:t>Category</a:t>
                      </a:r>
                      <a:endParaRPr/>
                    </a:p>
                  </a:txBody>
                  <a:tcPr marL="91450" marR="91450" marT="45725" marB="45725" anchor="ctr"/>
                </a:tc>
                <a:tc gridSpan="2">
                  <a:txBody>
                    <a:bodyPr/>
                    <a:lstStyle/>
                    <a:p>
                      <a:pPr marL="0" marR="0" lvl="0" indent="0" algn="ctr" rtl="0">
                        <a:spcBef>
                          <a:spcPts val="0"/>
                        </a:spcBef>
                        <a:spcAft>
                          <a:spcPts val="0"/>
                        </a:spcAft>
                        <a:buNone/>
                      </a:pPr>
                      <a:r>
                        <a:rPr lang="en-US" sz="1800" u="none" strike="noStrike" cap="none">
                          <a:latin typeface="Roboto"/>
                          <a:ea typeface="Roboto"/>
                          <a:cs typeface="Roboto"/>
                          <a:sym typeface="Roboto"/>
                        </a:rPr>
                        <a:t>Techniques</a:t>
                      </a:r>
                      <a:endParaRPr/>
                    </a:p>
                  </a:txBody>
                  <a:tcPr marL="91450" marR="91450" marT="45725" marB="45725" anchor="ctr"/>
                </a:tc>
                <a:tc hMerge="1">
                  <a:txBody>
                    <a:bodyPr/>
                    <a:lstStyle/>
                    <a:p>
                      <a:endParaRPr lang="en-US"/>
                    </a:p>
                  </a:txBody>
                  <a:tcPr/>
                </a:tc>
                <a:tc>
                  <a:txBody>
                    <a:bodyPr/>
                    <a:lstStyle/>
                    <a:p>
                      <a:pPr marL="0" marR="0" lvl="0" indent="0" algn="ctr" rtl="0">
                        <a:spcBef>
                          <a:spcPts val="0"/>
                        </a:spcBef>
                        <a:spcAft>
                          <a:spcPts val="0"/>
                        </a:spcAft>
                        <a:buNone/>
                      </a:pPr>
                      <a:r>
                        <a:rPr lang="en-US" sz="1800" u="none" strike="noStrike" cap="none">
                          <a:latin typeface="Roboto"/>
                          <a:ea typeface="Roboto"/>
                          <a:cs typeface="Roboto"/>
                          <a:sym typeface="Roboto"/>
                        </a:rPr>
                        <a:t>Sample Features</a:t>
                      </a:r>
                      <a:endParaRPr/>
                    </a:p>
                  </a:txBody>
                  <a:tcPr marL="91450" marR="91450" marT="45725" marB="45725" anchor="ctr"/>
                </a:tc>
                <a:extLst>
                  <a:ext uri="{0D108BD9-81ED-4DB2-BD59-A6C34878D82A}">
                    <a16:rowId xmlns:a16="http://schemas.microsoft.com/office/drawing/2014/main" val="10000"/>
                  </a:ext>
                </a:extLst>
              </a:tr>
              <a:tr h="370850">
                <a:tc rowSpan="2">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Feature Engineering</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Roboto"/>
                          <a:ea typeface="Roboto"/>
                          <a:cs typeface="Roboto"/>
                          <a:sym typeface="Roboto"/>
                        </a:rPr>
                        <a:t>Nominal Features</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One Hot Encoding</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DonorABO, RecipientABO</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1"/>
                  </a:ext>
                </a:extLst>
              </a:tr>
              <a:tr h="3708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Ordinal Features</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Ordinal Encoder</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HLAmatch, Antigen, Recipientageint</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2"/>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Null Value Handling</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Roboto"/>
                          <a:ea typeface="Roboto"/>
                          <a:cs typeface="Roboto"/>
                          <a:sym typeface="Roboto"/>
                        </a:rPr>
                        <a:t>Numerical</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Random Forest Regressor</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Roboto"/>
                          <a:ea typeface="Roboto"/>
                          <a:cs typeface="Roboto"/>
                          <a:sym typeface="Roboto"/>
                        </a:rPr>
                        <a:t>CD3dkgx10d8, Rbodymass</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3"/>
                  </a:ext>
                </a:extLst>
              </a:tr>
              <a:tr h="370850">
                <a:tc vMerge="1">
                  <a:txBody>
                    <a:bodyPr/>
                    <a:lstStyle/>
                    <a:p>
                      <a:endParaRPr lang="en-US"/>
                    </a:p>
                  </a:txBody>
                  <a:tcPr/>
                </a:tc>
                <a:tc rowSpan="2">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Categorical</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Roboto"/>
                          <a:ea typeface="Roboto"/>
                          <a:cs typeface="Roboto"/>
                          <a:sym typeface="Roboto"/>
                        </a:rPr>
                        <a:t>Mode (Less Null Values)</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b="0" i="0" u="none" strike="noStrike" cap="none">
                          <a:solidFill>
                            <a:schemeClr val="dk1"/>
                          </a:solidFill>
                          <a:latin typeface="Roboto"/>
                          <a:ea typeface="Roboto"/>
                          <a:cs typeface="Roboto"/>
                          <a:sym typeface="Roboto"/>
                        </a:rPr>
                        <a:t>ABOmatch, DonorCMV</a:t>
                      </a:r>
                      <a:endParaRPr sz="1400" b="0" i="0" u="none" strike="noStrike" cap="none">
                        <a:solidFill>
                          <a:schemeClr val="dk1"/>
                        </a:solidFill>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4"/>
                  </a:ext>
                </a:extLst>
              </a:tr>
              <a:tr h="370850">
                <a:tc vMerge="1">
                  <a:txBody>
                    <a:bodyPr/>
                    <a:lstStyle/>
                    <a:p>
                      <a:endParaRPr lang="en-US"/>
                    </a:p>
                  </a:txBody>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Random Forest Classifier (High Null Values)</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b="0" i="0" u="none" strike="noStrike" cap="none">
                          <a:solidFill>
                            <a:schemeClr val="dk1"/>
                          </a:solidFill>
                          <a:latin typeface="Roboto"/>
                          <a:ea typeface="Roboto"/>
                          <a:cs typeface="Roboto"/>
                          <a:sym typeface="Roboto"/>
                        </a:rPr>
                        <a:t>extcGvHD, CMVstatus</a:t>
                      </a:r>
                      <a:endParaRPr sz="1400" b="0" i="0" u="none" strike="noStrike" cap="none">
                        <a:solidFill>
                          <a:schemeClr val="dk1"/>
                        </a:solidFill>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5"/>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Outlier Handling</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Roboto"/>
                          <a:ea typeface="Roboto"/>
                          <a:cs typeface="Roboto"/>
                          <a:sym typeface="Roboto"/>
                        </a:rPr>
                        <a:t>Transformation</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Log, Square Root &amp; Cube Root</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Rbodymass, CD34kgx10d6</a:t>
                      </a:r>
                      <a:endParaRPr/>
                    </a:p>
                  </a:txBody>
                  <a:tcPr marL="91450" marR="91450" marT="45725" marB="45725" anchor="ctr"/>
                </a:tc>
                <a:extLst>
                  <a:ext uri="{0D108BD9-81ED-4DB2-BD59-A6C34878D82A}">
                    <a16:rowId xmlns:a16="http://schemas.microsoft.com/office/drawing/2014/main" val="10006"/>
                  </a:ext>
                </a:extLst>
              </a:tr>
              <a:tr h="370850">
                <a:tc vMerge="1">
                  <a:txBody>
                    <a:bodyPr/>
                    <a:lstStyle/>
                    <a:p>
                      <a:endParaRPr lang="en-US"/>
                    </a:p>
                  </a:txBody>
                  <a:tcPr/>
                </a:tc>
                <a:tc>
                  <a:txBody>
                    <a:bodyPr/>
                    <a:lstStyle/>
                    <a:p>
                      <a:pPr marL="0" marR="0" lvl="0" indent="0" algn="ctr" rtl="0">
                        <a:spcBef>
                          <a:spcPts val="0"/>
                        </a:spcBef>
                        <a:spcAft>
                          <a:spcPts val="0"/>
                        </a:spcAft>
                        <a:buNone/>
                      </a:pPr>
                      <a:r>
                        <a:rPr lang="en-US" sz="1400" u="none" strike="noStrike" cap="none">
                          <a:latin typeface="Roboto"/>
                          <a:ea typeface="Roboto"/>
                          <a:cs typeface="Roboto"/>
                          <a:sym typeface="Roboto"/>
                        </a:rPr>
                        <a:t>Quantile Based Capping</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Replacing values with 95% &amp; 97% Quantile</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CD3dCD34</a:t>
                      </a:r>
                      <a:endParaRPr/>
                    </a:p>
                  </a:txBody>
                  <a:tcPr marL="91450" marR="91450" marT="45725" marB="45725" anchor="ctr"/>
                </a:tc>
                <a:extLst>
                  <a:ext uri="{0D108BD9-81ED-4DB2-BD59-A6C34878D82A}">
                    <a16:rowId xmlns:a16="http://schemas.microsoft.com/office/drawing/2014/main" val="10007"/>
                  </a:ext>
                </a:extLst>
              </a:tr>
              <a:tr h="370850">
                <a:tc vMerge="1">
                  <a:txBody>
                    <a:bodyPr/>
                    <a:lstStyle/>
                    <a:p>
                      <a:endParaRPr lang="en-US"/>
                    </a:p>
                  </a:txBody>
                  <a:tcPr/>
                </a:tc>
                <a:tc>
                  <a:txBody>
                    <a:bodyPr/>
                    <a:lstStyle/>
                    <a:p>
                      <a:pPr marL="0" marR="0" lvl="0" indent="0" algn="ctr" rtl="0">
                        <a:spcBef>
                          <a:spcPts val="0"/>
                        </a:spcBef>
                        <a:spcAft>
                          <a:spcPts val="0"/>
                        </a:spcAft>
                        <a:buNone/>
                      </a:pPr>
                      <a:r>
                        <a:rPr lang="en-US" sz="1400" u="none" strike="noStrike" cap="none">
                          <a:latin typeface="Roboto"/>
                          <a:ea typeface="Roboto"/>
                          <a:cs typeface="Roboto"/>
                          <a:sym typeface="Roboto"/>
                        </a:rPr>
                        <a:t>Conceptual Importance</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Excluded outliers based on Fundamental Importance</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ANCrecovery, PLTrecovery, time_to_aGvHD_III_IV</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8"/>
                  </a:ext>
                </a:extLst>
              </a:tr>
              <a:tr h="370850">
                <a:tc rowSpan="3">
                  <a:txBody>
                    <a:bodyPr/>
                    <a:lstStyle/>
                    <a:p>
                      <a:pPr marL="0" marR="0" lvl="0" indent="0" algn="ctr" rtl="0">
                        <a:lnSpc>
                          <a:spcPct val="100000"/>
                        </a:lnSpc>
                        <a:spcBef>
                          <a:spcPts val="0"/>
                        </a:spcBef>
                        <a:spcAft>
                          <a:spcPts val="0"/>
                        </a:spcAft>
                        <a:buClr>
                          <a:schemeClr val="dk1"/>
                        </a:buClr>
                        <a:buSzPts val="1600"/>
                        <a:buFont typeface="Roboto"/>
                        <a:buNone/>
                      </a:pPr>
                      <a:r>
                        <a:rPr lang="en-US" sz="1600" b="1" u="none" strike="noStrike" cap="none">
                          <a:latin typeface="Roboto"/>
                          <a:ea typeface="Roboto"/>
                          <a:cs typeface="Roboto"/>
                          <a:sym typeface="Roboto"/>
                        </a:rPr>
                        <a:t>Feature Selection</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Roboto"/>
                          <a:ea typeface="Roboto"/>
                          <a:cs typeface="Roboto"/>
                          <a:sym typeface="Roboto"/>
                        </a:rPr>
                        <a:t>Correlation</a:t>
                      </a:r>
                      <a:endParaRPr sz="1400" u="none" strike="noStrike" cap="none">
                        <a:latin typeface="Roboto"/>
                        <a:ea typeface="Roboto"/>
                        <a:cs typeface="Roboto"/>
                        <a:sym typeface="Roboto"/>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Heatmap Analysis</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09"/>
                  </a:ext>
                </a:extLst>
              </a:tr>
              <a:tr h="370850">
                <a:tc vMerge="1">
                  <a:txBody>
                    <a:bodyPr/>
                    <a:lstStyle/>
                    <a:p>
                      <a:endParaRPr lang="en-US"/>
                    </a:p>
                  </a:txBody>
                  <a:tcPr/>
                </a:tc>
                <a:tc>
                  <a:txBody>
                    <a:bodyPr/>
                    <a:lstStyle/>
                    <a:p>
                      <a:pPr marL="0" marR="0" lvl="0" indent="0" algn="ctr" rtl="0">
                        <a:spcBef>
                          <a:spcPts val="0"/>
                        </a:spcBef>
                        <a:spcAft>
                          <a:spcPts val="0"/>
                        </a:spcAft>
                        <a:buNone/>
                      </a:pPr>
                      <a:r>
                        <a:rPr lang="en-US" sz="1400" u="none" strike="noStrike" cap="none">
                          <a:latin typeface="Roboto"/>
                          <a:ea typeface="Roboto"/>
                          <a:cs typeface="Roboto"/>
                          <a:sym typeface="Roboto"/>
                        </a:rPr>
                        <a:t>Multicollinearity</a:t>
                      </a:r>
                      <a:endParaRPr sz="1400" u="none" strike="noStrike" cap="none">
                        <a:latin typeface="Roboto"/>
                        <a:ea typeface="Roboto"/>
                        <a:cs typeface="Roboto"/>
                        <a:sym typeface="Roboto"/>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Variance Inflation Factor (VIF)</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Roboto"/>
                        <a:buNone/>
                      </a:pPr>
                      <a:r>
                        <a:rPr lang="en-US" sz="1400" u="none" strike="noStrike" cap="none">
                          <a:latin typeface="Roboto"/>
                          <a:ea typeface="Roboto"/>
                          <a:cs typeface="Roboto"/>
                          <a:sym typeface="Roboto"/>
                        </a:rPr>
                        <a:t>CD3dCD34</a:t>
                      </a:r>
                      <a:endParaRPr/>
                    </a:p>
                  </a:txBody>
                  <a:tcPr marL="91450" marR="91450" marT="45725" marB="45725" anchor="ctr"/>
                </a:tc>
                <a:extLst>
                  <a:ext uri="{0D108BD9-81ED-4DB2-BD59-A6C34878D82A}">
                    <a16:rowId xmlns:a16="http://schemas.microsoft.com/office/drawing/2014/main" val="10010"/>
                  </a:ext>
                </a:extLst>
              </a:tr>
              <a:tr h="370850">
                <a:tc vMerge="1">
                  <a:txBody>
                    <a:bodyPr/>
                    <a:lstStyle/>
                    <a:p>
                      <a:endParaRPr lang="en-US"/>
                    </a:p>
                  </a:txBody>
                  <a:tcPr/>
                </a:tc>
                <a:tc>
                  <a:txBody>
                    <a:bodyPr/>
                    <a:lstStyle/>
                    <a:p>
                      <a:pPr marL="0" marR="0" lvl="0" indent="0" algn="ctr" rtl="0">
                        <a:spcBef>
                          <a:spcPts val="0"/>
                        </a:spcBef>
                        <a:spcAft>
                          <a:spcPts val="0"/>
                        </a:spcAft>
                        <a:buNone/>
                      </a:pPr>
                      <a:r>
                        <a:rPr lang="en-US" sz="1400" u="none" strike="noStrike" cap="none">
                          <a:latin typeface="Roboto"/>
                          <a:ea typeface="Roboto"/>
                          <a:cs typeface="Roboto"/>
                          <a:sym typeface="Roboto"/>
                        </a:rPr>
                        <a:t>Manual Exclusion</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Roboto"/>
                          <a:ea typeface="Roboto"/>
                          <a:cs typeface="Roboto"/>
                          <a:sym typeface="Roboto"/>
                        </a:rPr>
                        <a:t>Based on Redundant properties</a:t>
                      </a:r>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Roboto"/>
                          <a:ea typeface="Roboto"/>
                          <a:cs typeface="Roboto"/>
                          <a:sym typeface="Roboto"/>
                        </a:rPr>
                        <a:t>HLAmismatch, Recipientageint,</a:t>
                      </a:r>
                      <a:endParaRPr sz="1400" u="none" strike="noStrike" cap="none">
                        <a:latin typeface="Roboto"/>
                        <a:ea typeface="Roboto"/>
                        <a:cs typeface="Roboto"/>
                        <a:sym typeface="Roboto"/>
                      </a:endParaRPr>
                    </a:p>
                  </a:txBody>
                  <a:tcPr marL="91450" marR="91450" marT="45725" marB="45725"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7"/>
          <p:cNvSpPr txBox="1">
            <a:spLocks noGrp="1"/>
          </p:cNvSpPr>
          <p:nvPr>
            <p:ph type="title"/>
          </p:nvPr>
        </p:nvSpPr>
        <p:spPr>
          <a:xfrm>
            <a:off x="211528" y="528263"/>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Modeling Approaches</a:t>
            </a:r>
            <a:endParaRPr/>
          </a:p>
        </p:txBody>
      </p:sp>
      <p:sp>
        <p:nvSpPr>
          <p:cNvPr id="271" name="Google Shape;271;p7"/>
          <p:cNvSpPr txBox="1">
            <a:spLocks noGrp="1"/>
          </p:cNvSpPr>
          <p:nvPr>
            <p:ph type="body" idx="1"/>
          </p:nvPr>
        </p:nvSpPr>
        <p:spPr>
          <a:xfrm>
            <a:off x="390591" y="1716834"/>
            <a:ext cx="11410818" cy="4545304"/>
          </a:xfrm>
          <a:prstGeom prst="rect">
            <a:avLst/>
          </a:prstGeom>
          <a:noFill/>
          <a:ln>
            <a:noFill/>
          </a:ln>
        </p:spPr>
        <p:txBody>
          <a:bodyPr spcFirstLastPara="1" wrap="square" lIns="91425" tIns="45700" rIns="91425" bIns="45700" anchor="t" anchorCtr="0">
            <a:noAutofit/>
          </a:bodyPr>
          <a:lstStyle/>
          <a:p>
            <a:pPr lvl="0" indent="-457200" algn="l" rtl="0">
              <a:lnSpc>
                <a:spcPct val="90000"/>
              </a:lnSpc>
              <a:spcBef>
                <a:spcPts val="0"/>
              </a:spcBef>
              <a:spcAft>
                <a:spcPts val="0"/>
              </a:spcAft>
              <a:buClr>
                <a:schemeClr val="dk1"/>
              </a:buClr>
              <a:buSzPts val="2000"/>
              <a:buAutoNum type="arabicPeriod"/>
            </a:pPr>
            <a:r>
              <a:rPr lang="en-CA" sz="2000" dirty="0"/>
              <a:t>Logistic Regression</a:t>
            </a:r>
          </a:p>
          <a:p>
            <a:pPr lvl="0" indent="-457200" algn="l" rtl="0">
              <a:lnSpc>
                <a:spcPct val="90000"/>
              </a:lnSpc>
              <a:spcBef>
                <a:spcPts val="0"/>
              </a:spcBef>
              <a:spcAft>
                <a:spcPts val="0"/>
              </a:spcAft>
              <a:buClr>
                <a:schemeClr val="dk1"/>
              </a:buClr>
              <a:buSzPts val="2000"/>
              <a:buAutoNum type="arabicPeriod"/>
            </a:pPr>
            <a:r>
              <a:rPr lang="en-CA" sz="2000" dirty="0"/>
              <a:t>SVM</a:t>
            </a:r>
          </a:p>
          <a:p>
            <a:pPr lvl="0" indent="-457200" algn="l" rtl="0">
              <a:lnSpc>
                <a:spcPct val="90000"/>
              </a:lnSpc>
              <a:spcBef>
                <a:spcPts val="0"/>
              </a:spcBef>
              <a:spcAft>
                <a:spcPts val="0"/>
              </a:spcAft>
              <a:buClr>
                <a:schemeClr val="dk1"/>
              </a:buClr>
              <a:buSzPts val="2000"/>
              <a:buAutoNum type="arabicPeriod"/>
            </a:pPr>
            <a:r>
              <a:rPr lang="en-CA" sz="2000" dirty="0"/>
              <a:t>Decision Tree/Random Forest</a:t>
            </a:r>
          </a:p>
          <a:p>
            <a:pPr indent="-457200">
              <a:spcBef>
                <a:spcPts val="0"/>
              </a:spcBef>
              <a:buSzPts val="2000"/>
              <a:buFont typeface="Arial"/>
              <a:buAutoNum type="arabicPeriod"/>
            </a:pPr>
            <a:r>
              <a:rPr lang="en-CA" sz="2000" dirty="0"/>
              <a:t>XGBoost</a:t>
            </a:r>
          </a:p>
          <a:p>
            <a:pPr lvl="0" indent="-457200" algn="l" rtl="0">
              <a:lnSpc>
                <a:spcPct val="90000"/>
              </a:lnSpc>
              <a:spcBef>
                <a:spcPts val="0"/>
              </a:spcBef>
              <a:spcAft>
                <a:spcPts val="0"/>
              </a:spcAft>
              <a:buClr>
                <a:schemeClr val="dk1"/>
              </a:buClr>
              <a:buSzPts val="2000"/>
              <a:buAutoNum type="arabicPeriod"/>
            </a:pPr>
            <a:r>
              <a:rPr lang="en-CA" sz="2000" dirty="0"/>
              <a:t>KNN</a:t>
            </a:r>
          </a:p>
          <a:p>
            <a:pPr lvl="0" indent="-457200" algn="l" rtl="0">
              <a:lnSpc>
                <a:spcPct val="90000"/>
              </a:lnSpc>
              <a:spcBef>
                <a:spcPts val="0"/>
              </a:spcBef>
              <a:spcAft>
                <a:spcPts val="0"/>
              </a:spcAft>
              <a:buClr>
                <a:schemeClr val="dk1"/>
              </a:buClr>
              <a:buSzPts val="2000"/>
              <a:buAutoNum type="arabicPeriod"/>
            </a:pPr>
            <a:endParaRPr lang="en-CA" sz="2000" dirty="0"/>
          </a:p>
          <a:p>
            <a:pPr marL="0" lvl="0" indent="0" algn="l" rtl="0">
              <a:lnSpc>
                <a:spcPct val="90000"/>
              </a:lnSpc>
              <a:spcBef>
                <a:spcPts val="0"/>
              </a:spcBef>
              <a:spcAft>
                <a:spcPts val="0"/>
              </a:spcAft>
              <a:buClr>
                <a:schemeClr val="dk1"/>
              </a:buClr>
              <a:buSzPts val="2000"/>
              <a:buNone/>
            </a:pPr>
            <a:r>
              <a:rPr lang="en-CA" sz="1200" dirty="0"/>
              <a:t>KNN: </a:t>
            </a:r>
            <a:r>
              <a:rPr lang="en-US" sz="1200" dirty="0"/>
              <a:t>Imagine you have a group of friends who have different personalities, and you want to make a new friend who matches your interests. Now, you don't know much about this potential friend, but you do know a lot about your current friends.</a:t>
            </a:r>
          </a:p>
          <a:p>
            <a:pPr marL="0" lvl="0" indent="0" algn="l" rtl="0">
              <a:lnSpc>
                <a:spcPct val="90000"/>
              </a:lnSpc>
              <a:spcBef>
                <a:spcPts val="0"/>
              </a:spcBef>
              <a:spcAft>
                <a:spcPts val="0"/>
              </a:spcAft>
              <a:buClr>
                <a:schemeClr val="dk1"/>
              </a:buClr>
              <a:buSzPts val="2000"/>
              <a:buNone/>
            </a:pPr>
            <a:r>
              <a:rPr lang="en-US" sz="1200" dirty="0"/>
              <a:t>KNN works kind of like this: It looks at your new friend's traits (like interests or hobbies) and compares them to your existing friends. The "K" stands for how many of your closest friends you want to consider. So, KNN finds the "K" friends who are most like your new friend in terms of their traits.</a:t>
            </a:r>
          </a:p>
          <a:p>
            <a:pPr marL="0" lvl="0" indent="0" algn="l" rtl="0">
              <a:lnSpc>
                <a:spcPct val="90000"/>
              </a:lnSpc>
              <a:spcBef>
                <a:spcPts val="0"/>
              </a:spcBef>
              <a:spcAft>
                <a:spcPts val="0"/>
              </a:spcAft>
              <a:buClr>
                <a:schemeClr val="dk1"/>
              </a:buClr>
              <a:buSzPts val="2000"/>
              <a:buNone/>
            </a:pPr>
            <a:r>
              <a:rPr lang="en-US" sz="1200" dirty="0"/>
              <a:t>Once it finds those similar friends, it looks at how they feel about something (maybe a movie or a book). Then, it predicts how your new friend might feel about the same thing based on how their traits match up with your existing friends.</a:t>
            </a:r>
          </a:p>
          <a:p>
            <a:pPr marL="0" lvl="0" indent="0" algn="l" rtl="0">
              <a:lnSpc>
                <a:spcPct val="90000"/>
              </a:lnSpc>
              <a:spcBef>
                <a:spcPts val="0"/>
              </a:spcBef>
              <a:spcAft>
                <a:spcPts val="0"/>
              </a:spcAft>
              <a:buClr>
                <a:schemeClr val="dk1"/>
              </a:buClr>
              <a:buSzPts val="2000"/>
              <a:buNone/>
            </a:pPr>
            <a:endParaRPr lang="en-US" sz="1200" dirty="0"/>
          </a:p>
          <a:p>
            <a:pPr marL="0" lvl="0" indent="0" algn="l" rtl="0">
              <a:lnSpc>
                <a:spcPct val="90000"/>
              </a:lnSpc>
              <a:spcBef>
                <a:spcPts val="0"/>
              </a:spcBef>
              <a:spcAft>
                <a:spcPts val="0"/>
              </a:spcAft>
              <a:buClr>
                <a:schemeClr val="dk1"/>
              </a:buClr>
              <a:buSzPts val="2000"/>
              <a:buNone/>
            </a:pPr>
            <a:r>
              <a:rPr lang="en-US" sz="1200" dirty="0"/>
              <a:t>Logistic Regression: Imagine you have a bunch of fruit, and you want to sort them into two groups: apples and oranges. Now, you know some characteristics about each fruit, like their color and size.</a:t>
            </a:r>
          </a:p>
          <a:p>
            <a:pPr marL="0" lvl="0" indent="0" algn="l" rtl="0">
              <a:lnSpc>
                <a:spcPct val="90000"/>
              </a:lnSpc>
              <a:spcBef>
                <a:spcPts val="0"/>
              </a:spcBef>
              <a:spcAft>
                <a:spcPts val="0"/>
              </a:spcAft>
              <a:buClr>
                <a:schemeClr val="dk1"/>
              </a:buClr>
              <a:buSzPts val="2000"/>
              <a:buNone/>
            </a:pPr>
            <a:r>
              <a:rPr lang="en-US" sz="1200" dirty="0"/>
              <a:t>Logistic regression works a bit like this: It looks at the characteristics of each fruit and tries to draw a line (or boundary) between apples and oranges based on those characteristics. This line helps us separate the two groups.</a:t>
            </a:r>
          </a:p>
          <a:p>
            <a:pPr marL="0" lvl="0" indent="0" algn="l" rtl="0">
              <a:lnSpc>
                <a:spcPct val="90000"/>
              </a:lnSpc>
              <a:spcBef>
                <a:spcPts val="0"/>
              </a:spcBef>
              <a:spcAft>
                <a:spcPts val="0"/>
              </a:spcAft>
              <a:buClr>
                <a:schemeClr val="dk1"/>
              </a:buClr>
              <a:buSzPts val="2000"/>
              <a:buNone/>
            </a:pPr>
            <a:r>
              <a:rPr lang="en-US" sz="1200" dirty="0"/>
              <a:t>But here's the twist: Instead of just drawing a straight line, logistic regression uses a special kind of curve called the "S-curve." This curve allows logistic regression to not only separate the fruits into two groups but also to give us the probability that each fruit belongs to one group or the other.</a:t>
            </a:r>
          </a:p>
          <a:p>
            <a:pPr marL="0" lvl="0" indent="0" algn="l" rtl="0">
              <a:lnSpc>
                <a:spcPct val="90000"/>
              </a:lnSpc>
              <a:spcBef>
                <a:spcPts val="0"/>
              </a:spcBef>
              <a:spcAft>
                <a:spcPts val="0"/>
              </a:spcAft>
              <a:buClr>
                <a:schemeClr val="dk1"/>
              </a:buClr>
              <a:buSzPts val="2000"/>
              <a:buNone/>
            </a:pPr>
            <a:r>
              <a:rPr lang="en-US" sz="1200" dirty="0"/>
              <a:t>So, when we use logistic regression to classify a new fruit, it looks at its characteristics and calculates the probability that it's an apple or an orange based on where it falls on the S-curve.</a:t>
            </a:r>
          </a:p>
          <a:p>
            <a:pPr marL="0" lvl="0" indent="0" algn="l" rtl="0">
              <a:lnSpc>
                <a:spcPct val="90000"/>
              </a:lnSpc>
              <a:spcBef>
                <a:spcPts val="0"/>
              </a:spcBef>
              <a:spcAft>
                <a:spcPts val="0"/>
              </a:spcAft>
              <a:buClr>
                <a:schemeClr val="dk1"/>
              </a:buClr>
              <a:buSzPts val="2000"/>
              <a:buNone/>
            </a:pPr>
            <a:r>
              <a:rPr lang="en-US" sz="1200" dirty="0"/>
              <a:t>In simple terms, logistic regression helps us classify things into two groups (like apples and oranges) by drawing a curve that shows the probability of belonging to each group based on their characteristics.</a:t>
            </a:r>
            <a:endParaRPr lang="en-CA" sz="1200" dirty="0"/>
          </a:p>
        </p:txBody>
      </p:sp>
      <p:sp>
        <p:nvSpPr>
          <p:cNvPr id="272" name="Google Shape;272;p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3" name="Picture 2">
            <a:extLst>
              <a:ext uri="{FF2B5EF4-FFF2-40B4-BE49-F238E27FC236}">
                <a16:creationId xmlns:a16="http://schemas.microsoft.com/office/drawing/2014/main" id="{DE253E4A-44FC-2766-70AE-6A3DFE79C412}"/>
              </a:ext>
            </a:extLst>
          </p:cNvPr>
          <p:cNvPicPr>
            <a:picLocks noChangeAspect="1"/>
          </p:cNvPicPr>
          <p:nvPr/>
        </p:nvPicPr>
        <p:blipFill>
          <a:blip r:embed="rId4"/>
          <a:stretch>
            <a:fillRect/>
          </a:stretch>
        </p:blipFill>
        <p:spPr>
          <a:xfrm>
            <a:off x="7652684" y="289288"/>
            <a:ext cx="3482642" cy="3139712"/>
          </a:xfrm>
          <a:prstGeom prst="rect">
            <a:avLst/>
          </a:prstGeom>
        </p:spPr>
      </p:pic>
    </p:spTree>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i="0" u="none" strike="noStrike" cap="none">
                <a:solidFill>
                  <a:schemeClr val="dk1"/>
                </a:solidFill>
                <a:latin typeface="Roboto"/>
                <a:ea typeface="Roboto"/>
                <a:cs typeface="Roboto"/>
                <a:sym typeface="Roboto"/>
              </a:rPr>
              <a:t>12</a:t>
            </a:fld>
            <a:endParaRPr sz="1200" b="0" i="0" u="none" strike="noStrike" cap="none">
              <a:solidFill>
                <a:schemeClr val="dk1"/>
              </a:solidFill>
              <a:latin typeface="Roboto"/>
              <a:ea typeface="Roboto"/>
              <a:cs typeface="Roboto"/>
              <a:sym typeface="Roboto"/>
            </a:endParaRPr>
          </a:p>
        </p:txBody>
      </p:sp>
      <p:sp>
        <p:nvSpPr>
          <p:cNvPr id="279" name="Google Shape;279;p8"/>
          <p:cNvSpPr txBox="1">
            <a:spLocks noGrp="1"/>
          </p:cNvSpPr>
          <p:nvPr>
            <p:ph type="title" idx="4294967295"/>
          </p:nvPr>
        </p:nvSpPr>
        <p:spPr>
          <a:xfrm>
            <a:off x="334398" y="312335"/>
            <a:ext cx="11410818" cy="69317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1CC00"/>
              </a:buClr>
              <a:buSzPts val="5200"/>
              <a:buFont typeface="Roboto"/>
              <a:buNone/>
            </a:pPr>
            <a:r>
              <a:rPr lang="en-US" sz="5200" b="1" i="0">
                <a:solidFill>
                  <a:srgbClr val="F1CC00"/>
                </a:solidFill>
                <a:latin typeface="Roboto"/>
                <a:ea typeface="Roboto"/>
                <a:cs typeface="Roboto"/>
                <a:sym typeface="Roboto"/>
              </a:rPr>
              <a:t>Model Improvements</a:t>
            </a:r>
            <a:endParaRPr sz="5200"/>
          </a:p>
        </p:txBody>
      </p:sp>
      <p:sp>
        <p:nvSpPr>
          <p:cNvPr id="280" name="Google Shape;280;p8"/>
          <p:cNvSpPr txBox="1"/>
          <p:nvPr/>
        </p:nvSpPr>
        <p:spPr>
          <a:xfrm>
            <a:off x="0" y="1212187"/>
            <a:ext cx="12417287" cy="564581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81" name="Google Shape;281;p8"/>
          <p:cNvSpPr txBox="1"/>
          <p:nvPr/>
        </p:nvSpPr>
        <p:spPr>
          <a:xfrm>
            <a:off x="334398" y="1438142"/>
            <a:ext cx="11579306" cy="448558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chemeClr val="dk1"/>
              </a:buClr>
              <a:buSzPts val="2000"/>
              <a:buFont typeface="Arial"/>
              <a:buChar char="•"/>
            </a:pPr>
            <a:r>
              <a:rPr lang="en-US" sz="2000" b="0" i="0" u="none" dirty="0">
                <a:solidFill>
                  <a:schemeClr val="dk1"/>
                </a:solidFill>
                <a:latin typeface="Roboto"/>
                <a:ea typeface="Roboto"/>
                <a:cs typeface="Roboto"/>
                <a:sym typeface="Roboto"/>
              </a:rPr>
              <a:t>Regularization: Prevents overfitting in machine learning models by adding biasness to the objective function (Logistic Regression)</a:t>
            </a:r>
            <a:endParaRPr dirty="0"/>
          </a:p>
          <a:p>
            <a:pPr marL="228600" marR="0" lvl="0" indent="-228600" algn="l" rtl="0">
              <a:lnSpc>
                <a:spcPct val="150000"/>
              </a:lnSpc>
              <a:spcBef>
                <a:spcPts val="1000"/>
              </a:spcBef>
              <a:spcAft>
                <a:spcPts val="0"/>
              </a:spcAft>
              <a:buClr>
                <a:schemeClr val="dk1"/>
              </a:buClr>
              <a:buSzPts val="2000"/>
              <a:buFont typeface="Arial"/>
              <a:buChar char="•"/>
            </a:pPr>
            <a:r>
              <a:rPr lang="en-US" sz="2000" b="0" i="0" u="none" dirty="0">
                <a:solidFill>
                  <a:schemeClr val="dk1"/>
                </a:solidFill>
                <a:latin typeface="Roboto"/>
                <a:ea typeface="Roboto"/>
                <a:cs typeface="Roboto"/>
                <a:sym typeface="Roboto"/>
              </a:rPr>
              <a:t>Grid Search: Aim is to identify the most effective hyperparameter values by assessing the model's performance across various combinations within a defined grid of values (Across)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8"/>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i="0" u="none" strike="noStrike" cap="none">
                <a:solidFill>
                  <a:schemeClr val="dk1"/>
                </a:solidFill>
                <a:latin typeface="Roboto"/>
                <a:ea typeface="Roboto"/>
                <a:cs typeface="Roboto"/>
                <a:sym typeface="Roboto"/>
              </a:rPr>
              <a:t>13</a:t>
            </a:fld>
            <a:endParaRPr sz="1200" b="0" i="0" u="none" strike="noStrike" cap="none">
              <a:solidFill>
                <a:schemeClr val="dk1"/>
              </a:solidFill>
              <a:latin typeface="Roboto"/>
              <a:ea typeface="Roboto"/>
              <a:cs typeface="Roboto"/>
              <a:sym typeface="Roboto"/>
            </a:endParaRPr>
          </a:p>
        </p:txBody>
      </p:sp>
      <p:sp>
        <p:nvSpPr>
          <p:cNvPr id="279" name="Google Shape;279;p8"/>
          <p:cNvSpPr txBox="1">
            <a:spLocks noGrp="1"/>
          </p:cNvSpPr>
          <p:nvPr>
            <p:ph type="title" idx="4294967295"/>
          </p:nvPr>
        </p:nvSpPr>
        <p:spPr>
          <a:xfrm>
            <a:off x="334398" y="312335"/>
            <a:ext cx="11410818" cy="69317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1CC00"/>
              </a:buClr>
              <a:buSzPts val="5200"/>
              <a:buFont typeface="Roboto"/>
              <a:buNone/>
            </a:pPr>
            <a:r>
              <a:rPr lang="en-US" sz="5200" b="1" i="0" dirty="0">
                <a:solidFill>
                  <a:srgbClr val="F1CC00"/>
                </a:solidFill>
                <a:latin typeface="Roboto"/>
                <a:ea typeface="Roboto"/>
                <a:cs typeface="Roboto"/>
                <a:sym typeface="Roboto"/>
              </a:rPr>
              <a:t>Evaluation Metrics</a:t>
            </a:r>
            <a:endParaRPr sz="5200" dirty="0"/>
          </a:p>
        </p:txBody>
      </p:sp>
      <p:sp>
        <p:nvSpPr>
          <p:cNvPr id="280" name="Google Shape;280;p8"/>
          <p:cNvSpPr txBox="1"/>
          <p:nvPr/>
        </p:nvSpPr>
        <p:spPr>
          <a:xfrm>
            <a:off x="0" y="1212187"/>
            <a:ext cx="12417287" cy="564581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81" name="Google Shape;281;p8"/>
          <p:cNvSpPr txBox="1"/>
          <p:nvPr/>
        </p:nvSpPr>
        <p:spPr>
          <a:xfrm>
            <a:off x="334398" y="1438142"/>
            <a:ext cx="11579306" cy="448558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chemeClr val="dk1"/>
              </a:buClr>
              <a:buSzPts val="2000"/>
              <a:buFont typeface="Arial"/>
              <a:buChar char="•"/>
            </a:pPr>
            <a:endParaRPr dirty="0"/>
          </a:p>
        </p:txBody>
      </p:sp>
    </p:spTree>
    <p:extLst>
      <p:ext uri="{BB962C8B-B14F-4D97-AF65-F5344CB8AC3E}">
        <p14:creationId xmlns:p14="http://schemas.microsoft.com/office/powerpoint/2010/main" val="1466323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9"/>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Roboto"/>
              <a:buNone/>
            </a:pPr>
            <a:fld id="{00000000-1234-1234-1234-123412341234}" type="slidenum">
              <a:rPr lang="en-US" sz="1200" b="0" i="0" u="none" strike="noStrike" cap="none">
                <a:solidFill>
                  <a:srgbClr val="FFFFFF"/>
                </a:solidFill>
                <a:latin typeface="Roboto"/>
                <a:ea typeface="Roboto"/>
                <a:cs typeface="Roboto"/>
                <a:sym typeface="Roboto"/>
              </a:rPr>
              <a:t>14</a:t>
            </a:fld>
            <a:endParaRPr sz="1200" b="0" i="0" u="none" strike="noStrike" cap="none">
              <a:solidFill>
                <a:srgbClr val="FFFFFF"/>
              </a:solidFill>
              <a:latin typeface="Roboto"/>
              <a:ea typeface="Roboto"/>
              <a:cs typeface="Roboto"/>
              <a:sym typeface="Roboto"/>
            </a:endParaRPr>
          </a:p>
        </p:txBody>
      </p:sp>
      <p:sp>
        <p:nvSpPr>
          <p:cNvPr id="288" name="Google Shape;288;p9"/>
          <p:cNvSpPr/>
          <p:nvPr/>
        </p:nvSpPr>
        <p:spPr>
          <a:xfrm>
            <a:off x="6347791" y="-200094"/>
            <a:ext cx="6877116" cy="7647816"/>
          </a:xfrm>
          <a:custGeom>
            <a:avLst/>
            <a:gdLst/>
            <a:ahLst/>
            <a:cxnLst/>
            <a:rect l="l" t="t" r="r" b="b"/>
            <a:pathLst>
              <a:path w="4129818" h="4114800" extrusionOk="0">
                <a:moveTo>
                  <a:pt x="0" y="0"/>
                </a:moveTo>
                <a:lnTo>
                  <a:pt x="4129817" y="0"/>
                </a:lnTo>
                <a:lnTo>
                  <a:pt x="4129817" y="4114800"/>
                </a:lnTo>
                <a:lnTo>
                  <a:pt x="0" y="4114800"/>
                </a:lnTo>
                <a:lnTo>
                  <a:pt x="0" y="0"/>
                </a:lnTo>
                <a:close/>
              </a:path>
            </a:pathLst>
          </a:custGeom>
          <a:blipFill rotWithShape="1">
            <a:blip r:embed="rId3">
              <a:alphaModFix/>
            </a:blip>
            <a:stretch>
              <a:fillRect/>
            </a:stretch>
          </a:blipFill>
          <a:ln>
            <a:noFill/>
          </a:ln>
        </p:spPr>
        <p:txBody>
          <a:bodyPr/>
          <a:lstStyle/>
          <a:p>
            <a:endParaRPr lang="en-CA"/>
          </a:p>
        </p:txBody>
      </p:sp>
      <p:graphicFrame>
        <p:nvGraphicFramePr>
          <p:cNvPr id="289" name="Google Shape;289;p9"/>
          <p:cNvGraphicFramePr/>
          <p:nvPr/>
        </p:nvGraphicFramePr>
        <p:xfrm>
          <a:off x="1137036" y="1809958"/>
          <a:ext cx="7821575" cy="2892925"/>
        </p:xfrm>
        <a:graphic>
          <a:graphicData uri="http://schemas.openxmlformats.org/drawingml/2006/table">
            <a:tbl>
              <a:tblPr>
                <a:noFill/>
                <a:tableStyleId>{01BC3D45-60AB-4F95-85EF-E02C4B5A241A}</a:tableStyleId>
              </a:tblPr>
              <a:tblGrid>
                <a:gridCol w="1910075">
                  <a:extLst>
                    <a:ext uri="{9D8B030D-6E8A-4147-A177-3AD203B41FA5}">
                      <a16:colId xmlns:a16="http://schemas.microsoft.com/office/drawing/2014/main" val="20000"/>
                    </a:ext>
                  </a:extLst>
                </a:gridCol>
                <a:gridCol w="1524250">
                  <a:extLst>
                    <a:ext uri="{9D8B030D-6E8A-4147-A177-3AD203B41FA5}">
                      <a16:colId xmlns:a16="http://schemas.microsoft.com/office/drawing/2014/main" val="20001"/>
                    </a:ext>
                  </a:extLst>
                </a:gridCol>
                <a:gridCol w="1382475">
                  <a:extLst>
                    <a:ext uri="{9D8B030D-6E8A-4147-A177-3AD203B41FA5}">
                      <a16:colId xmlns:a16="http://schemas.microsoft.com/office/drawing/2014/main" val="20002"/>
                    </a:ext>
                  </a:extLst>
                </a:gridCol>
                <a:gridCol w="1509725">
                  <a:extLst>
                    <a:ext uri="{9D8B030D-6E8A-4147-A177-3AD203B41FA5}">
                      <a16:colId xmlns:a16="http://schemas.microsoft.com/office/drawing/2014/main" val="20003"/>
                    </a:ext>
                  </a:extLst>
                </a:gridCol>
                <a:gridCol w="1495050">
                  <a:extLst>
                    <a:ext uri="{9D8B030D-6E8A-4147-A177-3AD203B41FA5}">
                      <a16:colId xmlns:a16="http://schemas.microsoft.com/office/drawing/2014/main" val="20004"/>
                    </a:ext>
                  </a:extLst>
                </a:gridCol>
              </a:tblGrid>
              <a:tr h="921875">
                <a:tc>
                  <a:txBody>
                    <a:bodyPr/>
                    <a:lstStyle/>
                    <a:p>
                      <a:pPr marL="72000" marR="0" lvl="0" indent="0" algn="ctr" rtl="0">
                        <a:spcBef>
                          <a:spcPts val="0"/>
                        </a:spcBef>
                        <a:spcAft>
                          <a:spcPts val="0"/>
                        </a:spcAft>
                        <a:buClr>
                          <a:srgbClr val="000000"/>
                        </a:buClr>
                        <a:buSzPts val="2000"/>
                        <a:buFont typeface="Roboto"/>
                        <a:buNone/>
                      </a:pPr>
                      <a:r>
                        <a:rPr lang="en-US" sz="2000" b="1" u="none" strike="noStrike" cap="none">
                          <a:solidFill>
                            <a:srgbClr val="000000"/>
                          </a:solidFill>
                          <a:latin typeface="Roboto"/>
                          <a:ea typeface="Roboto"/>
                          <a:cs typeface="Roboto"/>
                          <a:sym typeface="Roboto"/>
                        </a:rPr>
                        <a:t>Model</a:t>
                      </a:r>
                      <a:endParaRPr sz="2000" b="1" u="none" strike="noStrike" cap="none">
                        <a:solidFill>
                          <a:srgbClr val="000000"/>
                        </a:solidFill>
                        <a:latin typeface="Roboto"/>
                        <a:ea typeface="Roboto"/>
                        <a:cs typeface="Roboto"/>
                        <a:sym typeface="Roboto"/>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2D050"/>
                    </a:solidFill>
                  </a:tcPr>
                </a:tc>
                <a:tc>
                  <a:txBody>
                    <a:bodyPr/>
                    <a:lstStyle/>
                    <a:p>
                      <a:pPr marL="0" marR="0" lvl="0" indent="0" algn="ctr" rtl="0">
                        <a:spcBef>
                          <a:spcPts val="0"/>
                        </a:spcBef>
                        <a:spcAft>
                          <a:spcPts val="0"/>
                        </a:spcAft>
                        <a:buClr>
                          <a:schemeClr val="lt1"/>
                        </a:buClr>
                        <a:buSzPts val="2000"/>
                        <a:buFont typeface="Calibri"/>
                        <a:buNone/>
                      </a:pPr>
                      <a:endParaRPr sz="2000" b="1" u="none" strike="noStrike" cap="none">
                        <a:solidFill>
                          <a:srgbClr val="000000"/>
                        </a:solidFill>
                        <a:latin typeface="Roboto"/>
                        <a:ea typeface="Roboto"/>
                        <a:cs typeface="Roboto"/>
                        <a:sym typeface="Roboto"/>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2D050"/>
                    </a:solidFill>
                  </a:tcPr>
                </a:tc>
                <a:tc>
                  <a:txBody>
                    <a:bodyPr/>
                    <a:lstStyle/>
                    <a:p>
                      <a:pPr marL="0" marR="0" lvl="0" indent="0" algn="ctr" rtl="0">
                        <a:lnSpc>
                          <a:spcPct val="115000"/>
                        </a:lnSpc>
                        <a:spcBef>
                          <a:spcPts val="0"/>
                        </a:spcBef>
                        <a:spcAft>
                          <a:spcPts val="0"/>
                        </a:spcAft>
                        <a:buClr>
                          <a:schemeClr val="lt1"/>
                        </a:buClr>
                        <a:buSzPts val="2000"/>
                        <a:buFont typeface="Calibri"/>
                        <a:buNone/>
                      </a:pPr>
                      <a:endParaRPr sz="2000" b="1" u="none" strike="noStrike" cap="none">
                        <a:solidFill>
                          <a:srgbClr val="000000"/>
                        </a:solidFill>
                        <a:latin typeface="Roboto"/>
                        <a:ea typeface="Roboto"/>
                        <a:cs typeface="Roboto"/>
                        <a:sym typeface="Roboto"/>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2D050"/>
                    </a:solidFill>
                  </a:tcPr>
                </a:tc>
                <a:tc>
                  <a:txBody>
                    <a:bodyPr/>
                    <a:lstStyle/>
                    <a:p>
                      <a:pPr marL="0" marR="0" lvl="0" indent="0" algn="ctr" rtl="0">
                        <a:lnSpc>
                          <a:spcPct val="115000"/>
                        </a:lnSpc>
                        <a:spcBef>
                          <a:spcPts val="0"/>
                        </a:spcBef>
                        <a:spcAft>
                          <a:spcPts val="0"/>
                        </a:spcAft>
                        <a:buClr>
                          <a:schemeClr val="lt1"/>
                        </a:buClr>
                        <a:buSzPts val="2000"/>
                        <a:buFont typeface="Calibri"/>
                        <a:buNone/>
                      </a:pPr>
                      <a:endParaRPr sz="2000" b="1" u="none" strike="noStrike" cap="none">
                        <a:solidFill>
                          <a:srgbClr val="000000"/>
                        </a:solidFill>
                        <a:latin typeface="Roboto"/>
                        <a:ea typeface="Roboto"/>
                        <a:cs typeface="Roboto"/>
                        <a:sym typeface="Roboto"/>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2D050"/>
                    </a:solidFill>
                  </a:tcPr>
                </a:tc>
                <a:tc>
                  <a:txBody>
                    <a:bodyPr/>
                    <a:lstStyle/>
                    <a:p>
                      <a:pPr marL="0" marR="0" lvl="0" indent="0" algn="ctr" rtl="0">
                        <a:lnSpc>
                          <a:spcPct val="115000"/>
                        </a:lnSpc>
                        <a:spcBef>
                          <a:spcPts val="0"/>
                        </a:spcBef>
                        <a:spcAft>
                          <a:spcPts val="0"/>
                        </a:spcAft>
                        <a:buClr>
                          <a:schemeClr val="lt1"/>
                        </a:buClr>
                        <a:buSzPts val="2000"/>
                        <a:buFont typeface="Calibri"/>
                        <a:buNone/>
                      </a:pPr>
                      <a:endParaRPr sz="2000" b="1" u="none" strike="noStrike" cap="none">
                        <a:solidFill>
                          <a:srgbClr val="000000"/>
                        </a:solidFill>
                        <a:latin typeface="Roboto"/>
                        <a:ea typeface="Roboto"/>
                        <a:cs typeface="Roboto"/>
                        <a:sym typeface="Roboto"/>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2D050"/>
                    </a:solidFill>
                  </a:tcPr>
                </a:tc>
                <a:extLst>
                  <a:ext uri="{0D108BD9-81ED-4DB2-BD59-A6C34878D82A}">
                    <a16:rowId xmlns:a16="http://schemas.microsoft.com/office/drawing/2014/main" val="10000"/>
                  </a:ext>
                </a:extLst>
              </a:tr>
              <a:tr h="425800">
                <a:tc>
                  <a:txBody>
                    <a:bodyPr/>
                    <a:lstStyle/>
                    <a:p>
                      <a:pPr marL="72000" marR="0" lvl="0" indent="0" algn="ctr" rtl="0">
                        <a:spcBef>
                          <a:spcPts val="0"/>
                        </a:spcBef>
                        <a:spcAft>
                          <a:spcPts val="0"/>
                        </a:spcAft>
                        <a:buClr>
                          <a:schemeClr val="lt1"/>
                        </a:buClr>
                        <a:buSzPts val="1800"/>
                        <a:buFont typeface="Calibri"/>
                        <a:buNone/>
                      </a:pPr>
                      <a:endParaRPr sz="1800" b="1" u="none" strike="noStrike" cap="none">
                        <a:solidFill>
                          <a:srgbClr val="000000"/>
                        </a:solidFill>
                        <a:latin typeface="Roboto"/>
                        <a:ea typeface="Roboto"/>
                        <a:cs typeface="Roboto"/>
                        <a:sym typeface="Roboto"/>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lt1"/>
                        </a:buClr>
                        <a:buSzPts val="1800"/>
                        <a:buFont typeface="Calibri"/>
                        <a:buNone/>
                      </a:pPr>
                      <a:endParaRPr sz="1800" u="none" strike="noStrike" cap="none">
                        <a:solidFill>
                          <a:srgbClr val="000000"/>
                        </a:solidFill>
                        <a:latin typeface="Roboto Light"/>
                        <a:ea typeface="Roboto Light"/>
                        <a:cs typeface="Roboto Light"/>
                        <a:sym typeface="Roboto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100"/>
                        <a:buFont typeface="Arial"/>
                        <a:buNone/>
                      </a:pPr>
                      <a:endParaRPr sz="1800" u="none" strike="noStrike" cap="none">
                        <a:solidFill>
                          <a:srgbClr val="000000"/>
                        </a:solidFill>
                        <a:latin typeface="Roboto Light"/>
                        <a:ea typeface="Roboto Light"/>
                        <a:cs typeface="Roboto Light"/>
                        <a:sym typeface="Roboto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100"/>
                        <a:buFont typeface="Arial"/>
                        <a:buNone/>
                      </a:pPr>
                      <a:endParaRPr sz="1800" u="none" strike="noStrike" cap="none">
                        <a:solidFill>
                          <a:srgbClr val="000000"/>
                        </a:solidFill>
                        <a:latin typeface="Roboto Light"/>
                        <a:ea typeface="Roboto Light"/>
                        <a:cs typeface="Roboto Light"/>
                        <a:sym typeface="Roboto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100"/>
                        <a:buFont typeface="Arial"/>
                        <a:buNone/>
                      </a:pPr>
                      <a:endParaRPr sz="1800" u="none" strike="noStrike" cap="none">
                        <a:solidFill>
                          <a:srgbClr val="000000"/>
                        </a:solidFill>
                        <a:latin typeface="Roboto Light"/>
                        <a:ea typeface="Roboto Light"/>
                        <a:cs typeface="Roboto Light"/>
                        <a:sym typeface="Roboto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25800">
                <a:tc>
                  <a:txBody>
                    <a:bodyPr/>
                    <a:lstStyle/>
                    <a:p>
                      <a:pPr marL="72000" marR="0" lvl="0" indent="0" algn="ctr" rtl="0">
                        <a:spcBef>
                          <a:spcPts val="0"/>
                        </a:spcBef>
                        <a:spcAft>
                          <a:spcPts val="0"/>
                        </a:spcAft>
                        <a:buClr>
                          <a:schemeClr val="dk1"/>
                        </a:buClr>
                        <a:buSzPts val="1100"/>
                        <a:buFont typeface="Arial"/>
                        <a:buNone/>
                      </a:pPr>
                      <a:endParaRPr sz="1800" b="1" u="none" strike="noStrike" cap="none">
                        <a:solidFill>
                          <a:srgbClr val="000000"/>
                        </a:solidFill>
                        <a:latin typeface="Roboto"/>
                        <a:ea typeface="Roboto"/>
                        <a:cs typeface="Roboto"/>
                        <a:sym typeface="Roboto"/>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DCB"/>
                    </a:solidFill>
                  </a:tcPr>
                </a:tc>
                <a:tc>
                  <a:txBody>
                    <a:bodyPr/>
                    <a:lstStyle/>
                    <a:p>
                      <a:pPr marL="0" marR="0" lvl="0" indent="0" algn="ctr" rtl="0">
                        <a:spcBef>
                          <a:spcPts val="0"/>
                        </a:spcBef>
                        <a:spcAft>
                          <a:spcPts val="0"/>
                        </a:spcAft>
                        <a:buClr>
                          <a:schemeClr val="dk1"/>
                        </a:buClr>
                        <a:buSzPts val="1100"/>
                        <a:buFont typeface="Arial"/>
                        <a:buNone/>
                      </a:pPr>
                      <a:endParaRPr sz="1800" u="none" strike="noStrike" cap="none">
                        <a:solidFill>
                          <a:srgbClr val="000000"/>
                        </a:solidFill>
                        <a:latin typeface="Roboto Light"/>
                        <a:ea typeface="Roboto Light"/>
                        <a:cs typeface="Roboto Light"/>
                        <a:sym typeface="Roboto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DCB"/>
                    </a:solidFill>
                  </a:tcPr>
                </a:tc>
                <a:tc>
                  <a:txBody>
                    <a:bodyPr/>
                    <a:lstStyle/>
                    <a:p>
                      <a:pPr marL="0" marR="0" lvl="0" indent="0" algn="ctr" rtl="0">
                        <a:spcBef>
                          <a:spcPts val="0"/>
                        </a:spcBef>
                        <a:spcAft>
                          <a:spcPts val="0"/>
                        </a:spcAft>
                        <a:buClr>
                          <a:schemeClr val="dk1"/>
                        </a:buClr>
                        <a:buSzPts val="1100"/>
                        <a:buFont typeface="Arial"/>
                        <a:buNone/>
                      </a:pPr>
                      <a:endParaRPr sz="1800" u="none" strike="noStrike" cap="none">
                        <a:solidFill>
                          <a:srgbClr val="000000"/>
                        </a:solidFill>
                        <a:latin typeface="Roboto Light"/>
                        <a:ea typeface="Roboto Light"/>
                        <a:cs typeface="Roboto Light"/>
                        <a:sym typeface="Roboto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DCB"/>
                    </a:solidFill>
                  </a:tcPr>
                </a:tc>
                <a:tc>
                  <a:txBody>
                    <a:bodyPr/>
                    <a:lstStyle/>
                    <a:p>
                      <a:pPr marL="0" marR="0" lvl="0" indent="0" algn="ctr" rtl="0">
                        <a:spcBef>
                          <a:spcPts val="0"/>
                        </a:spcBef>
                        <a:spcAft>
                          <a:spcPts val="0"/>
                        </a:spcAft>
                        <a:buClr>
                          <a:schemeClr val="dk1"/>
                        </a:buClr>
                        <a:buSzPts val="1100"/>
                        <a:buFont typeface="Arial"/>
                        <a:buNone/>
                      </a:pPr>
                      <a:endParaRPr sz="1800" u="none" strike="noStrike" cap="none">
                        <a:solidFill>
                          <a:srgbClr val="000000"/>
                        </a:solidFill>
                        <a:latin typeface="Roboto Light"/>
                        <a:ea typeface="Roboto Light"/>
                        <a:cs typeface="Roboto Light"/>
                        <a:sym typeface="Roboto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DCB"/>
                    </a:solidFill>
                  </a:tcPr>
                </a:tc>
                <a:tc>
                  <a:txBody>
                    <a:bodyPr/>
                    <a:lstStyle/>
                    <a:p>
                      <a:pPr marL="0" marR="0" lvl="0" indent="0" algn="ctr" rtl="0">
                        <a:spcBef>
                          <a:spcPts val="0"/>
                        </a:spcBef>
                        <a:spcAft>
                          <a:spcPts val="0"/>
                        </a:spcAft>
                        <a:buClr>
                          <a:schemeClr val="dk1"/>
                        </a:buClr>
                        <a:buSzPts val="1100"/>
                        <a:buFont typeface="Arial"/>
                        <a:buNone/>
                      </a:pPr>
                      <a:endParaRPr sz="1800" u="none" strike="noStrike" cap="none">
                        <a:solidFill>
                          <a:srgbClr val="000000"/>
                        </a:solidFill>
                        <a:latin typeface="Roboto Light"/>
                        <a:ea typeface="Roboto Light"/>
                        <a:cs typeface="Roboto Light"/>
                        <a:sym typeface="Roboto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CEDCB"/>
                    </a:solidFill>
                  </a:tcPr>
                </a:tc>
                <a:extLst>
                  <a:ext uri="{0D108BD9-81ED-4DB2-BD59-A6C34878D82A}">
                    <a16:rowId xmlns:a16="http://schemas.microsoft.com/office/drawing/2014/main" val="10002"/>
                  </a:ext>
                </a:extLst>
              </a:tr>
              <a:tr h="528750">
                <a:tc>
                  <a:txBody>
                    <a:bodyPr/>
                    <a:lstStyle/>
                    <a:p>
                      <a:pPr marL="72000" marR="0" lvl="0" indent="0" algn="ctr" rtl="0">
                        <a:spcBef>
                          <a:spcPts val="0"/>
                        </a:spcBef>
                        <a:spcAft>
                          <a:spcPts val="0"/>
                        </a:spcAft>
                        <a:buClr>
                          <a:schemeClr val="lt1"/>
                        </a:buClr>
                        <a:buSzPts val="1800"/>
                        <a:buFont typeface="Calibri"/>
                        <a:buNone/>
                      </a:pPr>
                      <a:endParaRPr sz="1800" b="1" u="none" strike="noStrike" cap="none">
                        <a:solidFill>
                          <a:srgbClr val="000000"/>
                        </a:solidFill>
                        <a:latin typeface="Roboto"/>
                        <a:ea typeface="Roboto"/>
                        <a:cs typeface="Roboto"/>
                        <a:sym typeface="Roboto"/>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100"/>
                        <a:buFont typeface="Arial"/>
                        <a:buNone/>
                      </a:pPr>
                      <a:endParaRPr sz="1800" u="none" strike="noStrike" cap="none">
                        <a:solidFill>
                          <a:srgbClr val="000000"/>
                        </a:solidFill>
                        <a:latin typeface="Roboto Light"/>
                        <a:ea typeface="Roboto Light"/>
                        <a:cs typeface="Roboto Light"/>
                        <a:sym typeface="Roboto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100"/>
                        <a:buFont typeface="Arial"/>
                        <a:buNone/>
                      </a:pPr>
                      <a:endParaRPr sz="1800" u="none" strike="noStrike" cap="none">
                        <a:solidFill>
                          <a:srgbClr val="000000"/>
                        </a:solidFill>
                        <a:latin typeface="Roboto Light"/>
                        <a:ea typeface="Roboto Light"/>
                        <a:cs typeface="Roboto Light"/>
                        <a:sym typeface="Roboto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100"/>
                        <a:buFont typeface="Arial"/>
                        <a:buNone/>
                      </a:pPr>
                      <a:endParaRPr sz="1800" u="none" strike="noStrike" cap="none">
                        <a:solidFill>
                          <a:srgbClr val="000000"/>
                        </a:solidFill>
                        <a:latin typeface="Roboto Light"/>
                        <a:ea typeface="Roboto Light"/>
                        <a:cs typeface="Roboto Light"/>
                        <a:sym typeface="Roboto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100"/>
                        <a:buFont typeface="Arial"/>
                        <a:buNone/>
                      </a:pPr>
                      <a:endParaRPr sz="1800" u="none" strike="noStrike" cap="none">
                        <a:solidFill>
                          <a:srgbClr val="000000"/>
                        </a:solidFill>
                        <a:latin typeface="Roboto Light"/>
                        <a:ea typeface="Roboto Light"/>
                        <a:cs typeface="Roboto Light"/>
                        <a:sym typeface="Roboto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590700">
                <a:tc>
                  <a:txBody>
                    <a:bodyPr/>
                    <a:lstStyle/>
                    <a:p>
                      <a:pPr marL="72000" marR="0" lvl="0" indent="0" algn="ctr" rtl="0">
                        <a:spcBef>
                          <a:spcPts val="0"/>
                        </a:spcBef>
                        <a:spcAft>
                          <a:spcPts val="0"/>
                        </a:spcAft>
                        <a:buClr>
                          <a:schemeClr val="dk1"/>
                        </a:buClr>
                        <a:buSzPts val="1100"/>
                        <a:buFont typeface="Arial"/>
                        <a:buNone/>
                      </a:pPr>
                      <a:endParaRPr sz="1800" b="1" u="none" strike="noStrike" cap="none">
                        <a:solidFill>
                          <a:srgbClr val="000000"/>
                        </a:solidFill>
                        <a:latin typeface="Roboto"/>
                        <a:ea typeface="Roboto"/>
                        <a:cs typeface="Roboto"/>
                        <a:sym typeface="Roboto"/>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Clr>
                          <a:schemeClr val="dk1"/>
                        </a:buClr>
                        <a:buSzPts val="1100"/>
                        <a:buFont typeface="Arial"/>
                        <a:buNone/>
                      </a:pPr>
                      <a:endParaRPr sz="1800" u="none" strike="noStrike" cap="none">
                        <a:solidFill>
                          <a:srgbClr val="000000"/>
                        </a:solidFill>
                        <a:latin typeface="Roboto Light"/>
                        <a:ea typeface="Roboto Light"/>
                        <a:cs typeface="Roboto Light"/>
                        <a:sym typeface="Roboto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Clr>
                          <a:schemeClr val="dk1"/>
                        </a:buClr>
                        <a:buSzPts val="1100"/>
                        <a:buFont typeface="Arial"/>
                        <a:buNone/>
                      </a:pPr>
                      <a:endParaRPr sz="1800" u="none" strike="noStrike" cap="none">
                        <a:solidFill>
                          <a:srgbClr val="000000"/>
                        </a:solidFill>
                        <a:latin typeface="Roboto Light"/>
                        <a:ea typeface="Roboto Light"/>
                        <a:cs typeface="Roboto Light"/>
                        <a:sym typeface="Roboto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Clr>
                          <a:schemeClr val="dk1"/>
                        </a:buClr>
                        <a:buSzPts val="1100"/>
                        <a:buFont typeface="Arial"/>
                        <a:buNone/>
                      </a:pPr>
                      <a:endParaRPr sz="1800" u="none" strike="noStrike" cap="none">
                        <a:solidFill>
                          <a:srgbClr val="000000"/>
                        </a:solidFill>
                        <a:latin typeface="Roboto Light"/>
                        <a:ea typeface="Roboto Light"/>
                        <a:cs typeface="Roboto Light"/>
                        <a:sym typeface="Roboto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Clr>
                          <a:schemeClr val="dk1"/>
                        </a:buClr>
                        <a:buSzPts val="1100"/>
                        <a:buFont typeface="Arial"/>
                        <a:buNone/>
                      </a:pPr>
                      <a:endParaRPr sz="1800" u="none" strike="noStrike" cap="none">
                        <a:solidFill>
                          <a:srgbClr val="000000"/>
                        </a:solidFill>
                        <a:latin typeface="Roboto Light"/>
                        <a:ea typeface="Roboto Light"/>
                        <a:cs typeface="Roboto Light"/>
                        <a:sym typeface="Roboto Ligh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bl>
          </a:graphicData>
        </a:graphic>
      </p:graphicFrame>
      <p:sp>
        <p:nvSpPr>
          <p:cNvPr id="290" name="Google Shape;290;p9"/>
          <p:cNvSpPr txBox="1">
            <a:spLocks noGrp="1"/>
          </p:cNvSpPr>
          <p:nvPr>
            <p:ph type="title" idx="4294967295"/>
          </p:nvPr>
        </p:nvSpPr>
        <p:spPr>
          <a:xfrm>
            <a:off x="390591" y="484395"/>
            <a:ext cx="11410818"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1CC00"/>
              </a:buClr>
              <a:buSzPts val="5200"/>
              <a:buFont typeface="Roboto"/>
              <a:buNone/>
            </a:pPr>
            <a:r>
              <a:rPr lang="en-US" sz="5200" b="1" i="0">
                <a:solidFill>
                  <a:srgbClr val="F1CC00"/>
                </a:solidFill>
                <a:latin typeface="Roboto"/>
                <a:ea typeface="Roboto"/>
                <a:cs typeface="Roboto"/>
                <a:sym typeface="Roboto"/>
              </a:rPr>
              <a:t>Results</a:t>
            </a:r>
            <a:endParaRPr sz="5200"/>
          </a:p>
          <a:p>
            <a:pPr marL="0" lvl="0" indent="0" algn="l" rtl="0">
              <a:lnSpc>
                <a:spcPct val="90000"/>
              </a:lnSpc>
              <a:spcBef>
                <a:spcPts val="0"/>
              </a:spcBef>
              <a:spcAft>
                <a:spcPts val="0"/>
              </a:spcAft>
              <a:buClr>
                <a:schemeClr val="lt1"/>
              </a:buClr>
              <a:buSzPts val="5200"/>
              <a:buFont typeface="Roboto"/>
              <a:buNone/>
            </a:pPr>
            <a:endParaRPr sz="5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0"/>
          <p:cNvSpPr txBox="1">
            <a:spLocks noGrp="1"/>
          </p:cNvSpPr>
          <p:nvPr>
            <p:ph type="title"/>
          </p:nvPr>
        </p:nvSpPr>
        <p:spPr>
          <a:xfrm>
            <a:off x="371072" y="50165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Analysis and Interpretation</a:t>
            </a:r>
            <a:endParaRPr/>
          </a:p>
        </p:txBody>
      </p:sp>
      <p:sp>
        <p:nvSpPr>
          <p:cNvPr id="297" name="Google Shape;297;p10"/>
          <p:cNvSpPr txBox="1">
            <a:spLocks noGrp="1"/>
          </p:cNvSpPr>
          <p:nvPr>
            <p:ph type="body" idx="1"/>
          </p:nvPr>
        </p:nvSpPr>
        <p:spPr>
          <a:xfrm>
            <a:off x="153292" y="1556301"/>
            <a:ext cx="7095647" cy="4800049"/>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en-US" sz="2400"/>
              <a:t>(add xgb importances)</a:t>
            </a:r>
            <a:endParaRPr/>
          </a:p>
        </p:txBody>
      </p:sp>
      <p:sp>
        <p:nvSpPr>
          <p:cNvPr id="298" name="Google Shape;298;p10"/>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1"/>
          <p:cNvSpPr txBox="1">
            <a:spLocks noGrp="1"/>
          </p:cNvSpPr>
          <p:nvPr>
            <p:ph type="title"/>
          </p:nvPr>
        </p:nvSpPr>
        <p:spPr>
          <a:xfrm>
            <a:off x="371072" y="501650"/>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a:t>Model Critique</a:t>
            </a:r>
            <a:endParaRPr/>
          </a:p>
        </p:txBody>
      </p:sp>
      <p:sp>
        <p:nvSpPr>
          <p:cNvPr id="305" name="Google Shape;305;p11"/>
          <p:cNvSpPr txBox="1">
            <a:spLocks noGrp="1"/>
          </p:cNvSpPr>
          <p:nvPr>
            <p:ph type="body" idx="1"/>
          </p:nvPr>
        </p:nvSpPr>
        <p:spPr>
          <a:xfrm>
            <a:off x="95793" y="1521186"/>
            <a:ext cx="12026537" cy="483516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02124"/>
              </a:buClr>
              <a:buSzPts val="2400"/>
              <a:buChar char="•"/>
            </a:pPr>
            <a:r>
              <a:rPr lang="en-US" sz="2400">
                <a:solidFill>
                  <a:srgbClr val="202124"/>
                </a:solidFill>
              </a:rPr>
              <a:t>Limitations</a:t>
            </a:r>
            <a:endParaRPr/>
          </a:p>
          <a:p>
            <a:pPr marL="228600" lvl="0" indent="-228600" algn="l" rtl="0">
              <a:lnSpc>
                <a:spcPct val="90000"/>
              </a:lnSpc>
              <a:spcBef>
                <a:spcPts val="1000"/>
              </a:spcBef>
              <a:spcAft>
                <a:spcPts val="0"/>
              </a:spcAft>
              <a:buClr>
                <a:srgbClr val="202124"/>
              </a:buClr>
              <a:buSzPts val="2400"/>
              <a:buChar char="•"/>
            </a:pPr>
            <a:r>
              <a:rPr lang="en-US" sz="2400">
                <a:solidFill>
                  <a:srgbClr val="202124"/>
                </a:solidFill>
              </a:rPr>
              <a:t>Future Work</a:t>
            </a:r>
            <a:endParaRPr/>
          </a:p>
        </p:txBody>
      </p:sp>
      <p:sp>
        <p:nvSpPr>
          <p:cNvPr id="306" name="Google Shape;306;p11"/>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2"/>
          <p:cNvSpPr txBox="1">
            <a:spLocks noGrp="1"/>
          </p:cNvSpPr>
          <p:nvPr>
            <p:ph type="title"/>
          </p:nvPr>
        </p:nvSpPr>
        <p:spPr>
          <a:xfrm>
            <a:off x="351487" y="556576"/>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endParaRPr/>
          </a:p>
        </p:txBody>
      </p:sp>
      <p:sp>
        <p:nvSpPr>
          <p:cNvPr id="312" name="Google Shape;312;p12"/>
          <p:cNvSpPr txBox="1">
            <a:spLocks noGrp="1"/>
          </p:cNvSpPr>
          <p:nvPr>
            <p:ph type="body" idx="1"/>
          </p:nvPr>
        </p:nvSpPr>
        <p:spPr>
          <a:xfrm>
            <a:off x="390525" y="1965325"/>
            <a:ext cx="11410818" cy="4194175"/>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
        <p:nvSpPr>
          <p:cNvPr id="313" name="Google Shape;313;p1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3"/>
          <p:cNvSpPr/>
          <p:nvPr/>
        </p:nvSpPr>
        <p:spPr>
          <a:xfrm rot="1249887">
            <a:off x="539626" y="-4395745"/>
            <a:ext cx="3213031" cy="6135997"/>
          </a:xfrm>
          <a:custGeom>
            <a:avLst/>
            <a:gdLst/>
            <a:ahLst/>
            <a:cxnLst/>
            <a:rect l="l" t="t" r="r" b="b"/>
            <a:pathLst>
              <a:path w="4819547" h="9203996" extrusionOk="0">
                <a:moveTo>
                  <a:pt x="0" y="0"/>
                </a:moveTo>
                <a:lnTo>
                  <a:pt x="4819547" y="0"/>
                </a:lnTo>
                <a:lnTo>
                  <a:pt x="4819547" y="9203995"/>
                </a:lnTo>
                <a:lnTo>
                  <a:pt x="0" y="9203995"/>
                </a:lnTo>
                <a:lnTo>
                  <a:pt x="0" y="0"/>
                </a:lnTo>
                <a:close/>
              </a:path>
            </a:pathLst>
          </a:custGeom>
          <a:blipFill rotWithShape="1">
            <a:blip r:embed="rId3">
              <a:alphaModFix/>
            </a:blip>
            <a:stretch>
              <a:fillRect/>
            </a:stretch>
          </a:blipFill>
          <a:ln>
            <a:noFill/>
          </a:ln>
        </p:spPr>
        <p:txBody>
          <a:bodyPr/>
          <a:lstStyle/>
          <a:p>
            <a:endParaRPr lang="en-CA"/>
          </a:p>
        </p:txBody>
      </p:sp>
      <p:sp>
        <p:nvSpPr>
          <p:cNvPr id="319" name="Google Shape;319;p13"/>
          <p:cNvSpPr/>
          <p:nvPr/>
        </p:nvSpPr>
        <p:spPr>
          <a:xfrm rot="1249887">
            <a:off x="-1552723" y="1636575"/>
            <a:ext cx="3200533" cy="5102299"/>
          </a:xfrm>
          <a:custGeom>
            <a:avLst/>
            <a:gdLst/>
            <a:ahLst/>
            <a:cxnLst/>
            <a:rect l="l" t="t" r="r" b="b"/>
            <a:pathLst>
              <a:path w="4800799" h="7653448" extrusionOk="0">
                <a:moveTo>
                  <a:pt x="0" y="0"/>
                </a:moveTo>
                <a:lnTo>
                  <a:pt x="4800800" y="0"/>
                </a:lnTo>
                <a:lnTo>
                  <a:pt x="4800800" y="7653448"/>
                </a:lnTo>
                <a:lnTo>
                  <a:pt x="0" y="7653448"/>
                </a:lnTo>
                <a:lnTo>
                  <a:pt x="0" y="0"/>
                </a:lnTo>
                <a:close/>
              </a:path>
            </a:pathLst>
          </a:custGeom>
          <a:blipFill rotWithShape="1">
            <a:blip r:embed="rId4">
              <a:alphaModFix/>
            </a:blip>
            <a:stretch>
              <a:fillRect/>
            </a:stretch>
          </a:blipFill>
          <a:ln>
            <a:noFill/>
          </a:ln>
        </p:spPr>
        <p:txBody>
          <a:bodyPr/>
          <a:lstStyle/>
          <a:p>
            <a:endParaRPr lang="en-CA"/>
          </a:p>
        </p:txBody>
      </p:sp>
      <p:sp>
        <p:nvSpPr>
          <p:cNvPr id="320" name="Google Shape;320;p13"/>
          <p:cNvSpPr/>
          <p:nvPr/>
        </p:nvSpPr>
        <p:spPr>
          <a:xfrm rot="1249887">
            <a:off x="1104282" y="3733634"/>
            <a:ext cx="3200533" cy="6401066"/>
          </a:xfrm>
          <a:custGeom>
            <a:avLst/>
            <a:gdLst/>
            <a:ahLst/>
            <a:cxnLst/>
            <a:rect l="l" t="t" r="r" b="b"/>
            <a:pathLst>
              <a:path w="4800799" h="9601599" extrusionOk="0">
                <a:moveTo>
                  <a:pt x="0" y="0"/>
                </a:moveTo>
                <a:lnTo>
                  <a:pt x="4800800" y="0"/>
                </a:lnTo>
                <a:lnTo>
                  <a:pt x="4800800" y="9601599"/>
                </a:lnTo>
                <a:lnTo>
                  <a:pt x="0" y="9601599"/>
                </a:lnTo>
                <a:lnTo>
                  <a:pt x="0" y="0"/>
                </a:lnTo>
                <a:close/>
              </a:path>
            </a:pathLst>
          </a:custGeom>
          <a:blipFill rotWithShape="1">
            <a:blip r:embed="rId5">
              <a:alphaModFix/>
            </a:blip>
            <a:stretch>
              <a:fillRect/>
            </a:stretch>
          </a:blipFill>
          <a:ln>
            <a:noFill/>
          </a:ln>
        </p:spPr>
        <p:txBody>
          <a:bodyPr/>
          <a:lstStyle/>
          <a:p>
            <a:endParaRPr lang="en-CA"/>
          </a:p>
        </p:txBody>
      </p:sp>
      <p:sp>
        <p:nvSpPr>
          <p:cNvPr id="321" name="Google Shape;321;p13"/>
          <p:cNvSpPr/>
          <p:nvPr/>
        </p:nvSpPr>
        <p:spPr>
          <a:xfrm rot="1249887">
            <a:off x="3250011" y="-1256326"/>
            <a:ext cx="3200533" cy="5102299"/>
          </a:xfrm>
          <a:custGeom>
            <a:avLst/>
            <a:gdLst/>
            <a:ahLst/>
            <a:cxnLst/>
            <a:rect l="l" t="t" r="r" b="b"/>
            <a:pathLst>
              <a:path w="4800799" h="7653448" extrusionOk="0">
                <a:moveTo>
                  <a:pt x="0" y="0"/>
                </a:moveTo>
                <a:lnTo>
                  <a:pt x="4800799" y="0"/>
                </a:lnTo>
                <a:lnTo>
                  <a:pt x="4800799" y="7653449"/>
                </a:lnTo>
                <a:lnTo>
                  <a:pt x="0" y="7653449"/>
                </a:lnTo>
                <a:lnTo>
                  <a:pt x="0" y="0"/>
                </a:lnTo>
                <a:close/>
              </a:path>
            </a:pathLst>
          </a:custGeom>
          <a:blipFill rotWithShape="1">
            <a:blip r:embed="rId6">
              <a:alphaModFix/>
            </a:blip>
            <a:stretch>
              <a:fillRect/>
            </a:stretch>
          </a:blipFill>
          <a:ln>
            <a:noFill/>
          </a:ln>
        </p:spPr>
        <p:txBody>
          <a:bodyPr/>
          <a:lstStyle/>
          <a:p>
            <a:endParaRPr lang="en-CA"/>
          </a:p>
        </p:txBody>
      </p:sp>
      <p:sp>
        <p:nvSpPr>
          <p:cNvPr id="322" name="Google Shape;322;p13"/>
          <p:cNvSpPr/>
          <p:nvPr/>
        </p:nvSpPr>
        <p:spPr>
          <a:xfrm rot="1249887">
            <a:off x="7407061" y="-2595610"/>
            <a:ext cx="3395487" cy="5413094"/>
          </a:xfrm>
          <a:custGeom>
            <a:avLst/>
            <a:gdLst/>
            <a:ahLst/>
            <a:cxnLst/>
            <a:rect l="l" t="t" r="r" b="b"/>
            <a:pathLst>
              <a:path w="5093230" h="8119641" extrusionOk="0">
                <a:moveTo>
                  <a:pt x="0" y="0"/>
                </a:moveTo>
                <a:lnTo>
                  <a:pt x="5093230" y="0"/>
                </a:lnTo>
                <a:lnTo>
                  <a:pt x="5093230" y="8119641"/>
                </a:lnTo>
                <a:lnTo>
                  <a:pt x="0" y="8119641"/>
                </a:lnTo>
                <a:lnTo>
                  <a:pt x="0" y="0"/>
                </a:lnTo>
                <a:close/>
              </a:path>
            </a:pathLst>
          </a:custGeom>
          <a:blipFill rotWithShape="1">
            <a:blip r:embed="rId7">
              <a:alphaModFix/>
            </a:blip>
            <a:stretch>
              <a:fillRect/>
            </a:stretch>
          </a:blipFill>
          <a:ln>
            <a:noFill/>
          </a:ln>
        </p:spPr>
        <p:txBody>
          <a:bodyPr/>
          <a:lstStyle/>
          <a:p>
            <a:endParaRPr lang="en-CA"/>
          </a:p>
        </p:txBody>
      </p:sp>
      <p:sp>
        <p:nvSpPr>
          <p:cNvPr id="323" name="Google Shape;323;p13"/>
          <p:cNvSpPr/>
          <p:nvPr/>
        </p:nvSpPr>
        <p:spPr>
          <a:xfrm rot="1249887">
            <a:off x="5142422" y="2667309"/>
            <a:ext cx="3395487" cy="6790973"/>
          </a:xfrm>
          <a:custGeom>
            <a:avLst/>
            <a:gdLst/>
            <a:ahLst/>
            <a:cxnLst/>
            <a:rect l="l" t="t" r="r" b="b"/>
            <a:pathLst>
              <a:path w="5093230" h="10186459" extrusionOk="0">
                <a:moveTo>
                  <a:pt x="0" y="0"/>
                </a:moveTo>
                <a:lnTo>
                  <a:pt x="5093229" y="0"/>
                </a:lnTo>
                <a:lnTo>
                  <a:pt x="5093229" y="10186459"/>
                </a:lnTo>
                <a:lnTo>
                  <a:pt x="0" y="10186459"/>
                </a:lnTo>
                <a:lnTo>
                  <a:pt x="0" y="0"/>
                </a:lnTo>
                <a:close/>
              </a:path>
            </a:pathLst>
          </a:custGeom>
          <a:blipFill rotWithShape="1">
            <a:blip r:embed="rId8">
              <a:alphaModFix/>
            </a:blip>
            <a:stretch>
              <a:fillRect/>
            </a:stretch>
          </a:blipFill>
          <a:ln>
            <a:noFill/>
          </a:ln>
        </p:spPr>
        <p:txBody>
          <a:bodyPr/>
          <a:lstStyle/>
          <a:p>
            <a:endParaRPr lang="en-CA"/>
          </a:p>
        </p:txBody>
      </p:sp>
      <p:sp>
        <p:nvSpPr>
          <p:cNvPr id="324" name="Google Shape;324;p13"/>
          <p:cNvSpPr/>
          <p:nvPr/>
        </p:nvSpPr>
        <p:spPr>
          <a:xfrm rot="6649887">
            <a:off x="6430540" y="6636420"/>
            <a:ext cx="6730111" cy="3218217"/>
          </a:xfrm>
          <a:custGeom>
            <a:avLst/>
            <a:gdLst/>
            <a:ahLst/>
            <a:cxnLst/>
            <a:rect l="l" t="t" r="r" b="b"/>
            <a:pathLst>
              <a:path w="10095167" h="4827325" extrusionOk="0">
                <a:moveTo>
                  <a:pt x="0" y="0"/>
                </a:moveTo>
                <a:lnTo>
                  <a:pt x="10095166" y="0"/>
                </a:lnTo>
                <a:lnTo>
                  <a:pt x="10095166" y="4827325"/>
                </a:lnTo>
                <a:lnTo>
                  <a:pt x="0" y="4827325"/>
                </a:lnTo>
                <a:lnTo>
                  <a:pt x="0" y="0"/>
                </a:lnTo>
                <a:close/>
              </a:path>
            </a:pathLst>
          </a:custGeom>
          <a:blipFill rotWithShape="1">
            <a:blip r:embed="rId9">
              <a:alphaModFix/>
            </a:blip>
            <a:stretch>
              <a:fillRect/>
            </a:stretch>
          </a:blipFill>
          <a:ln>
            <a:noFill/>
          </a:ln>
        </p:spPr>
        <p:txBody>
          <a:bodyPr/>
          <a:lstStyle/>
          <a:p>
            <a:endParaRPr lang="en-CA"/>
          </a:p>
        </p:txBody>
      </p:sp>
      <p:sp>
        <p:nvSpPr>
          <p:cNvPr id="325" name="Google Shape;325;p13"/>
          <p:cNvSpPr/>
          <p:nvPr/>
        </p:nvSpPr>
        <p:spPr>
          <a:xfrm rot="1249887">
            <a:off x="10444192" y="-488773"/>
            <a:ext cx="3218217" cy="5601327"/>
          </a:xfrm>
          <a:custGeom>
            <a:avLst/>
            <a:gdLst/>
            <a:ahLst/>
            <a:cxnLst/>
            <a:rect l="l" t="t" r="r" b="b"/>
            <a:pathLst>
              <a:path w="4827325" h="8401990" extrusionOk="0">
                <a:moveTo>
                  <a:pt x="0" y="0"/>
                </a:moveTo>
                <a:lnTo>
                  <a:pt x="4827325" y="0"/>
                </a:lnTo>
                <a:lnTo>
                  <a:pt x="4827325" y="8401989"/>
                </a:lnTo>
                <a:lnTo>
                  <a:pt x="0" y="8401989"/>
                </a:lnTo>
                <a:lnTo>
                  <a:pt x="0" y="0"/>
                </a:lnTo>
                <a:close/>
              </a:path>
            </a:pathLst>
          </a:custGeom>
          <a:blipFill rotWithShape="1">
            <a:blip r:embed="rId10">
              <a:alphaModFix/>
            </a:blip>
            <a:stretch>
              <a:fillRect/>
            </a:stretch>
          </a:blipFill>
          <a:ln>
            <a:noFill/>
          </a:ln>
        </p:spPr>
        <p:txBody>
          <a:bodyPr/>
          <a:lstStyle/>
          <a:p>
            <a:endParaRPr lang="en-CA"/>
          </a:p>
        </p:txBody>
      </p:sp>
      <p:sp>
        <p:nvSpPr>
          <p:cNvPr id="326" name="Google Shape;326;p13"/>
          <p:cNvSpPr/>
          <p:nvPr/>
        </p:nvSpPr>
        <p:spPr>
          <a:xfrm>
            <a:off x="2021478" y="1138227"/>
            <a:ext cx="8149046" cy="4624351"/>
          </a:xfrm>
          <a:custGeom>
            <a:avLst/>
            <a:gdLst/>
            <a:ahLst/>
            <a:cxnLst/>
            <a:rect l="l" t="t" r="r" b="b"/>
            <a:pathLst>
              <a:path w="4459191" h="2530464" extrusionOk="0">
                <a:moveTo>
                  <a:pt x="0" y="0"/>
                </a:moveTo>
                <a:lnTo>
                  <a:pt x="4459191" y="0"/>
                </a:lnTo>
                <a:lnTo>
                  <a:pt x="4459191" y="2530464"/>
                </a:lnTo>
                <a:lnTo>
                  <a:pt x="0" y="2530464"/>
                </a:lnTo>
                <a:close/>
              </a:path>
            </a:pathLst>
          </a:custGeom>
          <a:solidFill>
            <a:schemeClr val="dk2"/>
          </a:solidFill>
          <a:ln>
            <a:noFill/>
          </a:ln>
        </p:spPr>
        <p:txBody>
          <a:bodyPr/>
          <a:lstStyle/>
          <a:p>
            <a:endParaRPr lang="en-CA"/>
          </a:p>
        </p:txBody>
      </p:sp>
      <p:sp>
        <p:nvSpPr>
          <p:cNvPr id="327" name="Google Shape;327;p13"/>
          <p:cNvSpPr txBox="1"/>
          <p:nvPr/>
        </p:nvSpPr>
        <p:spPr>
          <a:xfrm>
            <a:off x="2438391" y="1731695"/>
            <a:ext cx="7315219" cy="936154"/>
          </a:xfrm>
          <a:prstGeom prst="rect">
            <a:avLst/>
          </a:prstGeom>
          <a:noFill/>
          <a:ln>
            <a:noFill/>
          </a:ln>
        </p:spPr>
        <p:txBody>
          <a:bodyPr spcFirstLastPara="1" wrap="square" lIns="0" tIns="0" rIns="0" bIns="0" anchor="t" anchorCtr="0">
            <a:spAutoFit/>
          </a:bodyPr>
          <a:lstStyle/>
          <a:p>
            <a:pPr marL="0" marR="0" lvl="0" indent="0" algn="ctr" rtl="0">
              <a:lnSpc>
                <a:spcPct val="119993"/>
              </a:lnSpc>
              <a:spcBef>
                <a:spcPts val="0"/>
              </a:spcBef>
              <a:spcAft>
                <a:spcPts val="0"/>
              </a:spcAft>
              <a:buNone/>
            </a:pPr>
            <a:endParaRPr sz="6112">
              <a:solidFill>
                <a:srgbClr val="FDEE27"/>
              </a:solidFill>
              <a:latin typeface="Arial"/>
              <a:ea typeface="Arial"/>
              <a:cs typeface="Arial"/>
              <a:sym typeface="Arial"/>
            </a:endParaRPr>
          </a:p>
        </p:txBody>
      </p:sp>
      <p:sp>
        <p:nvSpPr>
          <p:cNvPr id="328" name="Google Shape;328;p13"/>
          <p:cNvSpPr txBox="1"/>
          <p:nvPr/>
        </p:nvSpPr>
        <p:spPr>
          <a:xfrm>
            <a:off x="4454583" y="1360713"/>
            <a:ext cx="11449855" cy="76097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4400"/>
              <a:buFont typeface="Roboto"/>
              <a:buNone/>
            </a:pPr>
            <a:r>
              <a:rPr lang="en-US" sz="4400" b="1" i="0">
                <a:solidFill>
                  <a:schemeClr val="lt2"/>
                </a:solidFill>
                <a:latin typeface="Roboto"/>
                <a:ea typeface="Roboto"/>
                <a:cs typeface="Roboto"/>
                <a:sym typeface="Roboto"/>
              </a:rPr>
              <a:t>Conclusion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5"/>
          <p:cNvSpPr txBox="1">
            <a:spLocks noGrp="1"/>
          </p:cNvSpPr>
          <p:nvPr>
            <p:ph type="title"/>
          </p:nvPr>
        </p:nvSpPr>
        <p:spPr>
          <a:xfrm>
            <a:off x="371006" y="411317"/>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a:t>References</a:t>
            </a:r>
            <a:endParaRPr/>
          </a:p>
        </p:txBody>
      </p:sp>
      <p:sp>
        <p:nvSpPr>
          <p:cNvPr id="342" name="Google Shape;342;p15"/>
          <p:cNvSpPr txBox="1">
            <a:spLocks noGrp="1"/>
          </p:cNvSpPr>
          <p:nvPr>
            <p:ph type="body" idx="1"/>
          </p:nvPr>
        </p:nvSpPr>
        <p:spPr>
          <a:xfrm>
            <a:off x="202281" y="1671151"/>
            <a:ext cx="11410818" cy="4685199"/>
          </a:xfrm>
          <a:prstGeom prst="rect">
            <a:avLst/>
          </a:prstGeom>
          <a:noFill/>
          <a:ln>
            <a:noFill/>
          </a:ln>
        </p:spPr>
        <p:txBody>
          <a:bodyPr spcFirstLastPara="1" wrap="square" lIns="91425" tIns="45700" rIns="91425" bIns="45700" anchor="t" anchorCtr="0">
            <a:noAutofit/>
          </a:bodyPr>
          <a:lstStyle/>
          <a:p>
            <a:pPr marL="0" lvl="0" indent="0" algn="l" rtl="0">
              <a:lnSpc>
                <a:spcPct val="155555"/>
              </a:lnSpc>
              <a:spcBef>
                <a:spcPts val="0"/>
              </a:spcBef>
              <a:spcAft>
                <a:spcPts val="0"/>
              </a:spcAft>
              <a:buClr>
                <a:schemeClr val="dk1"/>
              </a:buClr>
              <a:buSzPts val="1800"/>
              <a:buNone/>
            </a:pPr>
            <a:endParaRPr sz="1800"/>
          </a:p>
        </p:txBody>
      </p:sp>
      <p:sp>
        <p:nvSpPr>
          <p:cNvPr id="343" name="Google Shape;343;p15"/>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Roboto"/>
              <a:buNone/>
            </a:pPr>
            <a:fld id="{00000000-1234-1234-1234-123412341234}" type="slidenum">
              <a:rPr lang="en-US" sz="1200" b="0" i="0" u="none" strike="noStrike" cap="none">
                <a:solidFill>
                  <a:srgbClr val="FFFFFF"/>
                </a:solidFill>
                <a:latin typeface="Roboto"/>
                <a:ea typeface="Roboto"/>
                <a:cs typeface="Roboto"/>
                <a:sym typeface="Roboto"/>
              </a:rPr>
              <a:t>2</a:t>
            </a:fld>
            <a:endParaRPr sz="1200" b="0" i="0" u="none" strike="noStrike" cap="none">
              <a:solidFill>
                <a:srgbClr val="FFFFFF"/>
              </a:solidFill>
              <a:latin typeface="Roboto"/>
              <a:ea typeface="Roboto"/>
              <a:cs typeface="Roboto"/>
              <a:sym typeface="Roboto"/>
            </a:endParaRPr>
          </a:p>
        </p:txBody>
      </p:sp>
      <p:sp>
        <p:nvSpPr>
          <p:cNvPr id="228" name="Google Shape;228;p2"/>
          <p:cNvSpPr txBox="1">
            <a:spLocks noGrp="1"/>
          </p:cNvSpPr>
          <p:nvPr>
            <p:ph type="body" idx="2"/>
          </p:nvPr>
        </p:nvSpPr>
        <p:spPr>
          <a:xfrm>
            <a:off x="514705" y="1576251"/>
            <a:ext cx="10539886" cy="412786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800"/>
              <a:buChar char="•"/>
            </a:pPr>
            <a:r>
              <a:rPr lang="en-US"/>
              <a:t>Problem Statement</a:t>
            </a:r>
            <a:endParaRPr/>
          </a:p>
          <a:p>
            <a:pPr marL="228600" lvl="0" indent="-228600" algn="l" rtl="0">
              <a:lnSpc>
                <a:spcPct val="90000"/>
              </a:lnSpc>
              <a:spcBef>
                <a:spcPts val="1000"/>
              </a:spcBef>
              <a:spcAft>
                <a:spcPts val="0"/>
              </a:spcAft>
              <a:buClr>
                <a:schemeClr val="lt1"/>
              </a:buClr>
              <a:buSzPts val="2800"/>
              <a:buChar char="•"/>
            </a:pPr>
            <a:r>
              <a:rPr lang="en-US"/>
              <a:t>Dataset</a:t>
            </a:r>
            <a:endParaRPr/>
          </a:p>
          <a:p>
            <a:pPr marL="228600" lvl="0" indent="-228600" algn="l" rtl="0">
              <a:lnSpc>
                <a:spcPct val="90000"/>
              </a:lnSpc>
              <a:spcBef>
                <a:spcPts val="1000"/>
              </a:spcBef>
              <a:spcAft>
                <a:spcPts val="0"/>
              </a:spcAft>
              <a:buClr>
                <a:schemeClr val="lt1"/>
              </a:buClr>
              <a:buSzPts val="2800"/>
              <a:buChar char="•"/>
            </a:pPr>
            <a:r>
              <a:rPr lang="en-US"/>
              <a:t>Feature Description</a:t>
            </a:r>
            <a:endParaRPr/>
          </a:p>
          <a:p>
            <a:pPr marL="228600" lvl="0" indent="-228600" algn="l" rtl="0">
              <a:lnSpc>
                <a:spcPct val="90000"/>
              </a:lnSpc>
              <a:spcBef>
                <a:spcPts val="1000"/>
              </a:spcBef>
              <a:spcAft>
                <a:spcPts val="0"/>
              </a:spcAft>
              <a:buClr>
                <a:schemeClr val="lt1"/>
              </a:buClr>
              <a:buSzPts val="2800"/>
              <a:buChar char="•"/>
            </a:pPr>
            <a:r>
              <a:rPr lang="en-US"/>
              <a:t>Data Pre-processing</a:t>
            </a:r>
            <a:endParaRPr/>
          </a:p>
          <a:p>
            <a:pPr marL="228600" lvl="0" indent="-228600" algn="l" rtl="0">
              <a:lnSpc>
                <a:spcPct val="90000"/>
              </a:lnSpc>
              <a:spcBef>
                <a:spcPts val="1000"/>
              </a:spcBef>
              <a:spcAft>
                <a:spcPts val="0"/>
              </a:spcAft>
              <a:buClr>
                <a:schemeClr val="lt1"/>
              </a:buClr>
              <a:buSzPts val="2800"/>
              <a:buChar char="•"/>
            </a:pPr>
            <a:r>
              <a:rPr lang="en-US"/>
              <a:t>Modelling Methods</a:t>
            </a:r>
            <a:endParaRPr/>
          </a:p>
          <a:p>
            <a:pPr marL="228600" lvl="0" indent="-228600" algn="l" rtl="0">
              <a:lnSpc>
                <a:spcPct val="90000"/>
              </a:lnSpc>
              <a:spcBef>
                <a:spcPts val="1000"/>
              </a:spcBef>
              <a:spcAft>
                <a:spcPts val="0"/>
              </a:spcAft>
              <a:buClr>
                <a:schemeClr val="lt1"/>
              </a:buClr>
              <a:buSzPts val="2800"/>
              <a:buChar char="•"/>
            </a:pPr>
            <a:r>
              <a:rPr lang="en-US"/>
              <a:t>Results</a:t>
            </a:r>
            <a:endParaRPr/>
          </a:p>
          <a:p>
            <a:pPr marL="228600" lvl="0" indent="-228600" algn="l" rtl="0">
              <a:lnSpc>
                <a:spcPct val="90000"/>
              </a:lnSpc>
              <a:spcBef>
                <a:spcPts val="1000"/>
              </a:spcBef>
              <a:spcAft>
                <a:spcPts val="0"/>
              </a:spcAft>
              <a:buClr>
                <a:schemeClr val="lt1"/>
              </a:buClr>
              <a:buSzPts val="2800"/>
              <a:buChar char="•"/>
            </a:pPr>
            <a:r>
              <a:rPr lang="en-US"/>
              <a:t>Model Critique</a:t>
            </a:r>
            <a:endParaRPr/>
          </a:p>
          <a:p>
            <a:pPr marL="228600" lvl="0" indent="-228600" algn="l" rtl="0">
              <a:lnSpc>
                <a:spcPct val="90000"/>
              </a:lnSpc>
              <a:spcBef>
                <a:spcPts val="1000"/>
              </a:spcBef>
              <a:spcAft>
                <a:spcPts val="0"/>
              </a:spcAft>
              <a:buClr>
                <a:schemeClr val="lt1"/>
              </a:buClr>
              <a:buSzPts val="2800"/>
              <a:buChar char="•"/>
            </a:pPr>
            <a:r>
              <a:rPr lang="en-US"/>
              <a:t>Conclusion</a:t>
            </a:r>
            <a:endParaRPr/>
          </a:p>
        </p:txBody>
      </p:sp>
      <p:sp>
        <p:nvSpPr>
          <p:cNvPr id="229" name="Google Shape;229;p2"/>
          <p:cNvSpPr txBox="1">
            <a:spLocks noGrp="1"/>
          </p:cNvSpPr>
          <p:nvPr>
            <p:ph type="title" idx="4294967295"/>
          </p:nvPr>
        </p:nvSpPr>
        <p:spPr>
          <a:xfrm>
            <a:off x="390591" y="331711"/>
            <a:ext cx="11410818"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1CC00"/>
              </a:buClr>
              <a:buSzPts val="4400"/>
              <a:buFont typeface="Roboto"/>
              <a:buNone/>
            </a:pPr>
            <a:r>
              <a:rPr lang="en-US" b="1" i="0">
                <a:solidFill>
                  <a:srgbClr val="F1CC00"/>
                </a:solidFill>
                <a:latin typeface="Roboto"/>
                <a:ea typeface="Roboto"/>
                <a:cs typeface="Roboto"/>
                <a:sym typeface="Roboto"/>
              </a:rPr>
              <a:t>Outline</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6"/>
          <p:cNvSpPr txBox="1">
            <a:spLocks noGrp="1"/>
          </p:cNvSpPr>
          <p:nvPr>
            <p:ph type="title"/>
          </p:nvPr>
        </p:nvSpPr>
        <p:spPr>
          <a:xfrm>
            <a:off x="1527463" y="2766218"/>
            <a:ext cx="9137073"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2CD00"/>
              </a:buClr>
              <a:buSzPts val="7200"/>
              <a:buFont typeface="Roboto"/>
              <a:buNone/>
            </a:pPr>
            <a:r>
              <a:rPr lang="en-US"/>
              <a:t>Thank you!</a:t>
            </a:r>
            <a:endParaRPr/>
          </a:p>
        </p:txBody>
      </p:sp>
      <p:sp>
        <p:nvSpPr>
          <p:cNvPr id="349" name="Google Shape;349;p16"/>
          <p:cNvSpPr/>
          <p:nvPr/>
        </p:nvSpPr>
        <p:spPr>
          <a:xfrm rot="-2278541">
            <a:off x="10002241" y="-1251819"/>
            <a:ext cx="3396537" cy="5770278"/>
          </a:xfrm>
          <a:custGeom>
            <a:avLst/>
            <a:gdLst/>
            <a:ahLst/>
            <a:cxnLst/>
            <a:rect l="l" t="t" r="r" b="b"/>
            <a:pathLst>
              <a:path w="4354282" h="6941608" extrusionOk="0">
                <a:moveTo>
                  <a:pt x="0" y="0"/>
                </a:moveTo>
                <a:lnTo>
                  <a:pt x="4354281" y="0"/>
                </a:lnTo>
                <a:lnTo>
                  <a:pt x="4354281" y="6941609"/>
                </a:lnTo>
                <a:lnTo>
                  <a:pt x="0" y="6941609"/>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50" name="Google Shape;350;p16"/>
          <p:cNvSpPr/>
          <p:nvPr/>
        </p:nvSpPr>
        <p:spPr>
          <a:xfrm rot="1879229">
            <a:off x="286336" y="6411657"/>
            <a:ext cx="11525243" cy="2803635"/>
          </a:xfrm>
          <a:custGeom>
            <a:avLst/>
            <a:gdLst/>
            <a:ahLst/>
            <a:cxnLst/>
            <a:rect l="l" t="t" r="r" b="b"/>
            <a:pathLst>
              <a:path w="17801822" h="4078236" extrusionOk="0">
                <a:moveTo>
                  <a:pt x="0" y="0"/>
                </a:moveTo>
                <a:lnTo>
                  <a:pt x="17801823" y="0"/>
                </a:lnTo>
                <a:lnTo>
                  <a:pt x="17801823" y="4078236"/>
                </a:lnTo>
                <a:lnTo>
                  <a:pt x="0" y="407823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351" name="Google Shape;351;p16"/>
          <p:cNvSpPr/>
          <p:nvPr/>
        </p:nvSpPr>
        <p:spPr>
          <a:xfrm rot="2006193">
            <a:off x="-1237075" y="-3027566"/>
            <a:ext cx="4121051" cy="6569791"/>
          </a:xfrm>
          <a:custGeom>
            <a:avLst/>
            <a:gdLst/>
            <a:ahLst/>
            <a:cxnLst/>
            <a:rect l="l" t="t" r="r" b="b"/>
            <a:pathLst>
              <a:path w="4121051" h="6569791" extrusionOk="0">
                <a:moveTo>
                  <a:pt x="0" y="0"/>
                </a:moveTo>
                <a:lnTo>
                  <a:pt x="4121050" y="0"/>
                </a:lnTo>
                <a:lnTo>
                  <a:pt x="4121050" y="6569791"/>
                </a:lnTo>
                <a:lnTo>
                  <a:pt x="0" y="6569791"/>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
          <p:cNvSpPr txBox="1">
            <a:spLocks noGrp="1"/>
          </p:cNvSpPr>
          <p:nvPr>
            <p:ph type="title"/>
          </p:nvPr>
        </p:nvSpPr>
        <p:spPr>
          <a:xfrm>
            <a:off x="351554" y="510753"/>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dirty="0"/>
              <a:t>Problem Statement</a:t>
            </a:r>
            <a:endParaRPr dirty="0"/>
          </a:p>
        </p:txBody>
      </p:sp>
      <p:sp>
        <p:nvSpPr>
          <p:cNvPr id="237" name="Google Shape;237;p3"/>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Roboto"/>
              <a:buNone/>
            </a:pPr>
            <a:fld id="{00000000-1234-1234-1234-123412341234}" type="slidenum">
              <a:rPr lang="en-US" sz="1200" b="0" i="0" u="none" strike="noStrike" cap="none">
                <a:solidFill>
                  <a:srgbClr val="888888"/>
                </a:solidFill>
                <a:latin typeface="Roboto"/>
                <a:ea typeface="Roboto"/>
                <a:cs typeface="Roboto"/>
                <a:sym typeface="Roboto"/>
              </a:rPr>
              <a:t>3</a:t>
            </a:fld>
            <a:endParaRPr sz="1200" b="0" i="0" u="none" strike="noStrike" cap="none">
              <a:solidFill>
                <a:srgbClr val="888888"/>
              </a:solidFill>
              <a:latin typeface="Roboto"/>
              <a:ea typeface="Roboto"/>
              <a:cs typeface="Roboto"/>
              <a:sym typeface="Roboto"/>
            </a:endParaRPr>
          </a:p>
        </p:txBody>
      </p:sp>
      <p:sp>
        <p:nvSpPr>
          <p:cNvPr id="2" name="Content Placeholder 5">
            <a:extLst>
              <a:ext uri="{FF2B5EF4-FFF2-40B4-BE49-F238E27FC236}">
                <a16:creationId xmlns:a16="http://schemas.microsoft.com/office/drawing/2014/main" id="{A395D88F-B66B-C6FA-1030-2CD20F8416DB}"/>
              </a:ext>
            </a:extLst>
          </p:cNvPr>
          <p:cNvSpPr txBox="1">
            <a:spLocks/>
          </p:cNvSpPr>
          <p:nvPr/>
        </p:nvSpPr>
        <p:spPr>
          <a:xfrm>
            <a:off x="0" y="1502485"/>
            <a:ext cx="12192000" cy="477161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marL="342900" indent="-342900">
              <a:lnSpc>
                <a:spcPct val="150000"/>
              </a:lnSpc>
              <a:buFont typeface="Arial" panose="020B0604020202020204" pitchFamily="34" charset="0"/>
              <a:buChar char="•"/>
            </a:pPr>
            <a:r>
              <a:rPr lang="en-US" sz="2400" dirty="0">
                <a:solidFill>
                  <a:schemeClr val="tx1"/>
                </a:solidFill>
              </a:rPr>
              <a:t>The surge in Air Travel has resulted in a notable uptick in flight delays, intensifying airport congestion and imposing financial burdens on the airline sector.</a:t>
            </a:r>
          </a:p>
          <a:p>
            <a:pPr marL="342900" indent="-342900">
              <a:lnSpc>
                <a:spcPct val="150000"/>
              </a:lnSpc>
              <a:buFont typeface="Arial" panose="020B0604020202020204" pitchFamily="34" charset="0"/>
              <a:buChar char="•"/>
            </a:pPr>
            <a:r>
              <a:rPr lang="en-US" sz="2400" dirty="0">
                <a:solidFill>
                  <a:schemeClr val="tx1"/>
                </a:solidFill>
              </a:rPr>
              <a:t>These delays not only inconvenience passengers but also impose significant economic burdens, with estimates suggesting annual costs reaching billions of dollars.</a:t>
            </a:r>
          </a:p>
          <a:p>
            <a:pPr marL="342900" indent="-342900">
              <a:lnSpc>
                <a:spcPct val="150000"/>
              </a:lnSpc>
              <a:buFont typeface="Arial" panose="020B0604020202020204" pitchFamily="34" charset="0"/>
              <a:buChar char="•"/>
            </a:pPr>
            <a:r>
              <a:rPr lang="en-US" sz="2400" dirty="0">
                <a:solidFill>
                  <a:schemeClr val="tx1"/>
                </a:solidFill>
              </a:rPr>
              <a:t>Our study endeavors to forecast flight delays to improve </a:t>
            </a:r>
          </a:p>
          <a:p>
            <a:pPr>
              <a:lnSpc>
                <a:spcPct val="150000"/>
              </a:lnSpc>
            </a:pPr>
            <a:r>
              <a:rPr lang="en-US" sz="2400" dirty="0">
                <a:solidFill>
                  <a:schemeClr val="tx1"/>
                </a:solidFill>
              </a:rPr>
              <a:t>both passenger experience and operational efficiency </a:t>
            </a:r>
          </a:p>
          <a:p>
            <a:pPr>
              <a:lnSpc>
                <a:spcPct val="150000"/>
              </a:lnSpc>
            </a:pPr>
            <a:r>
              <a:rPr lang="en-US" sz="2400" dirty="0">
                <a:solidFill>
                  <a:schemeClr val="tx1"/>
                </a:solidFill>
              </a:rPr>
              <a:t>within the aviation industry.</a:t>
            </a:r>
          </a:p>
        </p:txBody>
      </p:sp>
      <p:pic>
        <p:nvPicPr>
          <p:cNvPr id="14" name="Picture 13">
            <a:extLst>
              <a:ext uri="{FF2B5EF4-FFF2-40B4-BE49-F238E27FC236}">
                <a16:creationId xmlns:a16="http://schemas.microsoft.com/office/drawing/2014/main" id="{AAF184DC-94B6-5A97-B6DB-9D957B1FD588}"/>
              </a:ext>
            </a:extLst>
          </p:cNvPr>
          <p:cNvPicPr>
            <a:picLocks noChangeAspect="1"/>
          </p:cNvPicPr>
          <p:nvPr/>
        </p:nvPicPr>
        <p:blipFill>
          <a:blip r:embed="rId3">
            <a:alphaModFix/>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8553330" y="3940267"/>
            <a:ext cx="2766300" cy="2598645"/>
          </a:xfrm>
          <a:prstGeom prst="rect">
            <a:avLst/>
          </a:prstGeom>
          <a:ln w="28575">
            <a:solidFill>
              <a:schemeClr val="bg2"/>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7" name="Google Shape;247;p4"/>
          <p:cNvSpPr/>
          <p:nvPr/>
        </p:nvSpPr>
        <p:spPr>
          <a:xfrm rot="3024200">
            <a:off x="9123203" y="2788021"/>
            <a:ext cx="1566577" cy="4234103"/>
          </a:xfrm>
          <a:custGeom>
            <a:avLst/>
            <a:gdLst/>
            <a:ahLst/>
            <a:cxnLst/>
            <a:rect l="l" t="t" r="r" b="b"/>
            <a:pathLst>
              <a:path w="4679852" h="7460634" extrusionOk="0">
                <a:moveTo>
                  <a:pt x="0" y="0"/>
                </a:moveTo>
                <a:lnTo>
                  <a:pt x="4679852" y="0"/>
                </a:lnTo>
                <a:lnTo>
                  <a:pt x="4679852" y="7460634"/>
                </a:lnTo>
                <a:lnTo>
                  <a:pt x="0" y="7460634"/>
                </a:lnTo>
                <a:lnTo>
                  <a:pt x="0" y="0"/>
                </a:lnTo>
                <a:close/>
              </a:path>
            </a:pathLst>
          </a:custGeom>
          <a:blipFill rotWithShape="1">
            <a:blip r:embed="rId3">
              <a:alphaModFix/>
            </a:blip>
            <a:stretch>
              <a:fillRect/>
            </a:stretch>
          </a:blipFill>
          <a:ln>
            <a:noFill/>
          </a:ln>
        </p:spPr>
        <p:txBody>
          <a:bodyPr/>
          <a:lstStyle/>
          <a:p>
            <a:endParaRPr lang="en-CA"/>
          </a:p>
        </p:txBody>
      </p:sp>
      <p:sp>
        <p:nvSpPr>
          <p:cNvPr id="249" name="Google Shape;249;p4"/>
          <p:cNvSpPr/>
          <p:nvPr/>
        </p:nvSpPr>
        <p:spPr>
          <a:xfrm rot="-2301385">
            <a:off x="6952477" y="3904597"/>
            <a:ext cx="2474919" cy="1002069"/>
          </a:xfrm>
          <a:custGeom>
            <a:avLst/>
            <a:gdLst/>
            <a:ahLst/>
            <a:cxnLst/>
            <a:rect l="l" t="t" r="r" b="b"/>
            <a:pathLst>
              <a:path w="2868521" h="1366459" extrusionOk="0">
                <a:moveTo>
                  <a:pt x="0" y="0"/>
                </a:moveTo>
                <a:lnTo>
                  <a:pt x="2868522" y="0"/>
                </a:lnTo>
                <a:lnTo>
                  <a:pt x="2868522" y="1366460"/>
                </a:lnTo>
                <a:lnTo>
                  <a:pt x="0" y="1366460"/>
                </a:lnTo>
                <a:lnTo>
                  <a:pt x="0" y="0"/>
                </a:lnTo>
                <a:close/>
              </a:path>
            </a:pathLst>
          </a:custGeom>
          <a:blipFill rotWithShape="1">
            <a:blip r:embed="rId4">
              <a:alphaModFix/>
            </a:blip>
            <a:stretch>
              <a:fillRect/>
            </a:stretch>
          </a:blipFill>
          <a:ln>
            <a:noFill/>
          </a:ln>
        </p:spPr>
        <p:txBody>
          <a:bodyPr/>
          <a:lstStyle/>
          <a:p>
            <a:endParaRPr lang="en-CA" dirty="0"/>
          </a:p>
        </p:txBody>
      </p:sp>
      <p:sp>
        <p:nvSpPr>
          <p:cNvPr id="248" name="Google Shape;248;p4"/>
          <p:cNvSpPr/>
          <p:nvPr/>
        </p:nvSpPr>
        <p:spPr>
          <a:xfrm rot="3163530">
            <a:off x="7780327" y="1489943"/>
            <a:ext cx="840743" cy="2924403"/>
          </a:xfrm>
          <a:custGeom>
            <a:avLst/>
            <a:gdLst/>
            <a:ahLst/>
            <a:cxnLst/>
            <a:rect l="l" t="t" r="r" b="b"/>
            <a:pathLst>
              <a:path w="3434513" h="6869027" extrusionOk="0">
                <a:moveTo>
                  <a:pt x="0" y="0"/>
                </a:moveTo>
                <a:lnTo>
                  <a:pt x="3434514" y="0"/>
                </a:lnTo>
                <a:lnTo>
                  <a:pt x="3434514" y="6869026"/>
                </a:lnTo>
                <a:lnTo>
                  <a:pt x="0" y="6869026"/>
                </a:lnTo>
                <a:lnTo>
                  <a:pt x="0" y="0"/>
                </a:lnTo>
                <a:close/>
              </a:path>
            </a:pathLst>
          </a:custGeom>
          <a:blipFill rotWithShape="1">
            <a:blip r:embed="rId5">
              <a:alphaModFix/>
            </a:blip>
            <a:stretch>
              <a:fillRect/>
            </a:stretch>
          </a:blipFill>
          <a:ln>
            <a:noFill/>
          </a:ln>
        </p:spPr>
        <p:txBody>
          <a:bodyPr/>
          <a:lstStyle/>
          <a:p>
            <a:endParaRPr lang="en-CA"/>
          </a:p>
        </p:txBody>
      </p:sp>
      <p:sp>
        <p:nvSpPr>
          <p:cNvPr id="246" name="Google Shape;246;p4"/>
          <p:cNvSpPr/>
          <p:nvPr/>
        </p:nvSpPr>
        <p:spPr>
          <a:xfrm rot="2959350">
            <a:off x="9779501" y="1228822"/>
            <a:ext cx="1063456" cy="2825844"/>
          </a:xfrm>
          <a:custGeom>
            <a:avLst/>
            <a:gdLst/>
            <a:ahLst/>
            <a:cxnLst/>
            <a:rect l="l" t="t" r="r" b="b"/>
            <a:pathLst>
              <a:path w="4437409" h="7074130" extrusionOk="0">
                <a:moveTo>
                  <a:pt x="0" y="0"/>
                </a:moveTo>
                <a:lnTo>
                  <a:pt x="4437408" y="0"/>
                </a:lnTo>
                <a:lnTo>
                  <a:pt x="4437408" y="7074130"/>
                </a:lnTo>
                <a:lnTo>
                  <a:pt x="0" y="7074130"/>
                </a:lnTo>
                <a:lnTo>
                  <a:pt x="0" y="0"/>
                </a:lnTo>
                <a:close/>
              </a:path>
            </a:pathLst>
          </a:custGeom>
          <a:blipFill rotWithShape="1">
            <a:blip r:embed="rId6">
              <a:alphaModFix/>
            </a:blip>
            <a:stretch>
              <a:fillRect/>
            </a:stretch>
          </a:blipFill>
          <a:ln>
            <a:noFill/>
          </a:ln>
        </p:spPr>
        <p:txBody>
          <a:bodyPr/>
          <a:lstStyle/>
          <a:p>
            <a:endParaRPr lang="en-CA"/>
          </a:p>
        </p:txBody>
      </p:sp>
      <p:sp>
        <p:nvSpPr>
          <p:cNvPr id="243" name="Google Shape;243;p4"/>
          <p:cNvSpPr txBox="1">
            <a:spLocks noGrp="1"/>
          </p:cNvSpPr>
          <p:nvPr>
            <p:ph type="title"/>
          </p:nvPr>
        </p:nvSpPr>
        <p:spPr>
          <a:xfrm>
            <a:off x="351486" y="454154"/>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dirty="0"/>
              <a:t>Exploring Airlines Data</a:t>
            </a:r>
            <a:endParaRPr sz="4400" dirty="0"/>
          </a:p>
        </p:txBody>
      </p:sp>
      <p:sp>
        <p:nvSpPr>
          <p:cNvPr id="244" name="Google Shape;244;p4"/>
          <p:cNvSpPr txBox="1">
            <a:spLocks noGrp="1"/>
          </p:cNvSpPr>
          <p:nvPr>
            <p:ph type="body" idx="1"/>
          </p:nvPr>
        </p:nvSpPr>
        <p:spPr>
          <a:xfrm>
            <a:off x="154962" y="1618589"/>
            <a:ext cx="11807652" cy="4694711"/>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300"/>
              <a:buChar char="•"/>
            </a:pPr>
            <a:r>
              <a:rPr lang="en-US" sz="2000" dirty="0"/>
              <a:t>Our study utilizes a Kaggle dataset, for the year 2015, to gain insights into the operational challenges and reliability of air transportation services during this timeframe.</a:t>
            </a:r>
          </a:p>
          <a:p>
            <a:pPr marL="228600" lvl="0" indent="-228600" algn="l" rtl="0">
              <a:lnSpc>
                <a:spcPct val="150000"/>
              </a:lnSpc>
              <a:spcBef>
                <a:spcPts val="1000"/>
              </a:spcBef>
              <a:spcAft>
                <a:spcPts val="0"/>
              </a:spcAft>
              <a:buClr>
                <a:schemeClr val="dk1"/>
              </a:buClr>
              <a:buSzPts val="2300"/>
              <a:buChar char="•"/>
            </a:pPr>
            <a:r>
              <a:rPr lang="en-US" sz="2000" dirty="0"/>
              <a:t>The dataset comprises 5 million rows and 28 columns.</a:t>
            </a:r>
          </a:p>
          <a:p>
            <a:pPr marL="228600" lvl="0" indent="-228600" algn="l" rtl="0">
              <a:lnSpc>
                <a:spcPct val="150000"/>
              </a:lnSpc>
              <a:spcBef>
                <a:spcPts val="1000"/>
              </a:spcBef>
              <a:spcAft>
                <a:spcPts val="0"/>
              </a:spcAft>
              <a:buClr>
                <a:schemeClr val="dk1"/>
              </a:buClr>
              <a:buSzPts val="2300"/>
              <a:buChar char="•"/>
            </a:pPr>
            <a:r>
              <a:rPr lang="en-US" sz="2000" dirty="0"/>
              <a:t>It includes Integer, Categorical, and Binary data types, reflecting various essential information crucial for investigating Airline delays.</a:t>
            </a:r>
            <a:endParaRPr sz="2000" dirty="0"/>
          </a:p>
          <a:p>
            <a:pPr marL="228600" lvl="0" indent="-228600" algn="l" rtl="0">
              <a:lnSpc>
                <a:spcPct val="150000"/>
              </a:lnSpc>
              <a:spcBef>
                <a:spcPts val="1000"/>
              </a:spcBef>
              <a:spcAft>
                <a:spcPts val="0"/>
              </a:spcAft>
              <a:buClr>
                <a:schemeClr val="dk1"/>
              </a:buClr>
              <a:buSzPts val="2300"/>
              <a:buChar char="•"/>
            </a:pPr>
            <a:r>
              <a:rPr lang="en-US" sz="2000" dirty="0"/>
              <a:t>This includes a broad spectrum covering temporal dynamics, Operational details, Geospatial Information, and delay classifications.</a:t>
            </a:r>
          </a:p>
          <a:p>
            <a:pPr marL="228600" lvl="0" indent="-228600" algn="l" rtl="0">
              <a:lnSpc>
                <a:spcPct val="150000"/>
              </a:lnSpc>
              <a:spcBef>
                <a:spcPts val="1000"/>
              </a:spcBef>
              <a:spcAft>
                <a:spcPts val="0"/>
              </a:spcAft>
              <a:buClr>
                <a:schemeClr val="dk1"/>
              </a:buClr>
              <a:buSzPts val="2300"/>
              <a:buChar char="•"/>
            </a:pPr>
            <a:r>
              <a:rPr lang="en-US" sz="2000" dirty="0">
                <a:solidFill>
                  <a:srgbClr val="FF0000"/>
                </a:solidFill>
              </a:rPr>
              <a:t>Want to add a point to connect this slide with the pre-processing slide</a:t>
            </a:r>
          </a:p>
        </p:txBody>
      </p:sp>
      <p:sp>
        <p:nvSpPr>
          <p:cNvPr id="245" name="Google Shape;245;p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
          <p:cNvSpPr txBox="1">
            <a:spLocks noGrp="1"/>
          </p:cNvSpPr>
          <p:nvPr>
            <p:ph type="title"/>
          </p:nvPr>
        </p:nvSpPr>
        <p:spPr>
          <a:xfrm>
            <a:off x="351486" y="454154"/>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dirty="0"/>
              <a:t>Exploring Airlines Data</a:t>
            </a:r>
            <a:endParaRPr sz="4400" dirty="0"/>
          </a:p>
        </p:txBody>
      </p:sp>
      <p:sp>
        <p:nvSpPr>
          <p:cNvPr id="244" name="Google Shape;244;p4"/>
          <p:cNvSpPr txBox="1">
            <a:spLocks noGrp="1"/>
          </p:cNvSpPr>
          <p:nvPr>
            <p:ph type="body" idx="1"/>
          </p:nvPr>
        </p:nvSpPr>
        <p:spPr>
          <a:xfrm>
            <a:off x="264690" y="1555764"/>
            <a:ext cx="11807652" cy="4694711"/>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300"/>
              <a:buChar char="•"/>
            </a:pPr>
            <a:r>
              <a:rPr lang="en-US" sz="2000" dirty="0"/>
              <a:t>Our study utilizes a Kaggle dataset, for the years 2015 and 2016, to gain insights into the operational challenges and reliability of air transportation services during this timeframe.</a:t>
            </a:r>
          </a:p>
          <a:p>
            <a:pPr marL="228600" lvl="0" indent="-228600" algn="l" rtl="0">
              <a:lnSpc>
                <a:spcPct val="150000"/>
              </a:lnSpc>
              <a:spcBef>
                <a:spcPts val="1000"/>
              </a:spcBef>
              <a:spcAft>
                <a:spcPts val="0"/>
              </a:spcAft>
              <a:buClr>
                <a:schemeClr val="dk1"/>
              </a:buClr>
              <a:buSzPts val="2300"/>
              <a:buChar char="•"/>
            </a:pPr>
            <a:r>
              <a:rPr lang="en-US" sz="2000" dirty="0"/>
              <a:t>The dataset comprises 11.4 million rows and 28 columns.</a:t>
            </a:r>
          </a:p>
          <a:p>
            <a:pPr marL="228600" lvl="0" indent="-228600" algn="l" rtl="0">
              <a:lnSpc>
                <a:spcPct val="150000"/>
              </a:lnSpc>
              <a:spcBef>
                <a:spcPts val="1000"/>
              </a:spcBef>
              <a:spcAft>
                <a:spcPts val="0"/>
              </a:spcAft>
              <a:buClr>
                <a:schemeClr val="dk1"/>
              </a:buClr>
              <a:buSzPts val="2300"/>
              <a:buChar char="•"/>
            </a:pPr>
            <a:r>
              <a:rPr lang="en-US" sz="2000" dirty="0"/>
              <a:t>It includes Integer, Categorical, and Binary data types, reflecting various essential information crucial for investigating Airline delays.</a:t>
            </a:r>
            <a:endParaRPr sz="2000" dirty="0"/>
          </a:p>
          <a:p>
            <a:pPr marL="228600" lvl="0" indent="-228600" algn="l" rtl="0">
              <a:lnSpc>
                <a:spcPct val="150000"/>
              </a:lnSpc>
              <a:spcBef>
                <a:spcPts val="1000"/>
              </a:spcBef>
              <a:spcAft>
                <a:spcPts val="0"/>
              </a:spcAft>
              <a:buClr>
                <a:schemeClr val="dk1"/>
              </a:buClr>
              <a:buSzPts val="2300"/>
              <a:buChar char="•"/>
            </a:pPr>
            <a:r>
              <a:rPr lang="en-US" sz="2000" dirty="0"/>
              <a:t>This includes a broad spectrum covering temporal dynamics, Operational details, Geospatial Information, and delay classifications.</a:t>
            </a:r>
          </a:p>
          <a:p>
            <a:pPr marL="228600" lvl="0" indent="-228600" algn="l" rtl="0">
              <a:lnSpc>
                <a:spcPct val="150000"/>
              </a:lnSpc>
              <a:spcBef>
                <a:spcPts val="1000"/>
              </a:spcBef>
              <a:spcAft>
                <a:spcPts val="0"/>
              </a:spcAft>
              <a:buClr>
                <a:schemeClr val="dk1"/>
              </a:buClr>
              <a:buSzPts val="2300"/>
              <a:buChar char="•"/>
            </a:pPr>
            <a:r>
              <a:rPr lang="en-US" sz="2000" dirty="0">
                <a:solidFill>
                  <a:srgbClr val="FF0000"/>
                </a:solidFill>
              </a:rPr>
              <a:t>Want to add a point to connect this slide with the pre-processing slide</a:t>
            </a:r>
          </a:p>
        </p:txBody>
      </p:sp>
      <p:sp>
        <p:nvSpPr>
          <p:cNvPr id="245" name="Google Shape;245;p4"/>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9" name="Picture 8">
            <a:extLst>
              <a:ext uri="{FF2B5EF4-FFF2-40B4-BE49-F238E27FC236}">
                <a16:creationId xmlns:a16="http://schemas.microsoft.com/office/drawing/2014/main" id="{4801BF24-550A-1F16-C3E3-23481D87EAC2}"/>
              </a:ext>
            </a:extLst>
          </p:cNvPr>
          <p:cNvPicPr>
            <a:picLocks noChangeAspect="1"/>
          </p:cNvPicPr>
          <p:nvPr/>
        </p:nvPicPr>
        <p:blipFill>
          <a:blip r:embed="rId3">
            <a:alphaModFix amt="35000"/>
          </a:blip>
          <a:stretch>
            <a:fillRect/>
          </a:stretch>
        </p:blipFill>
        <p:spPr>
          <a:xfrm>
            <a:off x="5559261" y="3808586"/>
            <a:ext cx="6706181" cy="2987299"/>
          </a:xfrm>
          <a:prstGeom prst="ellipse">
            <a:avLst/>
          </a:prstGeom>
          <a:ln>
            <a:noFill/>
          </a:ln>
          <a:effectLst>
            <a:softEdge rad="112500"/>
          </a:effectLst>
        </p:spPr>
      </p:pic>
    </p:spTree>
    <p:extLst>
      <p:ext uri="{BB962C8B-B14F-4D97-AF65-F5344CB8AC3E}">
        <p14:creationId xmlns:p14="http://schemas.microsoft.com/office/powerpoint/2010/main" val="414183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B0ABF337-6FC5-AC16-5B22-5912143B7523}"/>
              </a:ext>
            </a:extLst>
          </p:cNvPr>
          <p:cNvSpPr>
            <a:spLocks noGrp="1"/>
          </p:cNvSpPr>
          <p:nvPr>
            <p:ph type="body" idx="1"/>
          </p:nvPr>
        </p:nvSpPr>
        <p:spPr>
          <a:xfrm>
            <a:off x="390592" y="64304"/>
            <a:ext cx="10539820" cy="687387"/>
          </a:xfrm>
        </p:spPr>
        <p:txBody>
          <a:bodyPr>
            <a:normAutofit lnSpcReduction="10000"/>
          </a:bodyPr>
          <a:lstStyle/>
          <a:p>
            <a:pPr algn="ctr"/>
            <a:r>
              <a:rPr lang="en-US" sz="4400" dirty="0"/>
              <a:t>An Overview – Dataset Features</a:t>
            </a:r>
          </a:p>
        </p:txBody>
      </p:sp>
      <p:sp>
        <p:nvSpPr>
          <p:cNvPr id="14" name="Slide Number Placeholder 3">
            <a:extLst>
              <a:ext uri="{FF2B5EF4-FFF2-40B4-BE49-F238E27FC236}">
                <a16:creationId xmlns:a16="http://schemas.microsoft.com/office/drawing/2014/main" id="{C2DE13D2-D569-A6A8-3BC9-C2665004307C}"/>
              </a:ext>
            </a:extLst>
          </p:cNvPr>
          <p:cNvSpPr>
            <a:spLocks noGrp="1"/>
          </p:cNvSpPr>
          <p:nvPr>
            <p:ph type="sldNum" idx="12"/>
          </p:nvPr>
        </p:nvSpPr>
        <p:spPr>
          <a:xfrm>
            <a:off x="8828009" y="6356350"/>
            <a:ext cx="2973400" cy="365125"/>
          </a:xfrm>
        </p:spPr>
        <p:txBody>
          <a:bodyPr/>
          <a:lstStyle/>
          <a:p>
            <a:pPr marL="0" lvl="0" indent="0" algn="r" rtl="0">
              <a:spcBef>
                <a:spcPts val="0"/>
              </a:spcBef>
              <a:spcAft>
                <a:spcPts val="600"/>
              </a:spcAft>
              <a:buNone/>
            </a:pPr>
            <a:fld id="{00000000-1234-1234-1234-123412341234}" type="slidenum">
              <a:rPr lang="en-US"/>
              <a:pPr marL="0" lvl="0" indent="0" algn="r" rtl="0">
                <a:spcBef>
                  <a:spcPts val="0"/>
                </a:spcBef>
                <a:spcAft>
                  <a:spcPts val="600"/>
                </a:spcAft>
                <a:buNone/>
              </a:pPr>
              <a:t>6</a:t>
            </a:fld>
            <a:endParaRPr lang="en-US"/>
          </a:p>
        </p:txBody>
      </p:sp>
      <p:graphicFrame>
        <p:nvGraphicFramePr>
          <p:cNvPr id="7" name="Table 6">
            <a:extLst>
              <a:ext uri="{FF2B5EF4-FFF2-40B4-BE49-F238E27FC236}">
                <a16:creationId xmlns:a16="http://schemas.microsoft.com/office/drawing/2014/main" id="{597C8172-89F8-86FA-2185-106F415D404B}"/>
              </a:ext>
            </a:extLst>
          </p:cNvPr>
          <p:cNvGraphicFramePr>
            <a:graphicFrameLocks noGrp="1"/>
          </p:cNvGraphicFramePr>
          <p:nvPr>
            <p:extLst>
              <p:ext uri="{D42A27DB-BD31-4B8C-83A1-F6EECF244321}">
                <p14:modId xmlns:p14="http://schemas.microsoft.com/office/powerpoint/2010/main" val="2544514949"/>
              </p:ext>
            </p:extLst>
          </p:nvPr>
        </p:nvGraphicFramePr>
        <p:xfrm>
          <a:off x="617164" y="751691"/>
          <a:ext cx="9422223" cy="5393565"/>
        </p:xfrm>
        <a:graphic>
          <a:graphicData uri="http://schemas.openxmlformats.org/drawingml/2006/table">
            <a:tbl>
              <a:tblPr firstRow="1" firstCol="1" bandRow="1">
                <a:tableStyleId>{D2C32AB2-932C-43D8-B75F-163E2EDAE74A}</a:tableStyleId>
              </a:tblPr>
              <a:tblGrid>
                <a:gridCol w="1458929">
                  <a:extLst>
                    <a:ext uri="{9D8B030D-6E8A-4147-A177-3AD203B41FA5}">
                      <a16:colId xmlns:a16="http://schemas.microsoft.com/office/drawing/2014/main" val="3722178664"/>
                    </a:ext>
                  </a:extLst>
                </a:gridCol>
                <a:gridCol w="1458929">
                  <a:extLst>
                    <a:ext uri="{9D8B030D-6E8A-4147-A177-3AD203B41FA5}">
                      <a16:colId xmlns:a16="http://schemas.microsoft.com/office/drawing/2014/main" val="2608341728"/>
                    </a:ext>
                  </a:extLst>
                </a:gridCol>
                <a:gridCol w="1512484">
                  <a:extLst>
                    <a:ext uri="{9D8B030D-6E8A-4147-A177-3AD203B41FA5}">
                      <a16:colId xmlns:a16="http://schemas.microsoft.com/office/drawing/2014/main" val="313228543"/>
                    </a:ext>
                  </a:extLst>
                </a:gridCol>
                <a:gridCol w="4991881">
                  <a:extLst>
                    <a:ext uri="{9D8B030D-6E8A-4147-A177-3AD203B41FA5}">
                      <a16:colId xmlns:a16="http://schemas.microsoft.com/office/drawing/2014/main" val="2087749826"/>
                    </a:ext>
                  </a:extLst>
                </a:gridCol>
              </a:tblGrid>
              <a:tr h="171155">
                <a:tc>
                  <a:txBody>
                    <a:bodyPr/>
                    <a:lstStyle/>
                    <a:p>
                      <a:pPr>
                        <a:lnSpc>
                          <a:spcPct val="107000"/>
                        </a:lnSpc>
                        <a:spcAft>
                          <a:spcPts val="800"/>
                        </a:spcAft>
                      </a:pPr>
                      <a:r>
                        <a:rPr lang="en-CA" sz="1200" b="1" i="0" u="none" strike="noStrike" kern="100" cap="none" dirty="0">
                          <a:solidFill>
                            <a:schemeClr val="tx1"/>
                          </a:solidFill>
                          <a:effectLst/>
                          <a:latin typeface="Calibri"/>
                          <a:ea typeface="Calibri"/>
                          <a:cs typeface="Calibri"/>
                          <a:sym typeface="Arial"/>
                        </a:rPr>
                        <a:t>Categories</a:t>
                      </a:r>
                    </a:p>
                  </a:txBody>
                  <a:tcPr marL="20733" marR="20733" marT="0" marB="0"/>
                </a:tc>
                <a:tc>
                  <a:txBody>
                    <a:bodyPr/>
                    <a:lstStyle/>
                    <a:p>
                      <a:pPr>
                        <a:lnSpc>
                          <a:spcPct val="107000"/>
                        </a:lnSpc>
                        <a:spcAft>
                          <a:spcPts val="800"/>
                        </a:spcAft>
                      </a:pPr>
                      <a:r>
                        <a:rPr lang="en-CA" sz="1200" kern="100" dirty="0">
                          <a:solidFill>
                            <a:schemeClr val="tx1"/>
                          </a:solidFill>
                          <a:effectLst/>
                        </a:rPr>
                        <a:t>Feature Name</a:t>
                      </a:r>
                      <a:endParaRPr lang="en-CA"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200" kern="100" dirty="0">
                          <a:solidFill>
                            <a:schemeClr val="tx1"/>
                          </a:solidFill>
                          <a:effectLst/>
                        </a:rPr>
                        <a:t>Sample Values</a:t>
                      </a:r>
                      <a:endParaRPr lang="en-CA"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200" kern="100" dirty="0">
                          <a:solidFill>
                            <a:schemeClr val="tx1"/>
                          </a:solidFill>
                          <a:effectLst/>
                        </a:rPr>
                        <a:t>Feature Description</a:t>
                      </a:r>
                      <a:endParaRPr lang="en-CA"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4043482807"/>
                  </a:ext>
                </a:extLst>
              </a:tr>
              <a:tr h="171155">
                <a:tc rowSpan="5">
                  <a:txBody>
                    <a:bodyPr/>
                    <a:lstStyle/>
                    <a:p>
                      <a:pPr algn="ctr">
                        <a:lnSpc>
                          <a:spcPct val="107000"/>
                        </a:lnSpc>
                        <a:spcAft>
                          <a:spcPts val="800"/>
                        </a:spcAft>
                      </a:pPr>
                      <a:r>
                        <a:rPr lang="en-CA" sz="1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DATE &amp; TIME</a:t>
                      </a:r>
                    </a:p>
                  </a:txBody>
                  <a:tcPr marL="20733" marR="20733" marT="0" marB="0" anchor="ctr"/>
                </a:tc>
                <a:tc>
                  <a:txBody>
                    <a:bodyPr/>
                    <a:lstStyle/>
                    <a:p>
                      <a:pPr>
                        <a:lnSpc>
                          <a:spcPct val="107000"/>
                        </a:lnSpc>
                        <a:spcAft>
                          <a:spcPts val="800"/>
                        </a:spcAft>
                      </a:pPr>
                      <a:r>
                        <a:rPr lang="en-CA" sz="1100" kern="100" dirty="0">
                          <a:effectLst/>
                        </a:rPr>
                        <a:t>FL_DATE </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2015-01-01</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The Date of the Flight</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2379727465"/>
                  </a:ext>
                </a:extLst>
              </a:tr>
              <a:tr h="171155">
                <a:tc vMerge="1">
                  <a:txBody>
                    <a:bodyPr/>
                    <a:lstStyle/>
                    <a:p>
                      <a:pP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CRS_DEP_TIME</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2147, 1050, 700</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Schedule Departure Time (HHMM)</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1718650349"/>
                  </a:ext>
                </a:extLst>
              </a:tr>
              <a:tr h="171155">
                <a:tc vMerge="1">
                  <a:txBody>
                    <a:bodyPr/>
                    <a:lstStyle/>
                    <a:p>
                      <a:pP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DEP_TIME</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2147, 1050, 700</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Actual Departure Time (HHMM)</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4074229911"/>
                  </a:ext>
                </a:extLst>
              </a:tr>
              <a:tr h="171155">
                <a:tc vMerge="1">
                  <a:txBody>
                    <a:bodyPr/>
                    <a:lstStyle/>
                    <a:p>
                      <a:pP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CRS_ARR_TIME</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2250, 1404, 757</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Scheduled Arrival time (HHMM)</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1022127055"/>
                  </a:ext>
                </a:extLst>
              </a:tr>
              <a:tr h="171155">
                <a:tc vMerge="1">
                  <a:txBody>
                    <a:bodyPr/>
                    <a:lstStyle/>
                    <a:p>
                      <a:pP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ARR_TIME</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2245., 1403., 813.</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Actual Arrival time (HHMM)</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54715959"/>
                  </a:ext>
                </a:extLst>
              </a:tr>
              <a:tr h="171155">
                <a:tc rowSpan="5">
                  <a:txBody>
                    <a:bodyPr/>
                    <a:lstStyle/>
                    <a:p>
                      <a:pPr marR="0" algn="ctr" rtl="0">
                        <a:lnSpc>
                          <a:spcPct val="107000"/>
                        </a:lnSpc>
                        <a:spcBef>
                          <a:spcPts val="0"/>
                        </a:spcBef>
                        <a:spcAft>
                          <a:spcPts val="800"/>
                        </a:spcAft>
                        <a:buClr>
                          <a:srgbClr val="000000"/>
                        </a:buClr>
                        <a:buFont typeface="Arial"/>
                      </a:pPr>
                      <a:r>
                        <a:rPr lang="en-CA" sz="1400" b="1" i="0" u="none" strike="noStrike" kern="100" cap="none" dirty="0">
                          <a:solidFill>
                            <a:schemeClr val="tx1"/>
                          </a:solidFill>
                          <a:effectLst/>
                          <a:latin typeface="Aptos" panose="020B0004020202020204" pitchFamily="34" charset="0"/>
                          <a:ea typeface="Aptos" panose="020B0004020202020204" pitchFamily="34" charset="0"/>
                          <a:cs typeface="Times New Roman" panose="02020603050405020304" pitchFamily="18" charset="0"/>
                          <a:sym typeface="Arial"/>
                        </a:rPr>
                        <a:t>FLIGHT DETAILS</a:t>
                      </a:r>
                    </a:p>
                  </a:txBody>
                  <a:tcPr marL="20733" marR="20733" marT="0" marB="0" anchor="ctr"/>
                </a:tc>
                <a:tc>
                  <a:txBody>
                    <a:bodyPr/>
                    <a:lstStyle/>
                    <a:p>
                      <a:pPr>
                        <a:lnSpc>
                          <a:spcPct val="107000"/>
                        </a:lnSpc>
                        <a:spcAft>
                          <a:spcPts val="800"/>
                        </a:spcAft>
                      </a:pPr>
                      <a:r>
                        <a:rPr lang="en-CA" sz="1100" kern="100" dirty="0">
                          <a:effectLst/>
                        </a:rPr>
                        <a:t>OP_CARRIER</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'NK', 'MQ', 'OO', 'EV', ‘HA'</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The Name of the Carrier</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2283695257"/>
                  </a:ext>
                </a:extLst>
              </a:tr>
              <a:tr h="171155">
                <a:tc vMerge="1">
                  <a:txBody>
                    <a:bodyPr/>
                    <a:lstStyle/>
                    <a:p>
                      <a:pP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OP_CARRIER_FL_NUM</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195, 197, 198</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Flight Number of the Carrier</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1881946670"/>
                  </a:ext>
                </a:extLst>
              </a:tr>
              <a:tr h="171155">
                <a:tc vMerge="1">
                  <a:txBody>
                    <a:bodyPr/>
                    <a:lstStyle/>
                    <a:p>
                      <a:pP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ORIGIN</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'MCO', 'LGA', 'FLL', 'IAH'</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Origin Airport</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1931673013"/>
                  </a:ext>
                </a:extLst>
              </a:tr>
              <a:tr h="171155">
                <a:tc vMerge="1">
                  <a:txBody>
                    <a:bodyPr/>
                    <a:lstStyle/>
                    <a:p>
                      <a:pP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DEST</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'FLL', 'MCO', 'LAS', 'ORD'</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Destination airport</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3043405157"/>
                  </a:ext>
                </a:extLst>
              </a:tr>
              <a:tr h="171155">
                <a:tc vMerge="1">
                  <a:txBody>
                    <a:bodyPr/>
                    <a:lstStyle/>
                    <a:p>
                      <a:pP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DISTANCE</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177., 1076., 1222.</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Distance between airports (miles)</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1033394213"/>
                  </a:ext>
                </a:extLst>
              </a:tr>
              <a:tr h="171155">
                <a:tc rowSpan="7">
                  <a:txBody>
                    <a:bodyPr/>
                    <a:lstStyle/>
                    <a:p>
                      <a:pPr algn="ctr">
                        <a:lnSpc>
                          <a:spcPct val="107000"/>
                        </a:lnSpc>
                        <a:spcAft>
                          <a:spcPts val="800"/>
                        </a:spcAft>
                      </a:pPr>
                      <a:r>
                        <a:rPr lang="en-CA" sz="1400" b="1" i="0" u="none" strike="noStrike" kern="100" cap="none" dirty="0">
                          <a:solidFill>
                            <a:schemeClr val="tx1"/>
                          </a:solidFill>
                          <a:effectLst/>
                          <a:latin typeface="Aptos" panose="020B0004020202020204" pitchFamily="34" charset="0"/>
                          <a:ea typeface="Aptos" panose="020B0004020202020204" pitchFamily="34" charset="0"/>
                          <a:cs typeface="Times New Roman" panose="02020603050405020304" pitchFamily="18" charset="0"/>
                          <a:sym typeface="Arial"/>
                        </a:rPr>
                        <a:t>TIME METRICS</a:t>
                      </a:r>
                    </a:p>
                  </a:txBody>
                  <a:tcPr marL="20733" marR="20733" marT="0" marB="0" anchor="ctr"/>
                </a:tc>
                <a:tc>
                  <a:txBody>
                    <a:bodyPr/>
                    <a:lstStyle/>
                    <a:p>
                      <a:pPr>
                        <a:lnSpc>
                          <a:spcPct val="107000"/>
                        </a:lnSpc>
                        <a:spcAft>
                          <a:spcPts val="800"/>
                        </a:spcAft>
                      </a:pPr>
                      <a:r>
                        <a:rPr lang="en-CA" sz="1100" kern="100" dirty="0">
                          <a:effectLst/>
                        </a:rPr>
                        <a:t>TAXI_OUT</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15., 20., 19., 8.</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Taxi Out Time, in Minutes; The time elapsed between departure from the origin airport gate and wheels off.</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724155675"/>
                  </a:ext>
                </a:extLst>
              </a:tr>
              <a:tr h="171155">
                <a:tc vMerge="1">
                  <a:txBody>
                    <a:bodyPr/>
                    <a:lstStyle/>
                    <a:p>
                      <a:pPr algn="ct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nchor="ctr"/>
                </a:tc>
                <a:tc>
                  <a:txBody>
                    <a:bodyPr/>
                    <a:lstStyle/>
                    <a:p>
                      <a:pPr>
                        <a:lnSpc>
                          <a:spcPct val="107000"/>
                        </a:lnSpc>
                        <a:spcAft>
                          <a:spcPts val="800"/>
                        </a:spcAft>
                      </a:pPr>
                      <a:r>
                        <a:rPr lang="en-CA" sz="1100" kern="100" dirty="0">
                          <a:effectLst/>
                        </a:rPr>
                        <a:t>WHEELS_OFF</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2158., 1124., 731.</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Wheels Off Time (local time) in HHMM</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3619673000"/>
                  </a:ext>
                </a:extLst>
              </a:tr>
              <a:tr h="171155">
                <a:tc vMerge="1">
                  <a:txBody>
                    <a:bodyPr/>
                    <a:lstStyle/>
                    <a:p>
                      <a:pPr algn="ct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nchor="ctr"/>
                </a:tc>
                <a:tc>
                  <a:txBody>
                    <a:bodyPr/>
                    <a:lstStyle/>
                    <a:p>
                      <a:pPr>
                        <a:lnSpc>
                          <a:spcPct val="107000"/>
                        </a:lnSpc>
                        <a:spcAft>
                          <a:spcPts val="800"/>
                        </a:spcAft>
                      </a:pPr>
                      <a:r>
                        <a:rPr lang="en-CA" sz="1100" kern="100" dirty="0">
                          <a:effectLst/>
                        </a:rPr>
                        <a:t>WHEELS_ON</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2158., 1124., 731.</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Wheels On Time (local time) in HHMM</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1137860310"/>
                  </a:ext>
                </a:extLst>
              </a:tr>
              <a:tr h="171155">
                <a:tc vMerge="1">
                  <a:txBody>
                    <a:bodyPr/>
                    <a:lstStyle/>
                    <a:p>
                      <a:pPr algn="ct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nchor="ctr"/>
                </a:tc>
                <a:tc>
                  <a:txBody>
                    <a:bodyPr/>
                    <a:lstStyle/>
                    <a:p>
                      <a:pPr>
                        <a:lnSpc>
                          <a:spcPct val="107000"/>
                        </a:lnSpc>
                        <a:spcAft>
                          <a:spcPts val="800"/>
                        </a:spcAft>
                      </a:pPr>
                      <a:r>
                        <a:rPr lang="en-CA" sz="1100" kern="100">
                          <a:effectLst/>
                        </a:rPr>
                        <a:t>TAXI_IN</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7., 9., 10., 4., 5.</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Wheels down and arrival at the destination airport gate, in minutes</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510760223"/>
                  </a:ext>
                </a:extLst>
              </a:tr>
              <a:tr h="171155">
                <a:tc vMerge="1">
                  <a:txBody>
                    <a:bodyPr/>
                    <a:lstStyle/>
                    <a:p>
                      <a:pPr algn="ct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nchor="ctr"/>
                </a:tc>
                <a:tc>
                  <a:txBody>
                    <a:bodyPr/>
                    <a:lstStyle/>
                    <a:p>
                      <a:pPr>
                        <a:lnSpc>
                          <a:spcPct val="107000"/>
                        </a:lnSpc>
                        <a:spcAft>
                          <a:spcPts val="800"/>
                        </a:spcAft>
                      </a:pPr>
                      <a:r>
                        <a:rPr lang="en-CA" sz="1100" kern="100" dirty="0">
                          <a:effectLst/>
                        </a:rPr>
                        <a:t>CRS_ELAPSED_TIME</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63., 194., 57., 196.</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Estimated Elapsed Time of Flight, in Minutes</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3788974840"/>
                  </a:ext>
                </a:extLst>
              </a:tr>
              <a:tr h="171155">
                <a:tc vMerge="1">
                  <a:txBody>
                    <a:bodyPr/>
                    <a:lstStyle/>
                    <a:p>
                      <a:pPr algn="ct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nchor="ctr"/>
                </a:tc>
                <a:tc>
                  <a:txBody>
                    <a:bodyPr/>
                    <a:lstStyle/>
                    <a:p>
                      <a:pPr>
                        <a:lnSpc>
                          <a:spcPct val="107000"/>
                        </a:lnSpc>
                        <a:spcAft>
                          <a:spcPts val="800"/>
                        </a:spcAft>
                      </a:pPr>
                      <a:r>
                        <a:rPr lang="en-CA" sz="1100" kern="100" dirty="0">
                          <a:effectLst/>
                        </a:rPr>
                        <a:t>ACTUAL_ELAPSED_TIME</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63., 194., 57., 196.</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Elapsed Time of Flight, in Minutes</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2760986112"/>
                  </a:ext>
                </a:extLst>
              </a:tr>
              <a:tr h="171155">
                <a:tc vMerge="1">
                  <a:txBody>
                    <a:bodyPr/>
                    <a:lstStyle/>
                    <a:p>
                      <a:pP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AIR_TIME</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40., 150., 32., 164.</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Flight time in Minutes</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2794595077"/>
                  </a:ext>
                </a:extLst>
              </a:tr>
              <a:tr h="171155">
                <a:tc rowSpan="10">
                  <a:txBody>
                    <a:bodyPr/>
                    <a:lstStyle/>
                    <a:p>
                      <a:pPr algn="ctr">
                        <a:lnSpc>
                          <a:spcPct val="107000"/>
                        </a:lnSpc>
                        <a:spcAft>
                          <a:spcPts val="800"/>
                        </a:spcAft>
                      </a:pPr>
                      <a:r>
                        <a:rPr lang="en-CA" sz="1400" b="1" i="0" u="none" strike="noStrike" kern="100" cap="none" dirty="0">
                          <a:solidFill>
                            <a:schemeClr val="tx1"/>
                          </a:solidFill>
                          <a:effectLst/>
                          <a:latin typeface="Aptos" panose="020B0004020202020204" pitchFamily="34" charset="0"/>
                          <a:ea typeface="Aptos" panose="020B0004020202020204" pitchFamily="34" charset="0"/>
                          <a:cs typeface="Times New Roman" panose="02020603050405020304" pitchFamily="18" charset="0"/>
                          <a:sym typeface="Arial"/>
                        </a:rPr>
                        <a:t>DELAY INFORMATION</a:t>
                      </a:r>
                    </a:p>
                  </a:txBody>
                  <a:tcPr marL="20733" marR="20733" marT="0" marB="0" anchor="ctr"/>
                </a:tc>
                <a:tc>
                  <a:txBody>
                    <a:bodyPr/>
                    <a:lstStyle/>
                    <a:p>
                      <a:pPr>
                        <a:lnSpc>
                          <a:spcPct val="107000"/>
                        </a:lnSpc>
                        <a:spcAft>
                          <a:spcPts val="800"/>
                        </a:spcAft>
                      </a:pPr>
                      <a:r>
                        <a:rPr lang="en-CA" sz="1100" kern="100" dirty="0">
                          <a:effectLst/>
                        </a:rPr>
                        <a:t>DEP_DELAY</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-4., 14., 12.</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Difference in minutes between scheduled and actual departure time. Early departures show negative numbers.</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3891519440"/>
                  </a:ext>
                </a:extLst>
              </a:tr>
              <a:tr h="171155">
                <a:tc vMerge="1">
                  <a:txBody>
                    <a:bodyPr/>
                    <a:lstStyle/>
                    <a:p>
                      <a:pPr>
                        <a:lnSpc>
                          <a:spcPct val="107000"/>
                        </a:lnSpc>
                        <a:spcAft>
                          <a:spcPts val="800"/>
                        </a:spcAft>
                      </a:pPr>
                      <a:endParaRPr lang="en-CA" sz="1400" b="1" i="0" u="none" strike="noStrike" kern="100" cap="none" dirty="0">
                        <a:solidFill>
                          <a:schemeClr val="tx1"/>
                        </a:solidFill>
                        <a:effectLst/>
                        <a:latin typeface="Aptos" panose="020B0004020202020204" pitchFamily="34" charset="0"/>
                        <a:ea typeface="Aptos" panose="020B0004020202020204" pitchFamily="34" charset="0"/>
                        <a:cs typeface="Times New Roman" panose="02020603050405020304" pitchFamily="18" charset="0"/>
                        <a:sym typeface="Arial"/>
                      </a:endParaRPr>
                    </a:p>
                  </a:txBody>
                  <a:tcPr marL="20733" marR="20733" marT="0" marB="0"/>
                </a:tc>
                <a:tc>
                  <a:txBody>
                    <a:bodyPr/>
                    <a:lstStyle/>
                    <a:p>
                      <a:pPr>
                        <a:lnSpc>
                          <a:spcPct val="107000"/>
                        </a:lnSpc>
                        <a:spcAft>
                          <a:spcPts val="800"/>
                        </a:spcAft>
                      </a:pPr>
                      <a:r>
                        <a:rPr lang="en-CA" sz="1100" kern="100" dirty="0">
                          <a:effectLst/>
                        </a:rPr>
                        <a:t>ARR_DELAY</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-5.0, -1.0, 16.0</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Difference in minutes between scheduled and actual arrival time. Early arrivals show negative numbers.</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3520508169"/>
                  </a:ext>
                </a:extLst>
              </a:tr>
              <a:tr h="171155">
                <a:tc vMerge="1">
                  <a:txBody>
                    <a:bodyPr/>
                    <a:lstStyle/>
                    <a:p>
                      <a:pPr>
                        <a:lnSpc>
                          <a:spcPct val="107000"/>
                        </a:lnSpc>
                        <a:spcAft>
                          <a:spcPts val="800"/>
                        </a:spcAft>
                      </a:pPr>
                      <a:endParaRPr lang="en-CA" sz="1400" b="1" i="0" u="none" strike="noStrike" kern="100" cap="none" dirty="0">
                        <a:solidFill>
                          <a:schemeClr val="tx1"/>
                        </a:solidFill>
                        <a:effectLst/>
                        <a:latin typeface="Aptos" panose="020B0004020202020204" pitchFamily="34" charset="0"/>
                        <a:ea typeface="Aptos" panose="020B0004020202020204" pitchFamily="34" charset="0"/>
                        <a:cs typeface="Times New Roman" panose="02020603050405020304" pitchFamily="18" charset="0"/>
                        <a:sym typeface="Arial"/>
                      </a:endParaRPr>
                    </a:p>
                  </a:txBody>
                  <a:tcPr marL="20733" marR="20733" marT="0" marB="0"/>
                </a:tc>
                <a:tc>
                  <a:txBody>
                    <a:bodyPr/>
                    <a:lstStyle/>
                    <a:p>
                      <a:pPr>
                        <a:lnSpc>
                          <a:spcPct val="107000"/>
                        </a:lnSpc>
                        <a:spcAft>
                          <a:spcPts val="800"/>
                        </a:spcAft>
                      </a:pPr>
                      <a:r>
                        <a:rPr lang="en-CA" sz="1100" kern="100" dirty="0">
                          <a:effectLst/>
                        </a:rPr>
                        <a:t>CANCELLED</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0., 1.</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Cancelled Flight Indicator (1=Yes); was the flight cancelled?</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3079786216"/>
                  </a:ext>
                </a:extLst>
              </a:tr>
              <a:tr h="171155">
                <a:tc vMerge="1">
                  <a:txBody>
                    <a:bodyPr/>
                    <a:lstStyle/>
                    <a:p>
                      <a:pPr>
                        <a:lnSpc>
                          <a:spcPct val="107000"/>
                        </a:lnSpc>
                        <a:spcAft>
                          <a:spcPts val="800"/>
                        </a:spcAft>
                      </a:pPr>
                      <a:endParaRPr lang="en-CA" sz="1400" b="1" i="0" u="none" strike="noStrike" kern="100" cap="none" dirty="0">
                        <a:solidFill>
                          <a:schemeClr val="tx1"/>
                        </a:solidFill>
                        <a:effectLst/>
                        <a:latin typeface="Aptos" panose="020B0004020202020204" pitchFamily="34" charset="0"/>
                        <a:ea typeface="Aptos" panose="020B0004020202020204" pitchFamily="34" charset="0"/>
                        <a:cs typeface="Times New Roman" panose="02020603050405020304" pitchFamily="18" charset="0"/>
                        <a:sym typeface="Arial"/>
                      </a:endParaRPr>
                    </a:p>
                  </a:txBody>
                  <a:tcPr marL="20733" marR="20733" marT="0" marB="0"/>
                </a:tc>
                <a:tc>
                  <a:txBody>
                    <a:bodyPr/>
                    <a:lstStyle/>
                    <a:p>
                      <a:pPr>
                        <a:lnSpc>
                          <a:spcPct val="107000"/>
                        </a:lnSpc>
                        <a:spcAft>
                          <a:spcPts val="800"/>
                        </a:spcAft>
                      </a:pPr>
                      <a:r>
                        <a:rPr lang="en-CA" sz="1100" kern="100">
                          <a:effectLst/>
                        </a:rPr>
                        <a:t>CANCELLATION_CODE</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'A', 'B', 'C', 'D'</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Reason for cancellation (A = carrier, B = weather, C = NAS, D = security</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1464885245"/>
                  </a:ext>
                </a:extLst>
              </a:tr>
              <a:tr h="171155">
                <a:tc vMerge="1">
                  <a:txBody>
                    <a:bodyPr/>
                    <a:lstStyle/>
                    <a:p>
                      <a:pPr>
                        <a:lnSpc>
                          <a:spcPct val="107000"/>
                        </a:lnSpc>
                        <a:spcAft>
                          <a:spcPts val="800"/>
                        </a:spcAft>
                      </a:pPr>
                      <a:endParaRPr lang="en-CA" sz="1400" b="1" i="0" u="none" strike="noStrike" kern="100" cap="none" dirty="0">
                        <a:solidFill>
                          <a:schemeClr val="tx1"/>
                        </a:solidFill>
                        <a:effectLst/>
                        <a:latin typeface="Aptos" panose="020B0004020202020204" pitchFamily="34" charset="0"/>
                        <a:ea typeface="Aptos" panose="020B0004020202020204" pitchFamily="34" charset="0"/>
                        <a:cs typeface="Times New Roman" panose="02020603050405020304" pitchFamily="18" charset="0"/>
                        <a:sym typeface="Arial"/>
                      </a:endParaRPr>
                    </a:p>
                  </a:txBody>
                  <a:tcPr marL="20733" marR="20733" marT="0" marB="0"/>
                </a:tc>
                <a:tc>
                  <a:txBody>
                    <a:bodyPr/>
                    <a:lstStyle/>
                    <a:p>
                      <a:pPr>
                        <a:lnSpc>
                          <a:spcPct val="107000"/>
                        </a:lnSpc>
                        <a:spcAft>
                          <a:spcPts val="800"/>
                        </a:spcAft>
                      </a:pPr>
                      <a:r>
                        <a:rPr lang="en-CA" sz="1100" kern="100" dirty="0">
                          <a:effectLst/>
                        </a:rPr>
                        <a:t>DIVERTED</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0., 1.</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Diverted Flight Indicator (1 = Yes)</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4103424049"/>
                  </a:ext>
                </a:extLst>
              </a:tr>
              <a:tr h="171155">
                <a:tc vMerge="1">
                  <a:txBody>
                    <a:bodyPr/>
                    <a:lstStyle/>
                    <a:p>
                      <a:pPr algn="ctr">
                        <a:lnSpc>
                          <a:spcPct val="107000"/>
                        </a:lnSpc>
                        <a:spcAft>
                          <a:spcPts val="800"/>
                        </a:spcAft>
                      </a:pPr>
                      <a:endParaRPr lang="en-CA" sz="1400" b="1" i="0" u="none" strike="noStrike" kern="100" cap="none" dirty="0">
                        <a:solidFill>
                          <a:schemeClr val="tx1"/>
                        </a:solidFill>
                        <a:effectLst/>
                        <a:latin typeface="Aptos" panose="020B0004020202020204" pitchFamily="34" charset="0"/>
                        <a:ea typeface="Aptos" panose="020B0004020202020204" pitchFamily="34" charset="0"/>
                        <a:cs typeface="Times New Roman" panose="02020603050405020304" pitchFamily="18" charset="0"/>
                        <a:sym typeface="Arial"/>
                      </a:endParaRPr>
                    </a:p>
                  </a:txBody>
                  <a:tcPr marL="20733" marR="20733" marT="0" marB="0" anchor="ctr"/>
                </a:tc>
                <a:tc>
                  <a:txBody>
                    <a:bodyPr/>
                    <a:lstStyle/>
                    <a:p>
                      <a:pPr>
                        <a:lnSpc>
                          <a:spcPct val="107000"/>
                        </a:lnSpc>
                        <a:spcAft>
                          <a:spcPts val="800"/>
                        </a:spcAft>
                      </a:pPr>
                      <a:r>
                        <a:rPr lang="en-CA" sz="1100" kern="100" dirty="0">
                          <a:effectLst/>
                        </a:rPr>
                        <a:t>CARRIER_DELAY</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1., 15., 127., 174.</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Carrier Delay, in Minutes</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374798527"/>
                  </a:ext>
                </a:extLst>
              </a:tr>
              <a:tr h="171155">
                <a:tc vMerge="1">
                  <a:txBody>
                    <a:bodyPr/>
                    <a:lstStyle/>
                    <a:p>
                      <a:pP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WEATHER_DELAY</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31., 17., 24., 61.</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Weather Delay, in Minutes</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4216151813"/>
                  </a:ext>
                </a:extLst>
              </a:tr>
              <a:tr h="171155">
                <a:tc vMerge="1">
                  <a:txBody>
                    <a:bodyPr/>
                    <a:lstStyle/>
                    <a:p>
                      <a:pP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NAS_DELAY</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16., 18., 25., 19.</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a:effectLst/>
                        </a:rPr>
                        <a:t>National Air System Delay, in Minutes</a:t>
                      </a:r>
                      <a:endParaRPr lang="en-CA" sz="1000" kern="10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3822692181"/>
                  </a:ext>
                </a:extLst>
              </a:tr>
              <a:tr h="171155">
                <a:tc vMerge="1">
                  <a:txBody>
                    <a:bodyPr/>
                    <a:lstStyle/>
                    <a:p>
                      <a:pP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SECURITY_DELAY</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8., 21., 6., 14.</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Security Delay, in Minutes</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3252122507"/>
                  </a:ext>
                </a:extLst>
              </a:tr>
              <a:tr h="171155">
                <a:tc vMerge="1">
                  <a:txBody>
                    <a:bodyPr/>
                    <a:lstStyle/>
                    <a:p>
                      <a:pPr>
                        <a:lnSpc>
                          <a:spcPct val="107000"/>
                        </a:lnSpc>
                        <a:spcAft>
                          <a:spcPts val="800"/>
                        </a:spcAft>
                      </a:pPr>
                      <a:endParaRPr lang="en-CA"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LATE_AIRCRAFT_DELAY</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8., 29., 21., 10.</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tc>
                  <a:txBody>
                    <a:bodyPr/>
                    <a:lstStyle/>
                    <a:p>
                      <a:pPr>
                        <a:lnSpc>
                          <a:spcPct val="107000"/>
                        </a:lnSpc>
                        <a:spcAft>
                          <a:spcPts val="800"/>
                        </a:spcAft>
                      </a:pPr>
                      <a:r>
                        <a:rPr lang="en-CA" sz="1100" kern="100" dirty="0">
                          <a:effectLst/>
                        </a:rPr>
                        <a:t>Late Aircraft Delay, in Minutes</a:t>
                      </a:r>
                      <a:endParaRPr lang="en-C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0733" marR="20733" marT="0" marB="0"/>
                </a:tc>
                <a:extLst>
                  <a:ext uri="{0D108BD9-81ED-4DB2-BD59-A6C34878D82A}">
                    <a16:rowId xmlns:a16="http://schemas.microsoft.com/office/drawing/2014/main" val="1759250079"/>
                  </a:ext>
                </a:extLst>
              </a:tr>
            </a:tbl>
          </a:graphicData>
        </a:graphic>
      </p:graphicFrame>
    </p:spTree>
    <p:extLst>
      <p:ext uri="{BB962C8B-B14F-4D97-AF65-F5344CB8AC3E}">
        <p14:creationId xmlns:p14="http://schemas.microsoft.com/office/powerpoint/2010/main" val="3669379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7"/>
          <p:cNvSpPr txBox="1">
            <a:spLocks noGrp="1"/>
          </p:cNvSpPr>
          <p:nvPr>
            <p:ph type="title"/>
          </p:nvPr>
        </p:nvSpPr>
        <p:spPr>
          <a:xfrm>
            <a:off x="211528" y="528263"/>
            <a:ext cx="11449855" cy="7609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2800"/>
              <a:buFont typeface="Roboto"/>
              <a:buNone/>
            </a:pPr>
            <a:r>
              <a:rPr lang="en-US" sz="4400" dirty="0"/>
              <a:t>Exploratory Data Analysis</a:t>
            </a:r>
            <a:endParaRPr dirty="0"/>
          </a:p>
        </p:txBody>
      </p:sp>
      <p:sp>
        <p:nvSpPr>
          <p:cNvPr id="271" name="Google Shape;271;p7"/>
          <p:cNvSpPr txBox="1">
            <a:spLocks noGrp="1"/>
          </p:cNvSpPr>
          <p:nvPr>
            <p:ph type="body" idx="1"/>
          </p:nvPr>
        </p:nvSpPr>
        <p:spPr>
          <a:xfrm>
            <a:off x="390591" y="1716834"/>
            <a:ext cx="11410818" cy="4545304"/>
          </a:xfrm>
          <a:prstGeom prst="rect">
            <a:avLst/>
          </a:prstGeom>
          <a:noFill/>
          <a:ln>
            <a:noFill/>
          </a:ln>
        </p:spPr>
        <p:txBody>
          <a:bodyPr spcFirstLastPara="1" wrap="square" lIns="91425" tIns="45700" rIns="91425" bIns="45700" anchor="t" anchorCtr="0">
            <a:noAutofit/>
          </a:bodyPr>
          <a:lstStyle/>
          <a:p>
            <a:pPr lvl="0" indent="-457200" algn="l" rtl="0">
              <a:lnSpc>
                <a:spcPct val="90000"/>
              </a:lnSpc>
              <a:spcBef>
                <a:spcPts val="0"/>
              </a:spcBef>
              <a:spcAft>
                <a:spcPts val="0"/>
              </a:spcAft>
              <a:buClr>
                <a:schemeClr val="dk1"/>
              </a:buClr>
              <a:buSzPts val="2000"/>
              <a:buAutoNum type="arabicPeriod"/>
            </a:pPr>
            <a:r>
              <a:rPr lang="en-CA" sz="2000" dirty="0"/>
              <a:t>Important Variables &amp; Variables not required</a:t>
            </a:r>
          </a:p>
        </p:txBody>
      </p:sp>
      <p:sp>
        <p:nvSpPr>
          <p:cNvPr id="272" name="Google Shape;272;p7"/>
          <p:cNvSpPr txBox="1">
            <a:spLocks noGrp="1"/>
          </p:cNvSpPr>
          <p:nvPr>
            <p:ph type="sldNum" idx="12"/>
          </p:nvPr>
        </p:nvSpPr>
        <p:spPr>
          <a:xfrm>
            <a:off x="8828009" y="6356350"/>
            <a:ext cx="29734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888888"/>
              </a:solidFill>
              <a:effectLst/>
              <a:uLnTx/>
              <a:uFillTx/>
              <a:latin typeface="Roboto"/>
              <a:ea typeface="Roboto"/>
              <a:cs typeface="Roboto"/>
              <a:sym typeface="Roboto"/>
            </a:endParaRPr>
          </a:p>
        </p:txBody>
      </p:sp>
    </p:spTree>
    <p:extLst>
      <p:ext uri="{BB962C8B-B14F-4D97-AF65-F5344CB8AC3E}">
        <p14:creationId xmlns:p14="http://schemas.microsoft.com/office/powerpoint/2010/main" val="74141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6198806-3C4F-6D3A-4B40-FF2F509CFE27}"/>
              </a:ext>
            </a:extLst>
          </p:cNvPr>
          <p:cNvSpPr>
            <a:spLocks noGrp="1"/>
          </p:cNvSpPr>
          <p:nvPr>
            <p:ph type="title"/>
          </p:nvPr>
        </p:nvSpPr>
        <p:spPr/>
        <p:txBody>
          <a:bodyPr/>
          <a:lstStyle/>
          <a:p>
            <a:r>
              <a:rPr lang="en-CA" dirty="0"/>
              <a:t>EDA – Cont.</a:t>
            </a:r>
          </a:p>
        </p:txBody>
      </p:sp>
      <p:sp>
        <p:nvSpPr>
          <p:cNvPr id="13" name="Rectangle: Rounded Corners 12">
            <a:extLst>
              <a:ext uri="{FF2B5EF4-FFF2-40B4-BE49-F238E27FC236}">
                <a16:creationId xmlns:a16="http://schemas.microsoft.com/office/drawing/2014/main" id="{59566EFF-871E-D1D8-78A0-43D2159DDC60}"/>
              </a:ext>
            </a:extLst>
          </p:cNvPr>
          <p:cNvSpPr/>
          <p:nvPr/>
        </p:nvSpPr>
        <p:spPr>
          <a:xfrm>
            <a:off x="301658" y="1687398"/>
            <a:ext cx="5676156" cy="593889"/>
          </a:xfrm>
          <a:prstGeom prst="roundRect">
            <a:avLst/>
          </a:prstGeom>
          <a:solidFill>
            <a:schemeClr val="tx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CA" sz="2000" dirty="0">
                <a:solidFill>
                  <a:schemeClr val="tx1"/>
                </a:solidFill>
                <a:latin typeface="Roboto" panose="02000000000000000000" pitchFamily="2" charset="0"/>
                <a:ea typeface="Roboto" panose="02000000000000000000" pitchFamily="2" charset="0"/>
                <a:cs typeface="Roboto" panose="02000000000000000000" pitchFamily="2" charset="0"/>
              </a:rPr>
              <a:t>Flight Counts Per Month</a:t>
            </a:r>
          </a:p>
        </p:txBody>
      </p:sp>
      <p:pic>
        <p:nvPicPr>
          <p:cNvPr id="25" name="Picture 24">
            <a:extLst>
              <a:ext uri="{FF2B5EF4-FFF2-40B4-BE49-F238E27FC236}">
                <a16:creationId xmlns:a16="http://schemas.microsoft.com/office/drawing/2014/main" id="{6C564BF4-1651-9EC7-AE3E-977DF061260D}"/>
              </a:ext>
            </a:extLst>
          </p:cNvPr>
          <p:cNvPicPr>
            <a:picLocks noChangeAspect="1"/>
          </p:cNvPicPr>
          <p:nvPr/>
        </p:nvPicPr>
        <p:blipFill>
          <a:blip r:embed="rId2"/>
          <a:stretch>
            <a:fillRect/>
          </a:stretch>
        </p:blipFill>
        <p:spPr>
          <a:xfrm>
            <a:off x="64182" y="2587722"/>
            <a:ext cx="5913632" cy="1988992"/>
          </a:xfrm>
          <a:prstGeom prst="rect">
            <a:avLst/>
          </a:prstGeom>
          <a:ln>
            <a:solidFill>
              <a:srgbClr val="002060"/>
            </a:solidFill>
          </a:ln>
        </p:spPr>
      </p:pic>
      <p:sp>
        <p:nvSpPr>
          <p:cNvPr id="26" name="Rectangle: Rounded Corners 25">
            <a:extLst>
              <a:ext uri="{FF2B5EF4-FFF2-40B4-BE49-F238E27FC236}">
                <a16:creationId xmlns:a16="http://schemas.microsoft.com/office/drawing/2014/main" id="{7988EC4F-F7D8-C00D-9B09-4CC3EF30ECBD}"/>
              </a:ext>
            </a:extLst>
          </p:cNvPr>
          <p:cNvSpPr/>
          <p:nvPr/>
        </p:nvSpPr>
        <p:spPr>
          <a:xfrm>
            <a:off x="6214188" y="1687398"/>
            <a:ext cx="5676156" cy="593889"/>
          </a:xfrm>
          <a:prstGeom prst="roundRect">
            <a:avLst/>
          </a:prstGeom>
          <a:solidFill>
            <a:schemeClr val="tx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CA" sz="2000" dirty="0">
                <a:solidFill>
                  <a:schemeClr val="tx1"/>
                </a:solidFill>
                <a:latin typeface="Roboto" panose="02000000000000000000" pitchFamily="2" charset="0"/>
                <a:ea typeface="Roboto" panose="02000000000000000000" pitchFamily="2" charset="0"/>
                <a:cs typeface="Roboto" panose="02000000000000000000" pitchFamily="2" charset="0"/>
              </a:rPr>
              <a:t>Average Departure Delay Per Month</a:t>
            </a:r>
          </a:p>
        </p:txBody>
      </p:sp>
      <p:pic>
        <p:nvPicPr>
          <p:cNvPr id="28" name="Picture 27">
            <a:extLst>
              <a:ext uri="{FF2B5EF4-FFF2-40B4-BE49-F238E27FC236}">
                <a16:creationId xmlns:a16="http://schemas.microsoft.com/office/drawing/2014/main" id="{272AA57A-C921-E591-11D8-27C41B17A213}"/>
              </a:ext>
            </a:extLst>
          </p:cNvPr>
          <p:cNvPicPr>
            <a:picLocks noChangeAspect="1"/>
          </p:cNvPicPr>
          <p:nvPr/>
        </p:nvPicPr>
        <p:blipFill>
          <a:blip r:embed="rId3"/>
          <a:stretch>
            <a:fillRect/>
          </a:stretch>
        </p:blipFill>
        <p:spPr>
          <a:xfrm>
            <a:off x="6235814" y="2611068"/>
            <a:ext cx="5654530" cy="1996613"/>
          </a:xfrm>
          <a:prstGeom prst="rect">
            <a:avLst/>
          </a:prstGeom>
          <a:ln>
            <a:solidFill>
              <a:srgbClr val="002060"/>
            </a:solidFill>
          </a:ln>
        </p:spPr>
      </p:pic>
      <p:pic>
        <p:nvPicPr>
          <p:cNvPr id="32" name="Graphic 31" descr="Airplane with solid fill">
            <a:extLst>
              <a:ext uri="{FF2B5EF4-FFF2-40B4-BE49-F238E27FC236}">
                <a16:creationId xmlns:a16="http://schemas.microsoft.com/office/drawing/2014/main" id="{52FAC79B-AD54-7035-0AEB-81DD6284D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1641" y="5253092"/>
            <a:ext cx="400639" cy="400639"/>
          </a:xfrm>
          <a:prstGeom prst="rect">
            <a:avLst/>
          </a:prstGeom>
        </p:spPr>
      </p:pic>
      <p:pic>
        <p:nvPicPr>
          <p:cNvPr id="33" name="Graphic 32" descr="Airplane with solid fill">
            <a:extLst>
              <a:ext uri="{FF2B5EF4-FFF2-40B4-BE49-F238E27FC236}">
                <a16:creationId xmlns:a16="http://schemas.microsoft.com/office/drawing/2014/main" id="{968C2E33-D5EE-989F-E608-36E83270F5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1641" y="5846979"/>
            <a:ext cx="400639" cy="400639"/>
          </a:xfrm>
          <a:prstGeom prst="rect">
            <a:avLst/>
          </a:prstGeom>
        </p:spPr>
      </p:pic>
      <p:pic>
        <p:nvPicPr>
          <p:cNvPr id="34" name="Graphic 33" descr="Airplane with solid fill">
            <a:extLst>
              <a:ext uri="{FF2B5EF4-FFF2-40B4-BE49-F238E27FC236}">
                <a16:creationId xmlns:a16="http://schemas.microsoft.com/office/drawing/2014/main" id="{4CA8ED82-A63B-510B-767E-4A9CE5B766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1641" y="6440866"/>
            <a:ext cx="400639" cy="400639"/>
          </a:xfrm>
          <a:prstGeom prst="rect">
            <a:avLst/>
          </a:prstGeom>
        </p:spPr>
      </p:pic>
      <p:sp>
        <p:nvSpPr>
          <p:cNvPr id="35" name="TextBox 34">
            <a:extLst>
              <a:ext uri="{FF2B5EF4-FFF2-40B4-BE49-F238E27FC236}">
                <a16:creationId xmlns:a16="http://schemas.microsoft.com/office/drawing/2014/main" id="{EF4828FA-F14F-C453-4A37-DA5BEDC6F18A}"/>
              </a:ext>
            </a:extLst>
          </p:cNvPr>
          <p:cNvSpPr txBox="1"/>
          <p:nvPr/>
        </p:nvSpPr>
        <p:spPr>
          <a:xfrm>
            <a:off x="1916550" y="5182354"/>
            <a:ext cx="3280528" cy="523220"/>
          </a:xfrm>
          <a:prstGeom prst="rect">
            <a:avLst/>
          </a:prstGeom>
          <a:noFill/>
        </p:spPr>
        <p:txBody>
          <a:bodyPr wrap="square" rtlCol="0">
            <a:spAutoFit/>
          </a:bodyPr>
          <a:lstStyle/>
          <a:p>
            <a:r>
              <a:rPr lang="en-CA" dirty="0">
                <a:latin typeface="Roboto" panose="02000000000000000000" pitchFamily="2" charset="0"/>
                <a:ea typeface="Roboto" panose="02000000000000000000" pitchFamily="2" charset="0"/>
                <a:cs typeface="Roboto" panose="02000000000000000000" pitchFamily="2" charset="0"/>
              </a:rPr>
              <a:t>Seasonality shift in the flights count per month</a:t>
            </a:r>
          </a:p>
        </p:txBody>
      </p:sp>
      <p:sp>
        <p:nvSpPr>
          <p:cNvPr id="36" name="TextBox 35">
            <a:extLst>
              <a:ext uri="{FF2B5EF4-FFF2-40B4-BE49-F238E27FC236}">
                <a16:creationId xmlns:a16="http://schemas.microsoft.com/office/drawing/2014/main" id="{B6F93836-02AC-C619-92A7-D3F40C11F325}"/>
              </a:ext>
            </a:extLst>
          </p:cNvPr>
          <p:cNvSpPr txBox="1"/>
          <p:nvPr/>
        </p:nvSpPr>
        <p:spPr>
          <a:xfrm>
            <a:off x="1916550" y="5771563"/>
            <a:ext cx="3280528" cy="523220"/>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February sees a decline following January vacations</a:t>
            </a:r>
            <a:endParaRPr lang="en-CA" dirty="0">
              <a:latin typeface="Roboto" panose="02000000000000000000" pitchFamily="2" charset="0"/>
              <a:ea typeface="Roboto" panose="02000000000000000000" pitchFamily="2" charset="0"/>
              <a:cs typeface="Roboto" panose="02000000000000000000" pitchFamily="2" charset="0"/>
            </a:endParaRPr>
          </a:p>
        </p:txBody>
      </p:sp>
      <p:sp>
        <p:nvSpPr>
          <p:cNvPr id="37" name="TextBox 36">
            <a:extLst>
              <a:ext uri="{FF2B5EF4-FFF2-40B4-BE49-F238E27FC236}">
                <a16:creationId xmlns:a16="http://schemas.microsoft.com/office/drawing/2014/main" id="{49F6E74F-B893-D090-54E0-EF9A01AE7130}"/>
              </a:ext>
            </a:extLst>
          </p:cNvPr>
          <p:cNvSpPr txBox="1"/>
          <p:nvPr/>
        </p:nvSpPr>
        <p:spPr>
          <a:xfrm>
            <a:off x="1916550" y="6376145"/>
            <a:ext cx="3280528" cy="523220"/>
          </a:xfrm>
          <a:prstGeom prst="rect">
            <a:avLst/>
          </a:prstGeom>
          <a:noFill/>
        </p:spPr>
        <p:txBody>
          <a:bodyPr wrap="square" rtlCol="0">
            <a:spAutoFit/>
          </a:bodyPr>
          <a:lstStyle/>
          <a:p>
            <a:r>
              <a:rPr lang="en-CA" dirty="0">
                <a:latin typeface="Roboto" panose="02000000000000000000" pitchFamily="2" charset="0"/>
                <a:ea typeface="Roboto" panose="02000000000000000000" pitchFamily="2" charset="0"/>
                <a:cs typeface="Roboto" panose="02000000000000000000" pitchFamily="2" charset="0"/>
              </a:rPr>
              <a:t>Summer month spike – People goes back to the Vacations</a:t>
            </a:r>
          </a:p>
        </p:txBody>
      </p:sp>
      <p:pic>
        <p:nvPicPr>
          <p:cNvPr id="40" name="Graphic 39" descr="Airplane with solid fill">
            <a:extLst>
              <a:ext uri="{FF2B5EF4-FFF2-40B4-BE49-F238E27FC236}">
                <a16:creationId xmlns:a16="http://schemas.microsoft.com/office/drawing/2014/main" id="{D957DF91-AE46-A2EC-59F0-0DD162A57E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19763" y="5253092"/>
            <a:ext cx="400639" cy="400639"/>
          </a:xfrm>
          <a:prstGeom prst="rect">
            <a:avLst/>
          </a:prstGeom>
        </p:spPr>
      </p:pic>
      <p:pic>
        <p:nvPicPr>
          <p:cNvPr id="41" name="Graphic 40" descr="Airplane with solid fill">
            <a:extLst>
              <a:ext uri="{FF2B5EF4-FFF2-40B4-BE49-F238E27FC236}">
                <a16:creationId xmlns:a16="http://schemas.microsoft.com/office/drawing/2014/main" id="{C6561847-63B5-8F06-AD45-67BDF2A731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19763" y="5846979"/>
            <a:ext cx="400639" cy="400639"/>
          </a:xfrm>
          <a:prstGeom prst="rect">
            <a:avLst/>
          </a:prstGeom>
        </p:spPr>
      </p:pic>
      <p:pic>
        <p:nvPicPr>
          <p:cNvPr id="42" name="Graphic 41" descr="Airplane with solid fill">
            <a:extLst>
              <a:ext uri="{FF2B5EF4-FFF2-40B4-BE49-F238E27FC236}">
                <a16:creationId xmlns:a16="http://schemas.microsoft.com/office/drawing/2014/main" id="{4FF1A487-FAAE-F295-09B1-92C6492667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19763" y="6440866"/>
            <a:ext cx="400639" cy="400639"/>
          </a:xfrm>
          <a:prstGeom prst="rect">
            <a:avLst/>
          </a:prstGeom>
        </p:spPr>
      </p:pic>
      <p:sp>
        <p:nvSpPr>
          <p:cNvPr id="43" name="TextBox 42">
            <a:extLst>
              <a:ext uri="{FF2B5EF4-FFF2-40B4-BE49-F238E27FC236}">
                <a16:creationId xmlns:a16="http://schemas.microsoft.com/office/drawing/2014/main" id="{59F7CADA-DBF1-A9B5-BB51-0A76966A51E0}"/>
              </a:ext>
            </a:extLst>
          </p:cNvPr>
          <p:cNvSpPr txBox="1"/>
          <p:nvPr/>
        </p:nvSpPr>
        <p:spPr>
          <a:xfrm>
            <a:off x="8030617" y="5248343"/>
            <a:ext cx="3280528" cy="523220"/>
          </a:xfrm>
          <a:prstGeom prst="rect">
            <a:avLst/>
          </a:prstGeom>
          <a:noFill/>
        </p:spPr>
        <p:txBody>
          <a:bodyPr wrap="square" rtlCol="0">
            <a:spAutoFit/>
          </a:bodyPr>
          <a:lstStyle/>
          <a:p>
            <a:r>
              <a:rPr lang="en-CA" dirty="0">
                <a:latin typeface="Roboto" panose="02000000000000000000" pitchFamily="2" charset="0"/>
                <a:ea typeface="Roboto" panose="02000000000000000000" pitchFamily="2" charset="0"/>
                <a:cs typeface="Roboto" panose="02000000000000000000" pitchFamily="2" charset="0"/>
              </a:rPr>
              <a:t>Avg. Departure delay goes well with the seasonality shift</a:t>
            </a:r>
          </a:p>
        </p:txBody>
      </p:sp>
      <p:sp>
        <p:nvSpPr>
          <p:cNvPr id="44" name="TextBox 43">
            <a:extLst>
              <a:ext uri="{FF2B5EF4-FFF2-40B4-BE49-F238E27FC236}">
                <a16:creationId xmlns:a16="http://schemas.microsoft.com/office/drawing/2014/main" id="{D70B2509-7E97-841E-F69E-AF2561C0148C}"/>
              </a:ext>
            </a:extLst>
          </p:cNvPr>
          <p:cNvSpPr txBox="1"/>
          <p:nvPr/>
        </p:nvSpPr>
        <p:spPr>
          <a:xfrm>
            <a:off x="8030617" y="5852925"/>
            <a:ext cx="3347536" cy="523220"/>
          </a:xfrm>
          <a:prstGeom prst="rect">
            <a:avLst/>
          </a:prstGeom>
          <a:noFill/>
        </p:spPr>
        <p:txBody>
          <a:bodyPr wrap="square" rtlCol="0">
            <a:spAutoFit/>
          </a:bodyPr>
          <a:lstStyle/>
          <a:p>
            <a:r>
              <a:rPr lang="en-CA" dirty="0">
                <a:latin typeface="Roboto" panose="02000000000000000000" pitchFamily="2" charset="0"/>
                <a:ea typeface="Roboto" panose="02000000000000000000" pitchFamily="2" charset="0"/>
                <a:cs typeface="Roboto" panose="02000000000000000000" pitchFamily="2" charset="0"/>
              </a:rPr>
              <a:t>After winter vacations, there is a dip in the delays, which increases in Summers</a:t>
            </a:r>
          </a:p>
        </p:txBody>
      </p:sp>
      <p:sp>
        <p:nvSpPr>
          <p:cNvPr id="45" name="TextBox 44">
            <a:extLst>
              <a:ext uri="{FF2B5EF4-FFF2-40B4-BE49-F238E27FC236}">
                <a16:creationId xmlns:a16="http://schemas.microsoft.com/office/drawing/2014/main" id="{E34C5D38-38A1-6A53-BC27-595E8363B5D8}"/>
              </a:ext>
            </a:extLst>
          </p:cNvPr>
          <p:cNvSpPr txBox="1"/>
          <p:nvPr/>
        </p:nvSpPr>
        <p:spPr>
          <a:xfrm>
            <a:off x="8064121" y="6440866"/>
            <a:ext cx="3280528" cy="307777"/>
          </a:xfrm>
          <a:prstGeom prst="rect">
            <a:avLst/>
          </a:prstGeom>
          <a:noFill/>
        </p:spPr>
        <p:txBody>
          <a:bodyPr wrap="square" rtlCol="0">
            <a:spAutoFit/>
          </a:bodyPr>
          <a:lstStyle/>
          <a:p>
            <a:r>
              <a:rPr lang="en-CA" dirty="0">
                <a:latin typeface="Roboto" panose="02000000000000000000" pitchFamily="2" charset="0"/>
                <a:ea typeface="Roboto" panose="02000000000000000000" pitchFamily="2" charset="0"/>
                <a:cs typeface="Roboto" panose="02000000000000000000" pitchFamily="2" charset="0"/>
              </a:rPr>
              <a:t>Delay increases as Winter arrives</a:t>
            </a:r>
          </a:p>
        </p:txBody>
      </p:sp>
      <p:sp>
        <p:nvSpPr>
          <p:cNvPr id="48" name="Arrow: Pentagon 47">
            <a:extLst>
              <a:ext uri="{FF2B5EF4-FFF2-40B4-BE49-F238E27FC236}">
                <a16:creationId xmlns:a16="http://schemas.microsoft.com/office/drawing/2014/main" id="{E5BB778E-4969-EB58-46E8-12CD5B6035F2}"/>
              </a:ext>
            </a:extLst>
          </p:cNvPr>
          <p:cNvSpPr/>
          <p:nvPr/>
        </p:nvSpPr>
        <p:spPr>
          <a:xfrm>
            <a:off x="301658" y="4741682"/>
            <a:ext cx="1614892" cy="360578"/>
          </a:xfrm>
          <a:prstGeom prst="homePlat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Roboto" panose="02000000000000000000" pitchFamily="2" charset="0"/>
                <a:ea typeface="Roboto" panose="02000000000000000000" pitchFamily="2" charset="0"/>
                <a:cs typeface="Roboto" panose="02000000000000000000" pitchFamily="2" charset="0"/>
              </a:rPr>
              <a:t>Key Takeaways</a:t>
            </a:r>
          </a:p>
        </p:txBody>
      </p:sp>
      <p:sp>
        <p:nvSpPr>
          <p:cNvPr id="49" name="Arrow: Pentagon 48">
            <a:extLst>
              <a:ext uri="{FF2B5EF4-FFF2-40B4-BE49-F238E27FC236}">
                <a16:creationId xmlns:a16="http://schemas.microsoft.com/office/drawing/2014/main" id="{D8044407-EF85-A0F8-6727-D2A96A818A5A}"/>
              </a:ext>
            </a:extLst>
          </p:cNvPr>
          <p:cNvSpPr/>
          <p:nvPr/>
        </p:nvSpPr>
        <p:spPr>
          <a:xfrm>
            <a:off x="6415725" y="4787327"/>
            <a:ext cx="1614892" cy="360578"/>
          </a:xfrm>
          <a:prstGeom prst="homePlat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Roboto" panose="02000000000000000000" pitchFamily="2" charset="0"/>
                <a:ea typeface="Roboto" panose="02000000000000000000" pitchFamily="2" charset="0"/>
                <a:cs typeface="Roboto" panose="02000000000000000000" pitchFamily="2" charset="0"/>
              </a:rPr>
              <a:t>Key Takeaways</a:t>
            </a:r>
          </a:p>
        </p:txBody>
      </p:sp>
    </p:spTree>
    <p:extLst>
      <p:ext uri="{BB962C8B-B14F-4D97-AF65-F5344CB8AC3E}">
        <p14:creationId xmlns:p14="http://schemas.microsoft.com/office/powerpoint/2010/main" val="65507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6198806-3C4F-6D3A-4B40-FF2F509CFE27}"/>
              </a:ext>
            </a:extLst>
          </p:cNvPr>
          <p:cNvSpPr>
            <a:spLocks noGrp="1"/>
          </p:cNvSpPr>
          <p:nvPr>
            <p:ph type="title"/>
          </p:nvPr>
        </p:nvSpPr>
        <p:spPr>
          <a:xfrm>
            <a:off x="141405" y="107694"/>
            <a:ext cx="11410818" cy="1325563"/>
          </a:xfrm>
        </p:spPr>
        <p:txBody>
          <a:bodyPr>
            <a:normAutofit/>
          </a:bodyPr>
          <a:lstStyle/>
          <a:p>
            <a:r>
              <a:rPr lang="en-CA" sz="5400" dirty="0">
                <a:latin typeface="Roboto" panose="02000000000000000000" pitchFamily="2" charset="0"/>
                <a:ea typeface="Roboto" panose="02000000000000000000" pitchFamily="2" charset="0"/>
                <a:cs typeface="Roboto" panose="02000000000000000000" pitchFamily="2" charset="0"/>
              </a:rPr>
              <a:t>EDA – Cont.</a:t>
            </a:r>
          </a:p>
        </p:txBody>
      </p:sp>
      <p:sp>
        <p:nvSpPr>
          <p:cNvPr id="13" name="Rectangle: Rounded Corners 12">
            <a:extLst>
              <a:ext uri="{FF2B5EF4-FFF2-40B4-BE49-F238E27FC236}">
                <a16:creationId xmlns:a16="http://schemas.microsoft.com/office/drawing/2014/main" id="{59566EFF-871E-D1D8-78A0-43D2159DDC60}"/>
              </a:ext>
            </a:extLst>
          </p:cNvPr>
          <p:cNvSpPr/>
          <p:nvPr/>
        </p:nvSpPr>
        <p:spPr>
          <a:xfrm>
            <a:off x="301658" y="1687398"/>
            <a:ext cx="5676156" cy="593889"/>
          </a:xfrm>
          <a:prstGeom prst="roundRect">
            <a:avLst/>
          </a:prstGeom>
          <a:solidFill>
            <a:schemeClr val="bg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CA" sz="2000" dirty="0">
                <a:solidFill>
                  <a:schemeClr val="bg1"/>
                </a:solidFill>
                <a:latin typeface="Roboto" panose="02000000000000000000" pitchFamily="2" charset="0"/>
                <a:ea typeface="Roboto" panose="02000000000000000000" pitchFamily="2" charset="0"/>
                <a:cs typeface="Roboto" panose="02000000000000000000" pitchFamily="2" charset="0"/>
              </a:rPr>
              <a:t>Average Departure Delay by Carrier</a:t>
            </a:r>
          </a:p>
        </p:txBody>
      </p:sp>
      <p:sp>
        <p:nvSpPr>
          <p:cNvPr id="26" name="Rectangle: Rounded Corners 25">
            <a:extLst>
              <a:ext uri="{FF2B5EF4-FFF2-40B4-BE49-F238E27FC236}">
                <a16:creationId xmlns:a16="http://schemas.microsoft.com/office/drawing/2014/main" id="{7988EC4F-F7D8-C00D-9B09-4CC3EF30ECBD}"/>
              </a:ext>
            </a:extLst>
          </p:cNvPr>
          <p:cNvSpPr/>
          <p:nvPr/>
        </p:nvSpPr>
        <p:spPr>
          <a:xfrm>
            <a:off x="6214188" y="1687398"/>
            <a:ext cx="5676156" cy="593889"/>
          </a:xfrm>
          <a:prstGeom prst="roundRect">
            <a:avLst/>
          </a:prstGeom>
          <a:solidFill>
            <a:schemeClr val="bg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2000" dirty="0">
                <a:solidFill>
                  <a:schemeClr val="bg1"/>
                </a:solidFill>
                <a:latin typeface="Roboto" panose="02000000000000000000" pitchFamily="2" charset="0"/>
                <a:ea typeface="Roboto" panose="02000000000000000000" pitchFamily="2" charset="0"/>
                <a:cs typeface="Roboto" panose="02000000000000000000" pitchFamily="2" charset="0"/>
              </a:rPr>
              <a:t>Top 20 Airports by Average Departure Delay</a:t>
            </a:r>
            <a:endParaRPr lang="en-CA" sz="20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32" name="Graphic 31" descr="Airplane with solid fill">
            <a:extLst>
              <a:ext uri="{FF2B5EF4-FFF2-40B4-BE49-F238E27FC236}">
                <a16:creationId xmlns:a16="http://schemas.microsoft.com/office/drawing/2014/main" id="{52FAC79B-AD54-7035-0AEB-81DD6284D6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289" y="5880316"/>
            <a:ext cx="400639" cy="400639"/>
          </a:xfrm>
          <a:prstGeom prst="rect">
            <a:avLst/>
          </a:prstGeom>
        </p:spPr>
      </p:pic>
      <p:sp>
        <p:nvSpPr>
          <p:cNvPr id="35" name="TextBox 34">
            <a:extLst>
              <a:ext uri="{FF2B5EF4-FFF2-40B4-BE49-F238E27FC236}">
                <a16:creationId xmlns:a16="http://schemas.microsoft.com/office/drawing/2014/main" id="{EF4828FA-F14F-C453-4A37-DA5BEDC6F18A}"/>
              </a:ext>
            </a:extLst>
          </p:cNvPr>
          <p:cNvSpPr txBox="1"/>
          <p:nvPr/>
        </p:nvSpPr>
        <p:spPr>
          <a:xfrm>
            <a:off x="1517557" y="5926746"/>
            <a:ext cx="3862081" cy="523220"/>
          </a:xfrm>
          <a:prstGeom prst="rect">
            <a:avLst/>
          </a:prstGeom>
          <a:noFill/>
        </p:spPr>
        <p:txBody>
          <a:bodyPr wrap="square" rtlCol="0">
            <a:spAutoFit/>
          </a:bodyPr>
          <a:lstStyle/>
          <a:p>
            <a:r>
              <a:rPr lang="en-US" dirty="0">
                <a:solidFill>
                  <a:srgbClr val="0D0D0D"/>
                </a:solidFill>
                <a:latin typeface="Roboto" panose="02000000000000000000" pitchFamily="2" charset="0"/>
                <a:ea typeface="Roboto" panose="02000000000000000000" pitchFamily="2" charset="0"/>
                <a:cs typeface="Roboto" panose="02000000000000000000" pitchFamily="2" charset="0"/>
              </a:rPr>
              <a:t>P</a:t>
            </a: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rovides insights into the punctuality performance of airlines</a:t>
            </a:r>
            <a:endParaRPr lang="en-CA" dirty="0">
              <a:latin typeface="Roboto" panose="02000000000000000000" pitchFamily="2" charset="0"/>
              <a:ea typeface="Roboto" panose="02000000000000000000" pitchFamily="2" charset="0"/>
              <a:cs typeface="Roboto" panose="02000000000000000000" pitchFamily="2" charset="0"/>
            </a:endParaRPr>
          </a:p>
        </p:txBody>
      </p:sp>
      <p:pic>
        <p:nvPicPr>
          <p:cNvPr id="40" name="Graphic 39" descr="Airplane with solid fill">
            <a:extLst>
              <a:ext uri="{FF2B5EF4-FFF2-40B4-BE49-F238E27FC236}">
                <a16:creationId xmlns:a16="http://schemas.microsoft.com/office/drawing/2014/main" id="{D957DF91-AE46-A2EC-59F0-0DD162A57E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19763" y="5931495"/>
            <a:ext cx="400639" cy="400639"/>
          </a:xfrm>
          <a:prstGeom prst="rect">
            <a:avLst/>
          </a:prstGeom>
        </p:spPr>
      </p:pic>
      <p:sp>
        <p:nvSpPr>
          <p:cNvPr id="43" name="TextBox 42">
            <a:extLst>
              <a:ext uri="{FF2B5EF4-FFF2-40B4-BE49-F238E27FC236}">
                <a16:creationId xmlns:a16="http://schemas.microsoft.com/office/drawing/2014/main" id="{59F7CADA-DBF1-A9B5-BB51-0A76966A51E0}"/>
              </a:ext>
            </a:extLst>
          </p:cNvPr>
          <p:cNvSpPr txBox="1"/>
          <p:nvPr/>
        </p:nvSpPr>
        <p:spPr>
          <a:xfrm>
            <a:off x="8030617" y="5819024"/>
            <a:ext cx="3367056" cy="738664"/>
          </a:xfrm>
          <a:prstGeom prst="rect">
            <a:avLst/>
          </a:prstGeom>
          <a:noFill/>
        </p:spPr>
        <p:txBody>
          <a:bodyPr wrap="square" rtlCol="0">
            <a:spAutoFit/>
          </a:bodyPr>
          <a:lstStyle/>
          <a:p>
            <a:r>
              <a:rPr lang="en-US" dirty="0">
                <a:solidFill>
                  <a:srgbClr val="0D0D0D"/>
                </a:solidFill>
                <a:latin typeface="Roboto" panose="02000000000000000000" pitchFamily="2" charset="0"/>
                <a:ea typeface="Roboto" panose="02000000000000000000" pitchFamily="2" charset="0"/>
                <a:cs typeface="Roboto" panose="02000000000000000000" pitchFamily="2" charset="0"/>
              </a:rPr>
              <a:t>H</a:t>
            </a:r>
            <a:r>
              <a:rPr lang="en-US"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ighlights potential areas of congestion and operational challenges within the aviation system</a:t>
            </a:r>
            <a:endParaRPr lang="en-CA" dirty="0">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10C379D4-29BE-28D2-D056-6566117DAB74}"/>
              </a:ext>
            </a:extLst>
          </p:cNvPr>
          <p:cNvPicPr>
            <a:picLocks noChangeAspect="1"/>
          </p:cNvPicPr>
          <p:nvPr/>
        </p:nvPicPr>
        <p:blipFill>
          <a:blip r:embed="rId5"/>
          <a:stretch>
            <a:fillRect/>
          </a:stretch>
        </p:blipFill>
        <p:spPr>
          <a:xfrm>
            <a:off x="50970" y="2409718"/>
            <a:ext cx="5973980" cy="3164831"/>
          </a:xfrm>
          <a:prstGeom prst="rect">
            <a:avLst/>
          </a:prstGeom>
          <a:ln>
            <a:solidFill>
              <a:schemeClr val="tx2"/>
            </a:solidFill>
          </a:ln>
        </p:spPr>
      </p:pic>
      <p:pic>
        <p:nvPicPr>
          <p:cNvPr id="7" name="Picture 6">
            <a:extLst>
              <a:ext uri="{FF2B5EF4-FFF2-40B4-BE49-F238E27FC236}">
                <a16:creationId xmlns:a16="http://schemas.microsoft.com/office/drawing/2014/main" id="{1D9A461D-66FF-5389-C6F3-D423BEB64580}"/>
              </a:ext>
            </a:extLst>
          </p:cNvPr>
          <p:cNvPicPr>
            <a:picLocks noChangeAspect="1"/>
          </p:cNvPicPr>
          <p:nvPr/>
        </p:nvPicPr>
        <p:blipFill>
          <a:blip r:embed="rId6"/>
          <a:stretch>
            <a:fillRect/>
          </a:stretch>
        </p:blipFill>
        <p:spPr>
          <a:xfrm>
            <a:off x="6252411" y="2409718"/>
            <a:ext cx="5832057" cy="3164831"/>
          </a:xfrm>
          <a:prstGeom prst="rect">
            <a:avLst/>
          </a:prstGeom>
          <a:ln>
            <a:solidFill>
              <a:schemeClr val="tx2"/>
            </a:solidFill>
          </a:ln>
        </p:spPr>
      </p:pic>
    </p:spTree>
    <p:extLst>
      <p:ext uri="{BB962C8B-B14F-4D97-AF65-F5344CB8AC3E}">
        <p14:creationId xmlns:p14="http://schemas.microsoft.com/office/powerpoint/2010/main" val="2130091239"/>
      </p:ext>
    </p:extLst>
  </p:cSld>
  <p:clrMapOvr>
    <a:masterClrMapping/>
  </p:clrMapOvr>
</p:sld>
</file>

<file path=ppt/theme/theme1.xml><?xml version="1.0" encoding="utf-8"?>
<a:theme xmlns:a="http://schemas.openxmlformats.org/drawingml/2006/main" name="1_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UA Palette">
      <a:dk1>
        <a:srgbClr val="000000"/>
      </a:dk1>
      <a:lt1>
        <a:srgbClr val="FFFFFF"/>
      </a:lt1>
      <a:dk2>
        <a:srgbClr val="275D37"/>
      </a:dk2>
      <a:lt2>
        <a:srgbClr val="F1CC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FFB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2404</Words>
  <Application>Microsoft Office PowerPoint</Application>
  <PresentationFormat>Widescreen</PresentationFormat>
  <Paragraphs>263</Paragraphs>
  <Slides>20</Slides>
  <Notes>18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20</vt:i4>
      </vt:variant>
    </vt:vector>
  </HeadingPairs>
  <TitlesOfParts>
    <vt:vector size="29" baseType="lpstr">
      <vt:lpstr>Arial</vt:lpstr>
      <vt:lpstr>Calibri</vt:lpstr>
      <vt:lpstr>Aptos</vt:lpstr>
      <vt:lpstr>Roboto Light</vt:lpstr>
      <vt:lpstr>Roboto</vt:lpstr>
      <vt:lpstr>1_Office Theme</vt:lpstr>
      <vt:lpstr>1_Office Theme</vt:lpstr>
      <vt:lpstr>Office Theme</vt:lpstr>
      <vt:lpstr>Office Theme</vt:lpstr>
      <vt:lpstr>AIRLINE DELAY ANALYSIS</vt:lpstr>
      <vt:lpstr>Outline</vt:lpstr>
      <vt:lpstr>Problem Statement</vt:lpstr>
      <vt:lpstr>Exploring Airlines Data</vt:lpstr>
      <vt:lpstr>Exploring Airlines Data</vt:lpstr>
      <vt:lpstr>PowerPoint Presentation</vt:lpstr>
      <vt:lpstr>Exploratory Data Analysis</vt:lpstr>
      <vt:lpstr>EDA – Cont.</vt:lpstr>
      <vt:lpstr>EDA – Cont.</vt:lpstr>
      <vt:lpstr>Data pre-processing Techniques</vt:lpstr>
      <vt:lpstr>Modeling Approaches</vt:lpstr>
      <vt:lpstr>Model Improvements</vt:lpstr>
      <vt:lpstr>Evaluation Metrics</vt:lpstr>
      <vt:lpstr>Results </vt:lpstr>
      <vt:lpstr>Analysis and Interpretation</vt:lpstr>
      <vt:lpstr>Model Critique</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DELAY ANALYSIS</dc:title>
  <dc:creator>Himanshu Gandhi</dc:creator>
  <cp:lastModifiedBy>Himanshu Gandhi</cp:lastModifiedBy>
  <cp:revision>42</cp:revision>
  <dcterms:created xsi:type="dcterms:W3CDTF">2023-04-14T17:05:10Z</dcterms:created>
  <dcterms:modified xsi:type="dcterms:W3CDTF">2024-04-03T04:47:16Z</dcterms:modified>
</cp:coreProperties>
</file>