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0D_0.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 id="2147483665" r:id="rId3"/>
    <p:sldMasterId id="2147483682"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7" r:id="rId19"/>
    <p:sldId id="270" r:id="rId20"/>
    <p:sldId id="271" r:id="rId21"/>
    <p:sldId id="272" r:id="rId22"/>
    <p:sldId id="274" r:id="rId23"/>
    <p:sldId id="275" r:id="rId24"/>
    <p:sldId id="276" r:id="rId25"/>
    <p:sldId id="278" r:id="rId26"/>
  </p:sldIdLst>
  <p:sldSz cx="12192000" cy="6858000"/>
  <p:notesSz cx="6858000" cy="9144000"/>
  <p:embeddedFontLst>
    <p:embeddedFont>
      <p:font typeface="Roboto" panose="02000000000000000000" pitchFamily="2" charset="0"/>
      <p:regular r:id="rId28"/>
      <p:bold r:id="rId29"/>
      <p:italic r:id="rId30"/>
      <p:boldItalic r:id="rId31"/>
    </p:embeddedFont>
    <p:embeddedFont>
      <p:font typeface="Roboto Light"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8Rdmot+8mLIHg4AvWA1/dIimNr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87AC77-86BF-DCA9-B290-D6DEB5DB2BE6}" name="Himanshu Gandhi" initials="HG" userId="S::hgandhi1@ualberta.ca::0a63e8f0-46d2-4701-b3be-35152a59eea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0B424A-31F3-4168-AFA7-C16215C719E5}">
  <a:tblStyle styleId="{050B424A-31F3-4168-AFA7-C16215C719E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4E8"/>
          </a:solidFill>
        </a:fill>
      </a:tcStyle>
    </a:wholeTbl>
    <a:band1H>
      <a:tcTxStyle b="off" i="off"/>
      <a:tcStyle>
        <a:tcBdr/>
        <a:fill>
          <a:solidFill>
            <a:srgbClr val="D3E9CE"/>
          </a:solidFill>
        </a:fill>
      </a:tcStyle>
    </a:band1H>
    <a:band2H>
      <a:tcTxStyle b="off" i="off"/>
      <a:tcStyle>
        <a:tcBdr/>
      </a:tcStyle>
    </a:band2H>
    <a:band1V>
      <a:tcTxStyle b="off" i="off"/>
      <a:tcStyle>
        <a:tcBdr/>
        <a:fill>
          <a:solidFill>
            <a:srgbClr val="D3E9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57" autoAdjust="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40" Type="http://customschemas.google.com/relationships/presentationmetadata" Target="metadata"/><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3C8E57A7-70D3-42A5-819C-CD125F516BC1}" authorId="{0187AC77-86BF-DCA9-B290-D6DEB5DB2BE6}" created="2024-04-05T04:28:31.663">
    <pc:sldMkLst xmlns:pc="http://schemas.microsoft.com/office/powerpoint/2013/main/command">
      <pc:docMk/>
      <pc:sldMk cId="0" sldId="259"/>
    </pc:sldMkLst>
    <p188:txBody>
      <a:bodyPr/>
      <a:lstStyle/>
      <a:p>
        <a:r>
          <a:rPr lang="en-CA"/>
          <a:t>I am less inclined to use this form because the image is getting separate importance in this.. Should be in the background, as we are not explaining anything about this image.</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806CEB03-FBF1-459A-97A1-C176FCC04F2B}" authorId="{0187AC77-86BF-DCA9-B290-D6DEB5DB2BE6}" created="2024-04-06T21:28:52.621">
    <ac:txMkLst xmlns:ac="http://schemas.microsoft.com/office/drawing/2013/main/command">
      <pc:docMk xmlns:pc="http://schemas.microsoft.com/office/powerpoint/2013/main/command"/>
      <pc:sldMk xmlns:pc="http://schemas.microsoft.com/office/powerpoint/2013/main/command" cId="0" sldId="269"/>
      <ac:spMk id="357" creationId="{00000000-0000-0000-0000-000000000000}"/>
      <ac:txMk cp="302" len="191">
        <ac:context len="798" hash="4139549922"/>
      </ac:txMk>
    </ac:txMkLst>
    <p188:txBody>
      <a:bodyPr/>
      <a:lstStyle/>
      <a:p>
        <a:r>
          <a:rPr lang="en-CA"/>
          <a:t>Can we put this instead for AUC-ROC Curve?
Assesses model performance by comparing its ability to accurately identify positive cases against its tendency to misidentify negative cases.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solidFill>
      </dgm:spPr>
      <dgm:t>
        <a:bodyPr/>
        <a:lstStyle/>
        <a:p>
          <a:r>
            <a:rPr lang="en-CA" sz="2000" dirty="0">
              <a:solidFill>
                <a:schemeClr val="tx1"/>
              </a:solidFill>
            </a:rPr>
            <a:t>Logistic Regression</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alpha val="90000"/>
          </a:schemeClr>
        </a:solidFill>
      </dgm:spPr>
      <dgm:t>
        <a:bodyPr anchor="ctr"/>
        <a:lstStyle/>
        <a:p>
          <a:pPr algn="ctr"/>
          <a:r>
            <a:rPr lang="en-US" sz="1400" dirty="0"/>
            <a:t>Draws a S curve to separate things into two groups based on their features and predicts the probability of belonging to each group</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solidFill>
      </dgm:spPr>
      <dgm:t>
        <a:bodyPr/>
        <a:lstStyle/>
        <a:p>
          <a:r>
            <a:rPr lang="en-CA" sz="2000" dirty="0">
              <a:solidFill>
                <a:schemeClr val="tx1"/>
              </a:solidFill>
            </a:rPr>
            <a:t>Support Vector Machine</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alpha val="90000"/>
          </a:schemeClr>
        </a:solidFill>
      </dgm:spPr>
      <dgm:t>
        <a:bodyPr anchor="ctr"/>
        <a:lstStyle/>
        <a:p>
          <a:pPr algn="ctr"/>
          <a:r>
            <a:rPr lang="en-US" sz="1400" dirty="0"/>
            <a:t>Classifies instances by drawing boundaries around each group using support vectors, optimizing to find the widest gap between the boundaries to separate the groups.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2" custScaleX="82852" custScaleY="20299" custLinFactNeighborX="-8929" custLinFactNeighborY="-7153">
        <dgm:presLayoutVars>
          <dgm:bulletEnabled val="1"/>
        </dgm:presLayoutVars>
      </dgm:prSet>
      <dgm:spPr/>
    </dgm:pt>
    <dgm:pt modelId="{4441F2E6-5E15-412F-9215-23145EACDD7A}" type="pres">
      <dgm:prSet presAssocID="{C0AE115C-DE67-4F87-94B7-63BA72247B0F}" presName="childShp" presStyleLbl="bgAccFollowNode1" presStyleIdx="0" presStyleCnt="2" custScaleX="82852" custScaleY="23340" custLinFactNeighborX="-13106" custLinFactNeighborY="-7153">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2" custScaleX="83862" custScaleY="20722" custLinFactNeighborX="-8817" custLinFactNeighborY="172">
        <dgm:presLayoutVars>
          <dgm:bulletEnabled val="1"/>
        </dgm:presLayoutVars>
      </dgm:prSet>
      <dgm:spPr/>
    </dgm:pt>
    <dgm:pt modelId="{E4072EB8-1C70-432C-B3ED-FD977CDBFC6A}" type="pres">
      <dgm:prSet presAssocID="{AF70C0BC-3DFC-4B75-8514-614652A9F1B5}" presName="childShp" presStyleLbl="bgAccFollowNode1" presStyleIdx="1" presStyleCnt="2" custScaleX="81178" custScaleY="23893" custLinFactNeighborX="-12643" custLinFactNeighborY="345">
        <dgm:presLayoutVars>
          <dgm:bulletEnabled val="1"/>
        </dgm:presLayoutVars>
      </dgm:prSet>
      <dgm:spPr/>
    </dgm:pt>
  </dgm:ptLst>
  <dgm:cxnLst>
    <dgm:cxn modelId="{CCFE0201-EA81-42B5-A9C7-0F04A48BA851}" srcId="{AF70C0BC-3DFC-4B75-8514-614652A9F1B5}" destId="{480AC9E3-0BB6-4118-AC93-DAEA385A6854}" srcOrd="0" destOrd="0" parTransId="{CEAF1633-23C0-4586-97D5-2A9F1A3EB059}" sibTransId="{DE01751A-008C-47D8-BD4E-3D6FD631DA6E}"/>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solidFill>
      </dgm:spPr>
      <dgm:t>
        <a:bodyPr/>
        <a:lstStyle/>
        <a:p>
          <a:r>
            <a:rPr lang="en-CA" sz="2000" dirty="0">
              <a:solidFill>
                <a:schemeClr val="tx1"/>
              </a:solidFill>
            </a:rPr>
            <a:t>Random Forest</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schemeClr>
        </a:solidFill>
      </dgm:spPr>
      <dgm:t>
        <a:bodyPr anchor="ctr"/>
        <a:lstStyle/>
        <a:p>
          <a:pPr algn="ctr"/>
          <a:r>
            <a:rPr lang="en-US" sz="1400" dirty="0"/>
            <a:t>Decision Tree analyzes data features, asking questions to classify data points into categories, while in random forest, multiple decision trees collaborate, with the final prediction based on the most common decision among them.</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solidFill>
      </dgm:spPr>
      <dgm:t>
        <a:bodyPr/>
        <a:lstStyle/>
        <a:p>
          <a:r>
            <a:rPr lang="en-CA" sz="2000" dirty="0">
              <a:solidFill>
                <a:schemeClr val="tx1"/>
              </a:solidFill>
            </a:rPr>
            <a:t>XGBoost</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schemeClr>
        </a:solidFill>
      </dgm:spPr>
      <dgm:t>
        <a:bodyPr anchor="ctr"/>
        <a:lstStyle/>
        <a:p>
          <a:pPr algn="ctr"/>
          <a:r>
            <a:rPr lang="en-US" sz="1400" dirty="0"/>
            <a:t>Trains multiple decision trees, each learning from the mistakes of its predecessors to improve accuracy, ultimately combining their predictions for optimal results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CDFEAFE-763A-4AED-A928-1A81292CC346}">
      <dgm:prSet phldrT="[Text]" custT="1"/>
      <dgm:spPr>
        <a:solidFill>
          <a:schemeClr val="tx2"/>
        </a:solidFill>
        <a:ln w="25400" cap="flat" cmpd="sng" algn="ctr">
          <a:solidFill>
            <a:srgbClr val="FFFFFF">
              <a:hueOff val="0"/>
              <a:satOff val="0"/>
              <a:lumOff val="0"/>
              <a:alphaOff val="0"/>
            </a:srgbClr>
          </a:solidFill>
          <a:prstDash val="solid"/>
        </a:ln>
        <a:effectLst/>
      </dgm:spPr>
      <dgm:t>
        <a:bodyPr spcFirstLastPara="0" vert="horz" wrap="square" lIns="76200" tIns="38100" rIns="76200" bIns="38100" numCol="1" spcCol="1270" anchor="ctr" anchorCtr="0"/>
        <a:lstStyle/>
        <a:p>
          <a:pPr marL="0" lvl="0" indent="0" algn="ctr" defTabSz="889000">
            <a:lnSpc>
              <a:spcPct val="90000"/>
            </a:lnSpc>
            <a:spcBef>
              <a:spcPct val="0"/>
            </a:spcBef>
            <a:spcAft>
              <a:spcPct val="35000"/>
            </a:spcAft>
            <a:buNone/>
          </a:pPr>
          <a:r>
            <a:rPr lang="en-CA" sz="2000" kern="1200" dirty="0">
              <a:solidFill>
                <a:schemeClr val="tx1"/>
              </a:solidFill>
              <a:latin typeface="Arial"/>
              <a:ea typeface="+mn-ea"/>
              <a:cs typeface="+mn-cs"/>
            </a:rPr>
            <a:t>K Nearest Neighbour</a:t>
          </a:r>
        </a:p>
      </dgm:t>
    </dgm:pt>
    <dgm:pt modelId="{04CFE223-0A14-48AB-8BC2-1E8F1B12E460}" type="parTrans" cxnId="{8D312288-261D-4240-AA61-ED95174762BB}">
      <dgm:prSet/>
      <dgm:spPr/>
      <dgm:t>
        <a:bodyPr/>
        <a:lstStyle/>
        <a:p>
          <a:endParaRPr lang="en-CA"/>
        </a:p>
      </dgm:t>
    </dgm:pt>
    <dgm:pt modelId="{F227390C-4DDD-4D5C-9D1F-FC413A0FFB3E}" type="sibTrans" cxnId="{8D312288-261D-4240-AA61-ED95174762BB}">
      <dgm:prSet/>
      <dgm:spPr/>
      <dgm:t>
        <a:bodyPr/>
        <a:lstStyle/>
        <a:p>
          <a:endParaRPr lang="en-CA"/>
        </a:p>
      </dgm:t>
    </dgm:pt>
    <dgm:pt modelId="{F5285BA1-9884-4CC9-B244-226CDB31DDB5}">
      <dgm:prSet phldrT="[Text]" custT="1"/>
      <dgm:spPr>
        <a:solidFill>
          <a:schemeClr val="tx2">
            <a:lumMod val="20000"/>
            <a:lumOff val="80000"/>
          </a:schemeClr>
        </a:solidFill>
        <a:ln w="25400" cap="flat" cmpd="sng" algn="ctr">
          <a:solidFill>
            <a:srgbClr val="F68D2E">
              <a:alpha val="90000"/>
              <a:tint val="40000"/>
              <a:hueOff val="0"/>
              <a:satOff val="0"/>
              <a:lumOff val="0"/>
              <a:alphaOff val="0"/>
            </a:srgbClr>
          </a:solidFill>
          <a:prstDash val="solid"/>
        </a:ln>
        <a:effectLst/>
      </dgm:spPr>
      <dgm:t>
        <a:bodyPr spcFirstLastPara="0" vert="horz" wrap="square" lIns="8890" tIns="8890" rIns="8890" bIns="8890" numCol="1" spcCol="1270" anchor="ctr" anchorCtr="0"/>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gm:t>
    </dgm:pt>
    <dgm:pt modelId="{7D875B91-05BB-4CA2-BA20-B4830823758F}" type="parTrans" cxnId="{463C7F55-C169-4D7C-B072-E6A40341F65C}">
      <dgm:prSet/>
      <dgm:spPr/>
      <dgm:t>
        <a:bodyPr/>
        <a:lstStyle/>
        <a:p>
          <a:endParaRPr lang="en-CA"/>
        </a:p>
      </dgm:t>
    </dgm:pt>
    <dgm:pt modelId="{62FDE238-4845-4687-83AF-01C161E7C8DE}" type="sibTrans" cxnId="{463C7F55-C169-4D7C-B072-E6A40341F65C}">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3" custScaleX="82852" custScaleY="20299" custLinFactNeighborX="-9526" custLinFactNeighborY="-4555">
        <dgm:presLayoutVars>
          <dgm:bulletEnabled val="1"/>
        </dgm:presLayoutVars>
      </dgm:prSet>
      <dgm:spPr/>
    </dgm:pt>
    <dgm:pt modelId="{4441F2E6-5E15-412F-9215-23145EACDD7A}" type="pres">
      <dgm:prSet presAssocID="{C0AE115C-DE67-4F87-94B7-63BA72247B0F}" presName="childShp" presStyleLbl="bgAccFollowNode1" presStyleIdx="0" presStyleCnt="3" custScaleX="82852" custScaleY="23340" custLinFactNeighborX="-12825" custLinFactNeighborY="-5554">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3" custScaleX="83862" custScaleY="20722" custLinFactNeighborX="-9942" custLinFactNeighborY="-6573">
        <dgm:presLayoutVars>
          <dgm:bulletEnabled val="1"/>
        </dgm:presLayoutVars>
      </dgm:prSet>
      <dgm:spPr/>
    </dgm:pt>
    <dgm:pt modelId="{E4072EB8-1C70-432C-B3ED-FD977CDBFC6A}" type="pres">
      <dgm:prSet presAssocID="{AF70C0BC-3DFC-4B75-8514-614652A9F1B5}" presName="childShp" presStyleLbl="bgAccFollowNode1" presStyleIdx="1" presStyleCnt="3" custScaleX="81178" custScaleY="23893" custLinFactNeighborX="-14331" custLinFactNeighborY="-6400">
        <dgm:presLayoutVars>
          <dgm:bulletEnabled val="1"/>
        </dgm:presLayoutVars>
      </dgm:prSet>
      <dgm:spPr/>
    </dgm:pt>
    <dgm:pt modelId="{4AE59185-DFAB-43CD-8B23-2FF51D7FB98D}" type="pres">
      <dgm:prSet presAssocID="{AFC07A53-51BF-4414-9059-6EDE4A0F81B6}" presName="spacing" presStyleCnt="0"/>
      <dgm:spPr/>
    </dgm:pt>
    <dgm:pt modelId="{0E0527A2-B276-4D2C-A7D6-B8BD81AD599F}" type="pres">
      <dgm:prSet presAssocID="{FCDFEAFE-763A-4AED-A928-1A81292CC346}" presName="linNode" presStyleCnt="0"/>
      <dgm:spPr/>
    </dgm:pt>
    <dgm:pt modelId="{61442A05-5086-4A34-9FD6-B921CD057107}" type="pres">
      <dgm:prSet presAssocID="{FCDFEAFE-763A-4AED-A928-1A81292CC346}" presName="parentShp" presStyleLbl="node1" presStyleIdx="2" presStyleCnt="3" custScaleX="80223" custScaleY="19130" custLinFactNeighborX="-8964" custLinFactNeighborY="-6652">
        <dgm:presLayoutVars>
          <dgm:bulletEnabled val="1"/>
        </dgm:presLayoutVars>
      </dgm:prSet>
      <dgm:spPr>
        <a:xfrm>
          <a:off x="0" y="2178753"/>
          <a:ext cx="3251200" cy="3238500"/>
        </a:xfrm>
        <a:prstGeom prst="roundRect">
          <a:avLst/>
        </a:prstGeom>
      </dgm:spPr>
    </dgm:pt>
    <dgm:pt modelId="{433BB43F-7531-4621-937A-0981A6E26F19}" type="pres">
      <dgm:prSet presAssocID="{FCDFEAFE-763A-4AED-A928-1A81292CC346}" presName="childShp" presStyleLbl="bgAccFollowNode1" presStyleIdx="2" presStyleCnt="3" custScaleX="82328" custScaleY="23445" custLinFactNeighborX="-12375" custLinFactNeighborY="-7374">
        <dgm:presLayoutVars>
          <dgm:bulletEnabled val="1"/>
        </dgm:presLayoutVars>
      </dgm:prSet>
      <dgm:spPr>
        <a:xfrm>
          <a:off x="3251199" y="2178753"/>
          <a:ext cx="4876800" cy="3238500"/>
        </a:xfrm>
        <a:prstGeom prst="rightArrow">
          <a:avLst>
            <a:gd name="adj1" fmla="val 75000"/>
            <a:gd name="adj2" fmla="val 50000"/>
          </a:avLst>
        </a:prstGeom>
      </dgm:spPr>
    </dgm:pt>
  </dgm:ptLst>
  <dgm:cxnLst>
    <dgm:cxn modelId="{CCFE0201-EA81-42B5-A9C7-0F04A48BA851}" srcId="{AF70C0BC-3DFC-4B75-8514-614652A9F1B5}" destId="{480AC9E3-0BB6-4118-AC93-DAEA385A6854}" srcOrd="0" destOrd="0" parTransId="{CEAF1633-23C0-4586-97D5-2A9F1A3EB059}" sibTransId="{DE01751A-008C-47D8-BD4E-3D6FD631DA6E}"/>
    <dgm:cxn modelId="{1B65D20A-4AAA-467F-BDE2-09D6CB2A971E}" type="presOf" srcId="{F5285BA1-9884-4CC9-B244-226CDB31DDB5}" destId="{433BB43F-7531-4621-937A-0981A6E26F19}" srcOrd="0" destOrd="0" presId="urn:microsoft.com/office/officeart/2005/8/layout/vList6"/>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463C7F55-C169-4D7C-B072-E6A40341F65C}" srcId="{FCDFEAFE-763A-4AED-A928-1A81292CC346}" destId="{F5285BA1-9884-4CC9-B244-226CDB31DDB5}" srcOrd="0" destOrd="0" parTransId="{7D875B91-05BB-4CA2-BA20-B4830823758F}" sibTransId="{62FDE238-4845-4687-83AF-01C161E7C8DE}"/>
    <dgm:cxn modelId="{8D312288-261D-4240-AA61-ED95174762BB}" srcId="{A1ECA057-4DF7-4F23-AF27-C18CE661B5FD}" destId="{FCDFEAFE-763A-4AED-A928-1A81292CC346}" srcOrd="2" destOrd="0" parTransId="{04CFE223-0A14-48AB-8BC2-1E8F1B12E460}" sibTransId="{F227390C-4DDD-4D5C-9D1F-FC413A0FFB3E}"/>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ECFFA5C9-EA9D-4BE8-B475-E40E990959D5}" type="presOf" srcId="{FCDFEAFE-763A-4AED-A928-1A81292CC346}" destId="{61442A05-5086-4A34-9FD6-B921CD057107}" srcOrd="0" destOrd="0" presId="urn:microsoft.com/office/officeart/2005/8/layout/vList6"/>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 modelId="{514BC25F-166D-441A-8D29-FB020E9D76F5}" type="presParOf" srcId="{F41878DD-90E3-4066-899B-A7D0E2DAAC0A}" destId="{4AE59185-DFAB-43CD-8B23-2FF51D7FB98D}" srcOrd="3" destOrd="0" presId="urn:microsoft.com/office/officeart/2005/8/layout/vList6"/>
    <dgm:cxn modelId="{6E71CF68-5002-4D87-B960-832789499767}" type="presParOf" srcId="{F41878DD-90E3-4066-899B-A7D0E2DAAC0A}" destId="{0E0527A2-B276-4D2C-A7D6-B8BD81AD599F}" srcOrd="4" destOrd="0" presId="urn:microsoft.com/office/officeart/2005/8/layout/vList6"/>
    <dgm:cxn modelId="{51C79F54-6183-40B7-8973-DAB0A55D35EC}" type="presParOf" srcId="{0E0527A2-B276-4D2C-A7D6-B8BD81AD599F}" destId="{61442A05-5086-4A34-9FD6-B921CD057107}" srcOrd="0" destOrd="0" presId="urn:microsoft.com/office/officeart/2005/8/layout/vList6"/>
    <dgm:cxn modelId="{3DB69B01-AFC5-4163-9388-D6587E72FDBB}" type="presParOf" srcId="{0E0527A2-B276-4D2C-A7D6-B8BD81AD599F}" destId="{433BB43F-7531-4621-937A-0981A6E26F19}"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64476" y="771103"/>
          <a:ext cx="4040526" cy="1264716"/>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Draws a S curve to separate things into two groups based on their features and predicts the probability of belonging to each group</a:t>
          </a:r>
          <a:endParaRPr lang="en-CA" sz="1400" kern="1200" dirty="0"/>
        </a:p>
      </dsp:txBody>
      <dsp:txXfrm>
        <a:off x="2964476" y="929193"/>
        <a:ext cx="3566258" cy="948537"/>
      </dsp:txXfrm>
    </dsp:sp>
    <dsp:sp modelId="{FC54E8C6-CA14-4D8C-A44A-3C9EEA7DA2D9}">
      <dsp:nvSpPr>
        <dsp:cNvPr id="0" name=""/>
        <dsp:cNvSpPr/>
      </dsp:nvSpPr>
      <dsp:spPr>
        <a:xfrm>
          <a:off x="261445" y="853494"/>
          <a:ext cx="2693684" cy="1099935"/>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Logistic Regression</a:t>
          </a:r>
        </a:p>
      </dsp:txBody>
      <dsp:txXfrm>
        <a:off x="315139" y="907188"/>
        <a:ext cx="2586296" cy="992547"/>
      </dsp:txXfrm>
    </dsp:sp>
    <dsp:sp modelId="{E4072EB8-1C70-432C-B3ED-FD977CDBFC6A}">
      <dsp:nvSpPr>
        <dsp:cNvPr id="0" name=""/>
        <dsp:cNvSpPr/>
      </dsp:nvSpPr>
      <dsp:spPr>
        <a:xfrm>
          <a:off x="3036767" y="2983978"/>
          <a:ext cx="3958888" cy="1294682"/>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Classifies instances by drawing boundaries around each group using support vectors, optimizing to find the widest gap between the boundaries to separate the groups.</a:t>
          </a:r>
          <a:endParaRPr lang="en-CA" sz="1400" kern="1200" dirty="0"/>
        </a:p>
      </dsp:txBody>
      <dsp:txXfrm>
        <a:off x="3036767" y="3145813"/>
        <a:ext cx="3473382" cy="971012"/>
      </dsp:txXfrm>
    </dsp:sp>
    <dsp:sp modelId="{200215C9-A283-4EA9-8CFC-9802D128BD7D}">
      <dsp:nvSpPr>
        <dsp:cNvPr id="0" name=""/>
        <dsp:cNvSpPr/>
      </dsp:nvSpPr>
      <dsp:spPr>
        <a:xfrm>
          <a:off x="291307" y="3060517"/>
          <a:ext cx="2726521" cy="1122856"/>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Support Vector Machine</a:t>
          </a:r>
        </a:p>
      </dsp:txBody>
      <dsp:txXfrm>
        <a:off x="346120" y="3115330"/>
        <a:ext cx="2616895" cy="1013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73612" y="0"/>
          <a:ext cx="4040526" cy="1263481"/>
        </a:xfrm>
        <a:prstGeom prst="rightArrow">
          <a:avLst>
            <a:gd name="adj1" fmla="val 75000"/>
            <a:gd name="adj2" fmla="val 50000"/>
          </a:avLst>
        </a:prstGeom>
        <a:solidFill>
          <a:schemeClr val="tx2">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Decision Tree analyzes data features, asking questions to classify data points into categories, while in random forest, multiple decision trees collaborate, with the final prediction based on the most common decision among them.</a:t>
          </a:r>
          <a:endParaRPr lang="en-CA" sz="1400" kern="1200" dirty="0"/>
        </a:p>
      </dsp:txBody>
      <dsp:txXfrm>
        <a:off x="2973612" y="157935"/>
        <a:ext cx="3566721" cy="947611"/>
      </dsp:txXfrm>
    </dsp:sp>
    <dsp:sp modelId="{FC54E8C6-CA14-4D8C-A44A-3C9EEA7DA2D9}">
      <dsp:nvSpPr>
        <dsp:cNvPr id="0" name=""/>
        <dsp:cNvSpPr/>
      </dsp:nvSpPr>
      <dsp:spPr>
        <a:xfrm>
          <a:off x="232330" y="90694"/>
          <a:ext cx="2693684" cy="1098861"/>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Random Forest</a:t>
          </a:r>
        </a:p>
      </dsp:txBody>
      <dsp:txXfrm>
        <a:off x="285972" y="144336"/>
        <a:ext cx="2586400" cy="991577"/>
      </dsp:txXfrm>
    </dsp:sp>
    <dsp:sp modelId="{E4072EB8-1C70-432C-B3ED-FD977CDBFC6A}">
      <dsp:nvSpPr>
        <dsp:cNvPr id="0" name=""/>
        <dsp:cNvSpPr/>
      </dsp:nvSpPr>
      <dsp:spPr>
        <a:xfrm>
          <a:off x="2981886" y="1713326"/>
          <a:ext cx="3958888" cy="1293417"/>
        </a:xfrm>
        <a:prstGeom prst="rightArrow">
          <a:avLst>
            <a:gd name="adj1" fmla="val 75000"/>
            <a:gd name="adj2" fmla="val 50000"/>
          </a:avLst>
        </a:prstGeom>
        <a:solidFill>
          <a:schemeClr val="tx2">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Trains multiple decision trees, each learning from the mistakes of its predecessors to improve accuracy, ultimately combining their predictions for optimal results</a:t>
          </a:r>
          <a:endParaRPr lang="en-CA" sz="1400" kern="1200" dirty="0"/>
        </a:p>
      </dsp:txBody>
      <dsp:txXfrm>
        <a:off x="2981886" y="1875003"/>
        <a:ext cx="3473857" cy="970063"/>
      </dsp:txXfrm>
    </dsp:sp>
    <dsp:sp modelId="{200215C9-A283-4EA9-8CFC-9802D128BD7D}">
      <dsp:nvSpPr>
        <dsp:cNvPr id="0" name=""/>
        <dsp:cNvSpPr/>
      </dsp:nvSpPr>
      <dsp:spPr>
        <a:xfrm>
          <a:off x="236443" y="1789790"/>
          <a:ext cx="2726521" cy="1121759"/>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XGBoost</a:t>
          </a:r>
        </a:p>
      </dsp:txBody>
      <dsp:txXfrm>
        <a:off x="291203" y="1844550"/>
        <a:ext cx="2617001" cy="1012239"/>
      </dsp:txXfrm>
    </dsp:sp>
    <dsp:sp modelId="{433BB43F-7531-4621-937A-0981A6E26F19}">
      <dsp:nvSpPr>
        <dsp:cNvPr id="0" name=""/>
        <dsp:cNvSpPr/>
      </dsp:nvSpPr>
      <dsp:spPr>
        <a:xfrm>
          <a:off x="2958283" y="3495355"/>
          <a:ext cx="4014971" cy="1269165"/>
        </a:xfrm>
        <a:prstGeom prst="rightArrow">
          <a:avLst>
            <a:gd name="adj1" fmla="val 75000"/>
            <a:gd name="adj2" fmla="val 50000"/>
          </a:avLst>
        </a:prstGeom>
        <a:solidFill>
          <a:schemeClr val="tx2">
            <a:lumMod val="20000"/>
            <a:lumOff val="80000"/>
          </a:schemeClr>
        </a:solidFill>
        <a:ln w="25400" cap="flat" cmpd="sng" algn="ctr">
          <a:solidFill>
            <a:srgbClr val="F68D2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sp:txBody>
      <dsp:txXfrm>
        <a:off x="2958283" y="3654001"/>
        <a:ext cx="3539034" cy="951873"/>
      </dsp:txXfrm>
    </dsp:sp>
    <dsp:sp modelId="{61442A05-5086-4A34-9FD6-B921CD057107}">
      <dsp:nvSpPr>
        <dsp:cNvPr id="0" name=""/>
        <dsp:cNvSpPr/>
      </dsp:nvSpPr>
      <dsp:spPr>
        <a:xfrm>
          <a:off x="315252" y="3651233"/>
          <a:ext cx="2608210" cy="1035578"/>
        </a:xfrm>
        <a:prstGeom prst="roundRect">
          <a:avLst/>
        </a:prstGeom>
        <a:solidFill>
          <a:schemeClr val="tx2"/>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latin typeface="Arial"/>
              <a:ea typeface="+mn-ea"/>
              <a:cs typeface="+mn-cs"/>
            </a:rPr>
            <a:t>K Nearest Neighbour</a:t>
          </a:r>
        </a:p>
      </dsp:txBody>
      <dsp:txXfrm>
        <a:off x="365805" y="3701786"/>
        <a:ext cx="2507104" cy="93447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5" name="Google Shape;31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Logistic regression: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chemeClr val="tx1"/>
                </a:solidFill>
                <a:effectLst/>
                <a:latin typeface="Roboto" panose="02000000000000000000" pitchFamily="2" charset="0"/>
                <a:ea typeface="Roboto" panose="02000000000000000000" pitchFamily="2" charset="0"/>
              </a:rPr>
              <a:t>So, when we want to sort a new thing, it looks at its features and guesses which group it might belong to based on where it falls on the line.</a:t>
            </a:r>
            <a:endParaRPr lang="en-US" sz="1200" dirty="0">
              <a:solidFill>
                <a:schemeClr val="tx1"/>
              </a:solidFill>
              <a:latin typeface="Roboto" panose="02000000000000000000" pitchFamily="2" charset="0"/>
              <a:ea typeface="Roboto" panose="02000000000000000000" pitchFamily="2" charset="0"/>
            </a:endParaRP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It looks at the characteristics of each fruit and tries to draw a line (or boundary) between apples and oranges based on those characteristics. This line helps us separate the two groups.</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But here's the twist: Instead of just drawing a straight line, logistic regression uses a special kind of curve called the "S-curve." This curve allows logistic regression to not only separate the fruits into two groups but also to give us the probability that each fruit belongs to one group or the other.</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So, when we use logistic regression to classify a new fruit, it looks at its characteristics and calculates the probability that it's an apple or an orange based on where it falls on the S-curve.</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In simple terms, logistic regression helps us classify things into two groups (like apples and oranges) by drawing a curve that shows the probability of belonging to each group based on their characteristics.</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err="1">
                <a:latin typeface="Roboto" panose="02000000000000000000" pitchFamily="2" charset="0"/>
                <a:ea typeface="Roboto" panose="02000000000000000000" pitchFamily="2" charset="0"/>
              </a:rPr>
              <a:t>Svm</a:t>
            </a:r>
            <a:r>
              <a:rPr lang="en-US" b="1" dirty="0">
                <a:latin typeface="Roboto" panose="02000000000000000000" pitchFamily="2" charset="0"/>
                <a:ea typeface="Roboto" panose="02000000000000000000" pitchFamily="2" charset="0"/>
              </a:rPr>
              <a:t>- </a:t>
            </a:r>
            <a:r>
              <a:rPr lang="en-US" sz="1200" dirty="0">
                <a:solidFill>
                  <a:schemeClr val="tx1"/>
                </a:solidFill>
                <a:latin typeface="Roboto" panose="02000000000000000000" pitchFamily="2" charset="0"/>
                <a:ea typeface="Roboto" panose="02000000000000000000" pitchFamily="2" charset="0"/>
              </a:rPr>
              <a:t>When we have a new instance to classify, SVM looks at its features and sees which side of the boundary it falls on to predict its group. </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Decision Trees: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Random Forests: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Now, think of a forest with many trees. Each tree (decision tree) in the forest is like a different person making a decision based on their own set of questions. Some people might focus more on the weather, while others might care more about the occasion.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In simple terms, Decision Trees are like individual decision-makers, while Random Forests are like a diverse group of decision-makers working together to decide.</a:t>
            </a:r>
            <a:endParaRPr dirty="0">
              <a:latin typeface="Roboto" panose="02000000000000000000" pitchFamily="2" charset="0"/>
              <a:ea typeface="Roboto" panose="02000000000000000000" pitchFamily="2" charset="0"/>
            </a:endParaRPr>
          </a:p>
        </p:txBody>
      </p:sp>
      <p:sp>
        <p:nvSpPr>
          <p:cNvPr id="322" name="Google Shape;3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c902ca65ee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30200" algn="l" rtl="0">
              <a:lnSpc>
                <a:spcPct val="90000"/>
              </a:lnSpc>
              <a:spcBef>
                <a:spcPts val="0"/>
              </a:spcBef>
              <a:spcAft>
                <a:spcPts val="0"/>
              </a:spcAft>
              <a:buClr>
                <a:schemeClr val="dk1"/>
              </a:buClr>
              <a:buSzPts val="2000"/>
              <a:buNone/>
            </a:pPr>
            <a:r>
              <a:rPr lang="en-US" b="1" dirty="0" err="1"/>
              <a:t>Knn</a:t>
            </a:r>
            <a:r>
              <a:rPr lang="en-US" b="1" dirty="0"/>
              <a:t>- </a:t>
            </a:r>
            <a:r>
              <a:rPr lang="en-US" sz="2000" dirty="0"/>
              <a:t>For instance, if the majority of nearby instances have a label of 1, we predict that the new instance will likely have the same label.</a:t>
            </a:r>
          </a:p>
          <a:p>
            <a:pPr marL="0" lvl="0" indent="0" algn="l" rtl="0">
              <a:lnSpc>
                <a:spcPct val="90000"/>
              </a:lnSpc>
              <a:spcBef>
                <a:spcPts val="0"/>
              </a:spcBef>
              <a:spcAft>
                <a:spcPts val="0"/>
              </a:spcAft>
              <a:buClr>
                <a:schemeClr val="dk1"/>
              </a:buClr>
              <a:buSzPts val="2000"/>
              <a:buNone/>
            </a:pPr>
            <a:r>
              <a:rPr lang="en-US" sz="1200" dirty="0"/>
              <a:t>KNN: Imagine you have a group of friends who have different personalities, and you want to make a new friend who matches your interests. Now, you don't know much about this potential friend, but you do know a lot about your current friends.</a:t>
            </a:r>
            <a:endParaRPr lang="en-US" dirty="0"/>
          </a:p>
          <a:p>
            <a:pPr marL="0" lvl="0" indent="0" algn="l" rtl="0">
              <a:lnSpc>
                <a:spcPct val="90000"/>
              </a:lnSpc>
              <a:spcBef>
                <a:spcPts val="0"/>
              </a:spcBef>
              <a:spcAft>
                <a:spcPts val="0"/>
              </a:spcAft>
              <a:buClr>
                <a:schemeClr val="dk1"/>
              </a:buClr>
              <a:buSzPts val="2000"/>
              <a:buNone/>
            </a:pPr>
            <a:r>
              <a:rPr lang="en-US" sz="1200" dirty="0"/>
              <a:t>KNN works kind of like this: It looks at your new friend's traits (like interests or hobbies) and compares them to your existing friends. The "K" stands for how many of your closest friends you want to consider. So, KNN finds the "K" friends who are most like your new friend in terms of their traits.</a:t>
            </a:r>
            <a:endParaRPr lang="en-US" dirty="0"/>
          </a:p>
          <a:p>
            <a:pPr marL="0" lvl="0" indent="0" algn="l" rtl="0">
              <a:lnSpc>
                <a:spcPct val="90000"/>
              </a:lnSpc>
              <a:spcBef>
                <a:spcPts val="0"/>
              </a:spcBef>
              <a:spcAft>
                <a:spcPts val="0"/>
              </a:spcAft>
              <a:buClr>
                <a:schemeClr val="dk1"/>
              </a:buClr>
              <a:buSzPts val="2000"/>
              <a:buNone/>
            </a:pPr>
            <a:r>
              <a:rPr lang="en-US" sz="1200" dirty="0"/>
              <a:t>Once it finds those similar friends, it looks at how they feel about something (maybe a movie or a book). Then, it predicts how your new friend might feel about the same thing based on how their traits match up with your existing friends.</a:t>
            </a:r>
            <a:endParaRPr lang="en-US" dirty="0"/>
          </a:p>
          <a:p>
            <a:pPr marL="457200" marR="0" lvl="0" indent="-228600" algn="l" rtl="0">
              <a:lnSpc>
                <a:spcPct val="100000"/>
              </a:lnSpc>
              <a:spcBef>
                <a:spcPts val="0"/>
              </a:spcBef>
              <a:spcAft>
                <a:spcPts val="0"/>
              </a:spcAft>
              <a:buSzPts val="1400"/>
              <a:buNone/>
            </a:pPr>
            <a:endParaRPr lang="en-US" b="1" dirty="0"/>
          </a:p>
          <a:p>
            <a:pPr marL="457200" marR="0" lvl="0" indent="-228600" algn="l" rtl="0">
              <a:lnSpc>
                <a:spcPct val="100000"/>
              </a:lnSpc>
              <a:spcBef>
                <a:spcPts val="0"/>
              </a:spcBef>
              <a:spcAft>
                <a:spcPts val="0"/>
              </a:spcAft>
              <a:buSzPts val="1400"/>
              <a:buNone/>
            </a:pPr>
            <a:r>
              <a:rPr lang="en-US" b="1" dirty="0"/>
              <a:t>Decision Trees:</a:t>
            </a:r>
            <a:endParaRPr dirty="0"/>
          </a:p>
          <a:p>
            <a:pPr marL="457200" marR="0" lvl="0" indent="-228600" algn="l" rtl="0">
              <a:lnSpc>
                <a:spcPct val="100000"/>
              </a:lnSpc>
              <a:spcBef>
                <a:spcPts val="0"/>
              </a:spcBef>
              <a:spcAft>
                <a:spcPts val="0"/>
              </a:spcAft>
              <a:buSzPts val="1400"/>
              <a:buNone/>
            </a:pPr>
            <a:r>
              <a:rPr lang="en-US" dirty="0"/>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p>
          <a:p>
            <a:pPr marL="457200" marR="0" lvl="0" indent="-228600" algn="l" rtl="0">
              <a:lnSpc>
                <a:spcPct val="100000"/>
              </a:lnSpc>
              <a:spcBef>
                <a:spcPts val="0"/>
              </a:spcBef>
              <a:spcAft>
                <a:spcPts val="0"/>
              </a:spcAft>
              <a:buSzPts val="1400"/>
              <a:buNone/>
            </a:pPr>
            <a:r>
              <a:rPr lang="en-US" dirty="0"/>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p>
          <a:p>
            <a:pPr marL="457200" marR="0" lvl="0" indent="-228600" algn="l" rtl="0">
              <a:lnSpc>
                <a:spcPct val="100000"/>
              </a:lnSpc>
              <a:spcBef>
                <a:spcPts val="0"/>
              </a:spcBef>
              <a:spcAft>
                <a:spcPts val="0"/>
              </a:spcAft>
              <a:buSzPts val="1400"/>
              <a:buNone/>
            </a:pPr>
            <a:r>
              <a:rPr lang="en-US" b="1" dirty="0"/>
              <a:t>Random Forests:</a:t>
            </a:r>
            <a:endParaRPr dirty="0"/>
          </a:p>
          <a:p>
            <a:pPr marL="457200" marR="0" lvl="0" indent="-228600" algn="l" rtl="0">
              <a:lnSpc>
                <a:spcPct val="100000"/>
              </a:lnSpc>
              <a:spcBef>
                <a:spcPts val="0"/>
              </a:spcBef>
              <a:spcAft>
                <a:spcPts val="0"/>
              </a:spcAft>
              <a:buSzPts val="1400"/>
              <a:buNone/>
            </a:pPr>
            <a:r>
              <a:rPr lang="en-US" dirty="0"/>
              <a:t>Now, think of a forest with many trees. Each tree (decision tree) in the forest is like a different person making a decision based on their own set of questions. Some people might focus more on the weather, while others might care more about the occasion.</a:t>
            </a:r>
            <a:endParaRPr dirty="0"/>
          </a:p>
          <a:p>
            <a:pPr marL="457200" marR="0" lvl="0" indent="-228600" algn="l" rtl="0">
              <a:lnSpc>
                <a:spcPct val="100000"/>
              </a:lnSpc>
              <a:spcBef>
                <a:spcPts val="0"/>
              </a:spcBef>
              <a:spcAft>
                <a:spcPts val="0"/>
              </a:spcAft>
              <a:buSzPts val="1400"/>
              <a:buNone/>
            </a:pPr>
            <a:r>
              <a:rPr lang="en-US" dirty="0"/>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p>
          <a:p>
            <a:pPr marL="457200" marR="0" lvl="0" indent="-228600" algn="l" rtl="0">
              <a:lnSpc>
                <a:spcPct val="100000"/>
              </a:lnSpc>
              <a:spcBef>
                <a:spcPts val="0"/>
              </a:spcBef>
              <a:spcAft>
                <a:spcPts val="0"/>
              </a:spcAft>
              <a:buSzPts val="1400"/>
              <a:buNone/>
            </a:pPr>
            <a:r>
              <a:rPr lang="en-US" dirty="0"/>
              <a:t>In simple terms, Decision Trees are like individual decision-makers, while Random Forests are like a diverse group of decision-makers working together to decide.</a:t>
            </a:r>
          </a:p>
          <a:p>
            <a:pPr marL="457200" marR="0" lvl="0" indent="-228600" algn="l" rtl="0">
              <a:lnSpc>
                <a:spcPct val="100000"/>
              </a:lnSpc>
              <a:spcBef>
                <a:spcPts val="0"/>
              </a:spcBef>
              <a:spcAft>
                <a:spcPts val="0"/>
              </a:spcAft>
              <a:buSzPts val="1400"/>
              <a:buNone/>
            </a:pPr>
            <a:endParaRPr lang="en-US" dirty="0"/>
          </a:p>
          <a:p>
            <a:pPr marL="457200" marR="0" lvl="0" indent="-228600" algn="l" rtl="0">
              <a:lnSpc>
                <a:spcPct val="100000"/>
              </a:lnSpc>
              <a:spcBef>
                <a:spcPts val="0"/>
              </a:spcBef>
              <a:spcAft>
                <a:spcPts val="0"/>
              </a:spcAft>
              <a:buSzPts val="1400"/>
              <a:buNone/>
            </a:pPr>
            <a:r>
              <a:rPr lang="en-US" dirty="0"/>
              <a:t>RF- </a:t>
            </a:r>
            <a:r>
              <a:rPr lang="en-US" sz="1200" dirty="0"/>
              <a:t>but each focuses on different aspects of the data. When making a prediction, each tree contributes its decision, and the </a:t>
            </a:r>
            <a:endParaRPr dirty="0"/>
          </a:p>
        </p:txBody>
      </p:sp>
      <p:sp>
        <p:nvSpPr>
          <p:cNvPr id="332" name="Google Shape;332;g2c902ca65ee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is like adding guardrails to a road to prevent cars from veering off-track, ensuring they stay on the right path without going too far in any direction.</a:t>
            </a:r>
          </a:p>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Grid Search CV is like trying out different routes on a map to find the quickest way to your destination, testing various combinations until you discover the most efficient route.</a:t>
            </a:r>
            <a:endParaRPr dirty="0">
              <a:latin typeface="Roboto" panose="02000000000000000000" pitchFamily="2" charset="0"/>
              <a:ea typeface="Roboto" panose="02000000000000000000" pitchFamily="2" charset="0"/>
            </a:endParaRPr>
          </a:p>
        </p:txBody>
      </p:sp>
      <p:sp>
        <p:nvSpPr>
          <p:cNvPr id="343" name="Google Shape;3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dirty="0">
                <a:latin typeface="Arial"/>
                <a:ea typeface="Arial"/>
                <a:cs typeface="Arial"/>
                <a:sym typeface="Arial"/>
              </a:rPr>
              <a:t>Higher values on the curve indicate better performance in distinguishing between the two classes.</a:t>
            </a:r>
            <a:endParaRPr sz="600" dirty="0"/>
          </a:p>
        </p:txBody>
      </p:sp>
      <p:sp>
        <p:nvSpPr>
          <p:cNvPr id="352" name="Google Shape;352;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611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i="0">
                <a:solidFill>
                  <a:srgbClr val="0D0D0D"/>
                </a:solidFill>
                <a:latin typeface="Roboto"/>
                <a:ea typeface="Roboto"/>
                <a:cs typeface="Roboto"/>
                <a:sym typeface="Roboto"/>
              </a:rPr>
              <a:t>For Simple Explanation: </a:t>
            </a:r>
            <a:r>
              <a:rPr lang="en-US" b="0" i="0">
                <a:solidFill>
                  <a:srgbClr val="0D0D0D"/>
                </a:solidFill>
                <a:latin typeface="Roboto"/>
                <a:ea typeface="Roboto"/>
                <a:cs typeface="Roboto"/>
                <a:sym typeface="Roboto"/>
              </a:rPr>
              <a:t>EDA involves examining and understanding the structure, patterns, and relationships within the dataset. We explore the columns, check for missing values, identify unusual observations like: instances of exceptionally long delays or cancellations that deviate significantly from the normal delay time.</a:t>
            </a:r>
            <a:endParaRPr>
              <a:latin typeface="Roboto"/>
              <a:ea typeface="Roboto"/>
              <a:cs typeface="Roboto"/>
              <a:sym typeface="Roboto"/>
            </a:endParaRPr>
          </a:p>
        </p:txBody>
      </p:sp>
      <p:sp>
        <p:nvSpPr>
          <p:cNvPr id="270" name="Google Shape;27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ILG (Wilmington Airport, Delaware,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MVY (Martha's Vineyard Airport, Massachusetts,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HYA (Barnstable Municipal Airport, Massachusetts,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Similar to Martha's Vineyard Airport, Barnstable Municipal Airport serves a region known for tourism, particularly Cape Cod. Like other tourist destinations, increased seasonal travel can strain airport resources and contribute to delays.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PPG (Pago Pago International Airport, American Samoa):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Pago Pago International Airport is located in a remote area and serves a relatively small population. Limited infrastructure, adverse weather conditions, and fewer flight options may contribute to delays at this airport.</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OTH (Southwest Oregon Regional Airport, Oregon,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Southwest Oregon Regional Airport is situated in a region known for its rugged terrain and variable weather conditions. Adverse weather, such as fog or high winds, could impact flight operations and result in delays.</a:t>
            </a:r>
            <a:endParaRPr/>
          </a:p>
          <a:p>
            <a:pPr marL="457200" lvl="1" indent="0" algn="l" rtl="0">
              <a:lnSpc>
                <a:spcPct val="100000"/>
              </a:lnSpc>
              <a:spcBef>
                <a:spcPts val="0"/>
              </a:spcBef>
              <a:spcAft>
                <a:spcPts val="0"/>
              </a:spcAft>
              <a:buSzPts val="1400"/>
              <a:buFont typeface="Arial"/>
              <a:buNone/>
            </a:pPr>
            <a:endParaRPr b="0" i="0">
              <a:solidFill>
                <a:srgbClr val="0D0D0D"/>
              </a:solidFill>
              <a:latin typeface="Roboto"/>
              <a:ea typeface="Roboto"/>
              <a:cs typeface="Roboto"/>
              <a:sym typeface="Roboto"/>
            </a:endParaRPr>
          </a:p>
          <a:p>
            <a:pPr marL="457200" lvl="1" indent="0" algn="l" rtl="0">
              <a:lnSpc>
                <a:spcPct val="100000"/>
              </a:lnSpc>
              <a:spcBef>
                <a:spcPts val="0"/>
              </a:spcBef>
              <a:spcAft>
                <a:spcPts val="0"/>
              </a:spcAft>
              <a:buSzPts val="1400"/>
              <a:buFont typeface="Arial"/>
              <a:buNone/>
            </a:pPr>
            <a:endParaRPr b="0" i="0">
              <a:solidFill>
                <a:srgbClr val="0D0D0D"/>
              </a:solidFill>
              <a:latin typeface="Roboto"/>
              <a:ea typeface="Roboto"/>
              <a:cs typeface="Roboto"/>
              <a:sym typeface="Roboto"/>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NK (Spirit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UA (United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United Airlines operates a vast network of flights, including many connecting flights at major hubs. Delays can occur due to factors such as air traffic congestion, weather-related disruptions, and operational issues at busy airports.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F9 (Frontier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B6 (JetBlue Airways):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WN (Southwest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endParaRPr/>
          </a:p>
          <a:p>
            <a:pPr marL="457200" marR="0" lvl="0" indent="-228600" algn="l" rtl="0">
              <a:lnSpc>
                <a:spcPct val="100000"/>
              </a:lnSpc>
              <a:spcBef>
                <a:spcPts val="0"/>
              </a:spcBef>
              <a:spcAft>
                <a:spcPts val="0"/>
              </a:spcAft>
              <a:buSzPts val="1400"/>
              <a:buNone/>
            </a:pPr>
            <a:endParaRPr>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17" name="Google Shape;17;p20"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18" name="Google Shape;18;p20"/>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82"/>
        <p:cNvGrpSpPr/>
        <p:nvPr/>
      </p:nvGrpSpPr>
      <p:grpSpPr>
        <a:xfrm>
          <a:off x="0" y="0"/>
          <a:ext cx="0" cy="0"/>
          <a:chOff x="0" y="0"/>
          <a:chExt cx="0" cy="0"/>
        </a:xfrm>
      </p:grpSpPr>
      <p:sp>
        <p:nvSpPr>
          <p:cNvPr id="83" name="Google Shape;83;p34"/>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4"/>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34"/>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4"/>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34"/>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89"/>
        <p:cNvGrpSpPr/>
        <p:nvPr/>
      </p:nvGrpSpPr>
      <p:grpSpPr>
        <a:xfrm>
          <a:off x="0" y="0"/>
          <a:ext cx="0" cy="0"/>
          <a:chOff x="0" y="0"/>
          <a:chExt cx="0" cy="0"/>
        </a:xfrm>
      </p:grpSpPr>
      <p:pic>
        <p:nvPicPr>
          <p:cNvPr id="90" name="Google Shape;90;p36"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91" name="Google Shape;91;p36"/>
          <p:cNvSpPr>
            <a:spLocks noGrp="1"/>
          </p:cNvSpPr>
          <p:nvPr>
            <p:ph type="chart" idx="2"/>
          </p:nvPr>
        </p:nvSpPr>
        <p:spPr>
          <a:xfrm>
            <a:off x="390591" y="1343279"/>
            <a:ext cx="10551931"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2" name="Google Shape;92;p36"/>
          <p:cNvSpPr txBox="1">
            <a:spLocks noGrp="1"/>
          </p:cNvSpPr>
          <p:nvPr>
            <p:ph type="body" idx="1"/>
          </p:nvPr>
        </p:nvSpPr>
        <p:spPr>
          <a:xfrm>
            <a:off x="390591" y="498930"/>
            <a:ext cx="10551931"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3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36"/>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6"/>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36"/>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98"/>
        <p:cNvGrpSpPr/>
        <p:nvPr/>
      </p:nvGrpSpPr>
      <p:grpSpPr>
        <a:xfrm>
          <a:off x="0" y="0"/>
          <a:ext cx="0" cy="0"/>
          <a:chOff x="0" y="0"/>
          <a:chExt cx="0" cy="0"/>
        </a:xfrm>
      </p:grpSpPr>
      <p:pic>
        <p:nvPicPr>
          <p:cNvPr id="99" name="Google Shape;99;p37"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100" name="Google Shape;100;p37"/>
          <p:cNvSpPr>
            <a:spLocks noGrp="1"/>
          </p:cNvSpPr>
          <p:nvPr>
            <p:ph type="pic" idx="2"/>
          </p:nvPr>
        </p:nvSpPr>
        <p:spPr>
          <a:xfrm>
            <a:off x="382428" y="1608138"/>
            <a:ext cx="3557298" cy="3327638"/>
          </a:xfrm>
          <a:prstGeom prst="rect">
            <a:avLst/>
          </a:prstGeom>
          <a:noFill/>
          <a:ln>
            <a:noFill/>
          </a:ln>
        </p:spPr>
      </p:sp>
      <p:sp>
        <p:nvSpPr>
          <p:cNvPr id="101" name="Google Shape;101;p37"/>
          <p:cNvSpPr txBox="1">
            <a:spLocks noGrp="1"/>
          </p:cNvSpPr>
          <p:nvPr>
            <p:ph type="body" idx="1"/>
          </p:nvPr>
        </p:nvSpPr>
        <p:spPr>
          <a:xfrm>
            <a:off x="4420354" y="1608138"/>
            <a:ext cx="6294449"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2" name="Google Shape;102;p3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37"/>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06"/>
        <p:cNvGrpSpPr/>
        <p:nvPr/>
      </p:nvGrpSpPr>
      <p:grpSpPr>
        <a:xfrm>
          <a:off x="0" y="0"/>
          <a:ext cx="0" cy="0"/>
          <a:chOff x="0" y="0"/>
          <a:chExt cx="0" cy="0"/>
        </a:xfrm>
      </p:grpSpPr>
      <p:pic>
        <p:nvPicPr>
          <p:cNvPr id="107" name="Google Shape;107;p38"/>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08" name="Google Shape;108;p38"/>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09"/>
        <p:cNvGrpSpPr/>
        <p:nvPr/>
      </p:nvGrpSpPr>
      <p:grpSpPr>
        <a:xfrm>
          <a:off x="0" y="0"/>
          <a:ext cx="0" cy="0"/>
          <a:chOff x="0" y="0"/>
          <a:chExt cx="0" cy="0"/>
        </a:xfrm>
      </p:grpSpPr>
      <p:pic>
        <p:nvPicPr>
          <p:cNvPr id="110" name="Google Shape;110;p3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11" name="Google Shape;111;p30"/>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112"/>
        <p:cNvGrpSpPr/>
        <p:nvPr/>
      </p:nvGrpSpPr>
      <p:grpSpPr>
        <a:xfrm>
          <a:off x="0" y="0"/>
          <a:ext cx="0" cy="0"/>
          <a:chOff x="0" y="0"/>
          <a:chExt cx="0" cy="0"/>
        </a:xfrm>
      </p:grpSpPr>
      <p:pic>
        <p:nvPicPr>
          <p:cNvPr id="113" name="Google Shape;113;p39"/>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120"/>
        <p:cNvGrpSpPr/>
        <p:nvPr/>
      </p:nvGrpSpPr>
      <p:grpSpPr>
        <a:xfrm>
          <a:off x="0" y="0"/>
          <a:ext cx="0" cy="0"/>
          <a:chOff x="0" y="0"/>
          <a:chExt cx="0" cy="0"/>
        </a:xfrm>
      </p:grpSpPr>
      <p:sp>
        <p:nvSpPr>
          <p:cNvPr id="121" name="Google Shape;121;p28"/>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28"/>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8"/>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27"/>
        <p:cNvGrpSpPr/>
        <p:nvPr/>
      </p:nvGrpSpPr>
      <p:grpSpPr>
        <a:xfrm>
          <a:off x="0" y="0"/>
          <a:ext cx="0" cy="0"/>
          <a:chOff x="0" y="0"/>
          <a:chExt cx="0" cy="0"/>
        </a:xfrm>
      </p:grpSpPr>
      <p:sp>
        <p:nvSpPr>
          <p:cNvPr id="128" name="Google Shape;128;p43"/>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43"/>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3"/>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2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38"/>
        <p:cNvGrpSpPr/>
        <p:nvPr/>
      </p:nvGrpSpPr>
      <p:grpSpPr>
        <a:xfrm>
          <a:off x="0" y="0"/>
          <a:ext cx="0" cy="0"/>
          <a:chOff x="0" y="0"/>
          <a:chExt cx="0" cy="0"/>
        </a:xfrm>
      </p:grpSpPr>
      <p:sp>
        <p:nvSpPr>
          <p:cNvPr id="139" name="Google Shape;139;p40"/>
          <p:cNvSpPr/>
          <p:nvPr/>
        </p:nvSpPr>
        <p:spPr>
          <a:xfrm>
            <a:off x="6087376" y="0"/>
            <a:ext cx="6104623" cy="68580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40"/>
          <p:cNvSpPr txBox="1">
            <a:spLocks noGrp="1"/>
          </p:cNvSpPr>
          <p:nvPr>
            <p:ph type="title"/>
          </p:nvPr>
        </p:nvSpPr>
        <p:spPr>
          <a:xfrm>
            <a:off x="408629" y="2566609"/>
            <a:ext cx="5410279"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0"/>
          <p:cNvSpPr>
            <a:spLocks noGrp="1"/>
          </p:cNvSpPr>
          <p:nvPr>
            <p:ph type="pic" idx="2"/>
          </p:nvPr>
        </p:nvSpPr>
        <p:spPr>
          <a:xfrm>
            <a:off x="6599995" y="794695"/>
            <a:ext cx="5079387" cy="5346332"/>
          </a:xfrm>
          <a:prstGeom prst="rect">
            <a:avLst/>
          </a:prstGeom>
          <a:noFill/>
          <a:ln>
            <a:noFill/>
          </a:ln>
        </p:spPr>
      </p:sp>
      <p:pic>
        <p:nvPicPr>
          <p:cNvPr id="142" name="Google Shape;142;p40"/>
          <p:cNvPicPr preferRelativeResize="0"/>
          <p:nvPr/>
        </p:nvPicPr>
        <p:blipFill rotWithShape="1">
          <a:blip r:embed="rId2">
            <a:alphaModFix/>
          </a:blip>
          <a:srcRect/>
          <a:stretch/>
        </p:blipFill>
        <p:spPr>
          <a:xfrm>
            <a:off x="507312" y="5876636"/>
            <a:ext cx="2443706" cy="6618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20"/>
        <p:cNvGrpSpPr/>
        <p:nvPr/>
      </p:nvGrpSpPr>
      <p:grpSpPr>
        <a:xfrm>
          <a:off x="0" y="0"/>
          <a:ext cx="0" cy="0"/>
          <a:chOff x="0" y="0"/>
          <a:chExt cx="0" cy="0"/>
        </a:xfrm>
      </p:grpSpPr>
      <p:pic>
        <p:nvPicPr>
          <p:cNvPr id="21" name="Google Shape;21;p22"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22" name="Google Shape;22;p22"/>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7" name="Google Shape;27;p22"/>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dk2"/>
        </a:solidFill>
        <a:effectLst/>
      </p:bgPr>
    </p:bg>
    <p:spTree>
      <p:nvGrpSpPr>
        <p:cNvPr id="1" name="Shape 143"/>
        <p:cNvGrpSpPr/>
        <p:nvPr/>
      </p:nvGrpSpPr>
      <p:grpSpPr>
        <a:xfrm>
          <a:off x="0" y="0"/>
          <a:ext cx="0" cy="0"/>
          <a:chOff x="0" y="0"/>
          <a:chExt cx="0" cy="0"/>
        </a:xfrm>
      </p:grpSpPr>
      <p:sp>
        <p:nvSpPr>
          <p:cNvPr id="144" name="Google Shape;144;p41"/>
          <p:cNvSpPr>
            <a:spLocks noGrp="1"/>
          </p:cNvSpPr>
          <p:nvPr>
            <p:ph type="pic" idx="2"/>
          </p:nvPr>
        </p:nvSpPr>
        <p:spPr>
          <a:xfrm>
            <a:off x="-1" y="0"/>
            <a:ext cx="6089073" cy="6858000"/>
          </a:xfrm>
          <a:prstGeom prst="rect">
            <a:avLst/>
          </a:prstGeom>
          <a:noFill/>
          <a:ln>
            <a:noFill/>
          </a:ln>
        </p:spPr>
      </p:sp>
      <p:sp>
        <p:nvSpPr>
          <p:cNvPr id="145" name="Google Shape;145;p41"/>
          <p:cNvSpPr txBox="1">
            <a:spLocks noGrp="1"/>
          </p:cNvSpPr>
          <p:nvPr>
            <p:ph type="title"/>
          </p:nvPr>
        </p:nvSpPr>
        <p:spPr>
          <a:xfrm>
            <a:off x="6528874" y="2621371"/>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46" name="Google Shape;146;p41"/>
          <p:cNvPicPr preferRelativeResize="0"/>
          <p:nvPr/>
        </p:nvPicPr>
        <p:blipFill rotWithShape="1">
          <a:blip r:embed="rId2">
            <a:alphaModFix/>
          </a:blip>
          <a:srcRect/>
          <a:stretch/>
        </p:blipFill>
        <p:spPr>
          <a:xfrm>
            <a:off x="9234013" y="5876636"/>
            <a:ext cx="2443706" cy="6618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47"/>
        <p:cNvGrpSpPr/>
        <p:nvPr/>
      </p:nvGrpSpPr>
      <p:grpSpPr>
        <a:xfrm>
          <a:off x="0" y="0"/>
          <a:ext cx="0" cy="0"/>
          <a:chOff x="0" y="0"/>
          <a:chExt cx="0" cy="0"/>
        </a:xfrm>
      </p:grpSpPr>
      <p:sp>
        <p:nvSpPr>
          <p:cNvPr id="148" name="Google Shape;148;p42"/>
          <p:cNvSpPr>
            <a:spLocks noGrp="1"/>
          </p:cNvSpPr>
          <p:nvPr>
            <p:ph type="pic" idx="2"/>
          </p:nvPr>
        </p:nvSpPr>
        <p:spPr>
          <a:xfrm>
            <a:off x="0" y="0"/>
            <a:ext cx="12192000" cy="4374573"/>
          </a:xfrm>
          <a:prstGeom prst="rect">
            <a:avLst/>
          </a:prstGeom>
          <a:noFill/>
          <a:ln>
            <a:noFill/>
          </a:ln>
        </p:spPr>
      </p:sp>
      <p:pic>
        <p:nvPicPr>
          <p:cNvPr id="149" name="Google Shape;149;p42"/>
          <p:cNvPicPr preferRelativeResize="0"/>
          <p:nvPr/>
        </p:nvPicPr>
        <p:blipFill rotWithShape="1">
          <a:blip r:embed="rId2">
            <a:alphaModFix/>
          </a:blip>
          <a:srcRect/>
          <a:stretch/>
        </p:blipFill>
        <p:spPr>
          <a:xfrm>
            <a:off x="9330379" y="5987724"/>
            <a:ext cx="2407631" cy="652067"/>
          </a:xfrm>
          <a:prstGeom prst="rect">
            <a:avLst/>
          </a:prstGeom>
          <a:noFill/>
          <a:ln>
            <a:noFill/>
          </a:ln>
        </p:spPr>
      </p:pic>
      <p:sp>
        <p:nvSpPr>
          <p:cNvPr id="150" name="Google Shape;150;p42"/>
          <p:cNvSpPr txBox="1">
            <a:spLocks noGrp="1"/>
          </p:cNvSpPr>
          <p:nvPr>
            <p:ph type="title"/>
          </p:nvPr>
        </p:nvSpPr>
        <p:spPr>
          <a:xfrm>
            <a:off x="315110" y="5024533"/>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275D38"/>
              </a:buClr>
              <a:buSzPts val="5400"/>
              <a:buFont typeface="Roboto"/>
              <a:buNone/>
              <a:defRPr sz="5400" b="1" i="0" cap="none">
                <a:solidFill>
                  <a:srgbClr val="275D38"/>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1"/>
        </a:solidFill>
        <a:effectLst/>
      </p:bgPr>
    </p:bg>
    <p:spTree>
      <p:nvGrpSpPr>
        <p:cNvPr id="1" name="Shape 151"/>
        <p:cNvGrpSpPr/>
        <p:nvPr/>
      </p:nvGrpSpPr>
      <p:grpSpPr>
        <a:xfrm>
          <a:off x="0" y="0"/>
          <a:ext cx="0" cy="0"/>
          <a:chOff x="0" y="0"/>
          <a:chExt cx="0" cy="0"/>
        </a:xfrm>
      </p:grpSpPr>
      <p:sp>
        <p:nvSpPr>
          <p:cNvPr id="152" name="Google Shape;152;p44"/>
          <p:cNvSpPr/>
          <p:nvPr/>
        </p:nvSpPr>
        <p:spPr>
          <a:xfrm>
            <a:off x="-12086" y="0"/>
            <a:ext cx="1220408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44"/>
          <p:cNvSpPr txBox="1">
            <a:spLocks noGrp="1"/>
          </p:cNvSpPr>
          <p:nvPr>
            <p:ph type="body" idx="1"/>
          </p:nvPr>
        </p:nvSpPr>
        <p:spPr>
          <a:xfrm>
            <a:off x="390525" y="1965324"/>
            <a:ext cx="11410883"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157"/>
        <p:cNvGrpSpPr/>
        <p:nvPr/>
      </p:nvGrpSpPr>
      <p:grpSpPr>
        <a:xfrm>
          <a:off x="0" y="0"/>
          <a:ext cx="0" cy="0"/>
          <a:chOff x="0" y="0"/>
          <a:chExt cx="0" cy="0"/>
        </a:xfrm>
      </p:grpSpPr>
      <p:sp>
        <p:nvSpPr>
          <p:cNvPr id="158" name="Google Shape;158;p45"/>
          <p:cNvSpPr txBox="1">
            <a:spLocks noGrp="1"/>
          </p:cNvSpPr>
          <p:nvPr>
            <p:ph type="body" idx="1"/>
          </p:nvPr>
        </p:nvSpPr>
        <p:spPr>
          <a:xfrm>
            <a:off x="390592" y="1074258"/>
            <a:ext cx="11410816"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9" name="Google Shape;159;p4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4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45"/>
          <p:cNvSpPr txBox="1">
            <a:spLocks noGrp="1"/>
          </p:cNvSpPr>
          <p:nvPr>
            <p:ph type="body" idx="2"/>
          </p:nvPr>
        </p:nvSpPr>
        <p:spPr>
          <a:xfrm>
            <a:off x="390525" y="2340855"/>
            <a:ext cx="11410818"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163"/>
        <p:cNvGrpSpPr/>
        <p:nvPr/>
      </p:nvGrpSpPr>
      <p:grpSpPr>
        <a:xfrm>
          <a:off x="0" y="0"/>
          <a:ext cx="0" cy="0"/>
          <a:chOff x="0" y="0"/>
          <a:chExt cx="0" cy="0"/>
        </a:xfrm>
      </p:grpSpPr>
      <p:sp>
        <p:nvSpPr>
          <p:cNvPr id="164" name="Google Shape;164;p46"/>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4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2">
  <p:cSld name="Picture with Caption 2">
    <p:bg>
      <p:bgPr>
        <a:solidFill>
          <a:schemeClr val="lt1"/>
        </a:solidFill>
        <a:effectLst/>
      </p:bgPr>
    </p:bg>
    <p:spTree>
      <p:nvGrpSpPr>
        <p:cNvPr id="1" name="Shape 169"/>
        <p:cNvGrpSpPr/>
        <p:nvPr/>
      </p:nvGrpSpPr>
      <p:grpSpPr>
        <a:xfrm>
          <a:off x="0" y="0"/>
          <a:ext cx="0" cy="0"/>
          <a:chOff x="0" y="0"/>
          <a:chExt cx="0" cy="0"/>
        </a:xfrm>
      </p:grpSpPr>
      <p:sp>
        <p:nvSpPr>
          <p:cNvPr id="170" name="Google Shape;170;p47"/>
          <p:cNvSpPr/>
          <p:nvPr/>
        </p:nvSpPr>
        <p:spPr>
          <a:xfrm>
            <a:off x="6096000" y="0"/>
            <a:ext cx="6104623"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47"/>
          <p:cNvSpPr>
            <a:spLocks noGrp="1"/>
          </p:cNvSpPr>
          <p:nvPr>
            <p:ph type="pic" idx="2"/>
          </p:nvPr>
        </p:nvSpPr>
        <p:spPr>
          <a:xfrm>
            <a:off x="1" y="0"/>
            <a:ext cx="6096000" cy="6858000"/>
          </a:xfrm>
          <a:prstGeom prst="rect">
            <a:avLst/>
          </a:prstGeom>
          <a:noFill/>
          <a:ln>
            <a:noFill/>
          </a:ln>
        </p:spPr>
      </p:sp>
      <p:sp>
        <p:nvSpPr>
          <p:cNvPr id="172" name="Google Shape;172;p47"/>
          <p:cNvSpPr txBox="1">
            <a:spLocks noGrp="1"/>
          </p:cNvSpPr>
          <p:nvPr>
            <p:ph type="body" idx="1"/>
          </p:nvPr>
        </p:nvSpPr>
        <p:spPr>
          <a:xfrm>
            <a:off x="7095960" y="1579417"/>
            <a:ext cx="4178176" cy="387581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0"/>
              </a:spcBef>
              <a:spcAft>
                <a:spcPts val="0"/>
              </a:spcAft>
              <a:buClr>
                <a:schemeClr val="dk2"/>
              </a:buClr>
              <a:buSzPts val="1800"/>
              <a:buFont typeface="Arial"/>
              <a:buNone/>
              <a:defRPr sz="3200" b="0" i="0">
                <a:solidFill>
                  <a:schemeClr val="lt1"/>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4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176"/>
        <p:cNvGrpSpPr/>
        <p:nvPr/>
      </p:nvGrpSpPr>
      <p:grpSpPr>
        <a:xfrm>
          <a:off x="0" y="0"/>
          <a:ext cx="0" cy="0"/>
          <a:chOff x="0" y="0"/>
          <a:chExt cx="0" cy="0"/>
        </a:xfrm>
      </p:grpSpPr>
      <p:sp>
        <p:nvSpPr>
          <p:cNvPr id="177" name="Google Shape;177;p26"/>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78" name="Google Shape;178;p26"/>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2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2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2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82" name="Google Shape;182;p2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183"/>
        <p:cNvGrpSpPr/>
        <p:nvPr/>
      </p:nvGrpSpPr>
      <p:grpSpPr>
        <a:xfrm>
          <a:off x="0" y="0"/>
          <a:ext cx="0" cy="0"/>
          <a:chOff x="0" y="0"/>
          <a:chExt cx="0" cy="0"/>
        </a:xfrm>
      </p:grpSpPr>
      <p:sp>
        <p:nvSpPr>
          <p:cNvPr id="184" name="Google Shape;184;p48"/>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5" name="Google Shape;185;p48"/>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48"/>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4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4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190"/>
        <p:cNvGrpSpPr/>
        <p:nvPr/>
      </p:nvGrpSpPr>
      <p:grpSpPr>
        <a:xfrm>
          <a:off x="0" y="0"/>
          <a:ext cx="0" cy="0"/>
          <a:chOff x="0" y="0"/>
          <a:chExt cx="0" cy="0"/>
        </a:xfrm>
      </p:grpSpPr>
      <p:sp>
        <p:nvSpPr>
          <p:cNvPr id="191" name="Google Shape;191;p49"/>
          <p:cNvSpPr>
            <a:spLocks noGrp="1"/>
          </p:cNvSpPr>
          <p:nvPr>
            <p:ph type="pic" idx="2"/>
          </p:nvPr>
        </p:nvSpPr>
        <p:spPr>
          <a:xfrm>
            <a:off x="1451120" y="1608138"/>
            <a:ext cx="3557298" cy="3327638"/>
          </a:xfrm>
          <a:prstGeom prst="rect">
            <a:avLst/>
          </a:prstGeom>
          <a:noFill/>
          <a:ln>
            <a:noFill/>
          </a:ln>
        </p:spPr>
      </p:sp>
      <p:sp>
        <p:nvSpPr>
          <p:cNvPr id="192" name="Google Shape;192;p49"/>
          <p:cNvSpPr txBox="1">
            <a:spLocks noGrp="1"/>
          </p:cNvSpPr>
          <p:nvPr>
            <p:ph type="body" idx="1"/>
          </p:nvPr>
        </p:nvSpPr>
        <p:spPr>
          <a:xfrm>
            <a:off x="5857875" y="1608138"/>
            <a:ext cx="5322888"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4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4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96"/>
        <p:cNvGrpSpPr/>
        <p:nvPr/>
      </p:nvGrpSpPr>
      <p:grpSpPr>
        <a:xfrm>
          <a:off x="0" y="0"/>
          <a:ext cx="0" cy="0"/>
          <a:chOff x="0" y="0"/>
          <a:chExt cx="0" cy="0"/>
        </a:xfrm>
      </p:grpSpPr>
      <p:pic>
        <p:nvPicPr>
          <p:cNvPr id="197" name="Google Shape;197;p5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98" name="Google Shape;198;p50"/>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30" name="Google Shape;30;p3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99"/>
        <p:cNvGrpSpPr/>
        <p:nvPr/>
      </p:nvGrpSpPr>
      <p:grpSpPr>
        <a:xfrm>
          <a:off x="0" y="0"/>
          <a:ext cx="0" cy="0"/>
          <a:chOff x="0" y="0"/>
          <a:chExt cx="0" cy="0"/>
        </a:xfrm>
      </p:grpSpPr>
      <p:pic>
        <p:nvPicPr>
          <p:cNvPr id="200" name="Google Shape;200;p5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201" name="Google Shape;201;p5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202"/>
        <p:cNvGrpSpPr/>
        <p:nvPr/>
      </p:nvGrpSpPr>
      <p:grpSpPr>
        <a:xfrm>
          <a:off x="0" y="0"/>
          <a:ext cx="0" cy="0"/>
          <a:chOff x="0" y="0"/>
          <a:chExt cx="0" cy="0"/>
        </a:xfrm>
      </p:grpSpPr>
      <p:pic>
        <p:nvPicPr>
          <p:cNvPr id="203" name="Google Shape;203;p52"/>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210"/>
        <p:cNvGrpSpPr/>
        <p:nvPr/>
      </p:nvGrpSpPr>
      <p:grpSpPr>
        <a:xfrm>
          <a:off x="0" y="0"/>
          <a:ext cx="0" cy="0"/>
          <a:chOff x="0" y="0"/>
          <a:chExt cx="0" cy="0"/>
        </a:xfrm>
      </p:grpSpPr>
      <p:sp>
        <p:nvSpPr>
          <p:cNvPr id="211" name="Google Shape;211;p27"/>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12" name="Google Shape;212;p27"/>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3" name="Google Shape;213;p2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2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27"/>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37"/>
        <p:cNvGrpSpPr/>
        <p:nvPr/>
      </p:nvGrpSpPr>
      <p:grpSpPr>
        <a:xfrm>
          <a:off x="0" y="0"/>
          <a:ext cx="0" cy="0"/>
          <a:chOff x="0" y="0"/>
          <a:chExt cx="0" cy="0"/>
        </a:xfrm>
      </p:grpSpPr>
      <p:sp>
        <p:nvSpPr>
          <p:cNvPr id="38" name="Google Shape;38;p23"/>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23"/>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2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45"/>
        <p:cNvGrpSpPr/>
        <p:nvPr/>
      </p:nvGrpSpPr>
      <p:grpSpPr>
        <a:xfrm>
          <a:off x="0" y="0"/>
          <a:ext cx="0" cy="0"/>
          <a:chOff x="0" y="0"/>
          <a:chExt cx="0" cy="0"/>
        </a:xfrm>
      </p:grpSpPr>
      <p:pic>
        <p:nvPicPr>
          <p:cNvPr id="46" name="Google Shape;46;p35"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47" name="Google Shape;47;p35"/>
          <p:cNvSpPr>
            <a:spLocks noGrp="1"/>
          </p:cNvSpPr>
          <p:nvPr>
            <p:ph type="chart" idx="2"/>
          </p:nvPr>
        </p:nvSpPr>
        <p:spPr>
          <a:xfrm>
            <a:off x="390592" y="1343279"/>
            <a:ext cx="10539820"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48" name="Google Shape;48;p35"/>
          <p:cNvSpPr txBox="1">
            <a:spLocks noGrp="1"/>
          </p:cNvSpPr>
          <p:nvPr>
            <p:ph type="body" idx="1"/>
          </p:nvPr>
        </p:nvSpPr>
        <p:spPr>
          <a:xfrm>
            <a:off x="390592" y="498930"/>
            <a:ext cx="10539820"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35"/>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5"/>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5"/>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53" name="Google Shape;53;p35"/>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54"/>
        <p:cNvGrpSpPr/>
        <p:nvPr/>
      </p:nvGrpSpPr>
      <p:grpSpPr>
        <a:xfrm>
          <a:off x="0" y="0"/>
          <a:ext cx="0" cy="0"/>
          <a:chOff x="0" y="0"/>
          <a:chExt cx="0" cy="0"/>
        </a:xfrm>
      </p:grpSpPr>
      <p:pic>
        <p:nvPicPr>
          <p:cNvPr id="55" name="Google Shape;55;p19"/>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56" name="Google Shape;56;p19"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57" name="Google Shape;57;p19"/>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9"/>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9"/>
        <p:cNvGrpSpPr/>
        <p:nvPr/>
      </p:nvGrpSpPr>
      <p:grpSpPr>
        <a:xfrm>
          <a:off x="0" y="0"/>
          <a:ext cx="0" cy="0"/>
          <a:chOff x="0" y="0"/>
          <a:chExt cx="0" cy="0"/>
        </a:xfrm>
      </p:grpSpPr>
      <p:sp>
        <p:nvSpPr>
          <p:cNvPr id="60" name="Google Shape;60;p32"/>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32"/>
          <p:cNvSpPr txBox="1">
            <a:spLocks noGrp="1"/>
          </p:cNvSpPr>
          <p:nvPr>
            <p:ph type="title"/>
          </p:nvPr>
        </p:nvSpPr>
        <p:spPr>
          <a:xfrm>
            <a:off x="390591" y="365125"/>
            <a:ext cx="950270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32"/>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2"/>
        </a:solidFill>
        <a:effectLst/>
      </p:bgPr>
    </p:bg>
    <p:spTree>
      <p:nvGrpSpPr>
        <p:cNvPr id="1" name="Shape 67"/>
        <p:cNvGrpSpPr/>
        <p:nvPr/>
      </p:nvGrpSpPr>
      <p:grpSpPr>
        <a:xfrm>
          <a:off x="0" y="0"/>
          <a:ext cx="0" cy="0"/>
          <a:chOff x="0" y="0"/>
          <a:chExt cx="0" cy="0"/>
        </a:xfrm>
      </p:grpSpPr>
      <p:pic>
        <p:nvPicPr>
          <p:cNvPr id="68" name="Google Shape;68;p33"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69" name="Google Shape;69;p33"/>
          <p:cNvSpPr txBox="1">
            <a:spLocks noGrp="1"/>
          </p:cNvSpPr>
          <p:nvPr>
            <p:ph type="body" idx="1"/>
          </p:nvPr>
        </p:nvSpPr>
        <p:spPr>
          <a:xfrm>
            <a:off x="390526" y="1965324"/>
            <a:ext cx="10503552"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33"/>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74"/>
        <p:cNvGrpSpPr/>
        <p:nvPr/>
      </p:nvGrpSpPr>
      <p:grpSpPr>
        <a:xfrm>
          <a:off x="0" y="0"/>
          <a:ext cx="0" cy="0"/>
          <a:chOff x="0" y="0"/>
          <a:chExt cx="0" cy="0"/>
        </a:xfrm>
      </p:grpSpPr>
      <p:pic>
        <p:nvPicPr>
          <p:cNvPr id="75" name="Google Shape;75;p21"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76" name="Google Shape;76;p21"/>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1"/>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1"/>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81" name="Google Shape;81;p21"/>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7"/>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24"/>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6" name="Google Shape;206;p25"/>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07" name="Google Shape;207;p2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8" name="Google Shape;208;p2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9" name="Google Shape;209;p2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4.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5.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6.jpg"/><Relationship Id="rId7" Type="http://schemas.openxmlformats.org/officeDocument/2006/relationships/diagramQuickStyle" Target="../diagrams/quickStyle2.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7.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0D_0.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datatron.com/what-is-a-support-vector-machine/" TargetMode="External"/><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hyperlink" Target="https://towardsdatascience.com/knn-k-nearest-neighbors-1-a4707b24bd1d" TargetMode="External"/><Relationship Id="rId4" Type="http://schemas.openxmlformats.org/officeDocument/2006/relationships/hyperlink" Target="https://anasbrital98.github.io/blog/2021/Random-Fores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a:spLocks noGrp="1"/>
          </p:cNvSpPr>
          <p:nvPr>
            <p:ph type="title"/>
          </p:nvPr>
        </p:nvSpPr>
        <p:spPr>
          <a:xfrm>
            <a:off x="265988" y="1657541"/>
            <a:ext cx="4960883" cy="963439"/>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Clr>
                <a:srgbClr val="F2CD00"/>
              </a:buClr>
              <a:buSzPts val="3600"/>
              <a:buFont typeface="Roboto"/>
              <a:buNone/>
            </a:pPr>
            <a:r>
              <a:rPr lang="en-US" sz="3600" dirty="0"/>
              <a:t>AIRLINE DELAY ANALYSIS</a:t>
            </a:r>
            <a:endParaRPr dirty="0"/>
          </a:p>
        </p:txBody>
      </p:sp>
      <p:sp>
        <p:nvSpPr>
          <p:cNvPr id="222" name="Google Shape;222;p1"/>
          <p:cNvSpPr txBox="1">
            <a:spLocks noGrp="1"/>
          </p:cNvSpPr>
          <p:nvPr>
            <p:ph type="body" idx="1"/>
          </p:nvPr>
        </p:nvSpPr>
        <p:spPr>
          <a:xfrm>
            <a:off x="265988" y="4100033"/>
            <a:ext cx="5227637" cy="1290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None/>
            </a:pPr>
            <a:r>
              <a:rPr lang="en-US" b="0"/>
              <a:t>Himanshu Gandhi (1770138)</a:t>
            </a:r>
            <a:endParaRPr/>
          </a:p>
          <a:p>
            <a:pPr marL="0" lvl="0" indent="0" algn="l" rtl="0">
              <a:lnSpc>
                <a:spcPct val="90000"/>
              </a:lnSpc>
              <a:spcBef>
                <a:spcPts val="1000"/>
              </a:spcBef>
              <a:spcAft>
                <a:spcPts val="0"/>
              </a:spcAft>
              <a:buClr>
                <a:schemeClr val="lt1"/>
              </a:buClr>
              <a:buSzPts val="2000"/>
              <a:buNone/>
            </a:pPr>
            <a:r>
              <a:rPr lang="en-US" b="0"/>
              <a:t>Shubham Prasad Sahoo (1824661)</a:t>
            </a:r>
            <a:endParaRPr/>
          </a:p>
          <a:p>
            <a:pPr marL="0" lvl="0" indent="0" algn="l" rtl="0">
              <a:lnSpc>
                <a:spcPct val="90000"/>
              </a:lnSpc>
              <a:spcBef>
                <a:spcPts val="1000"/>
              </a:spcBef>
              <a:spcAft>
                <a:spcPts val="0"/>
              </a:spcAft>
              <a:buClr>
                <a:schemeClr val="lt1"/>
              </a:buClr>
              <a:buSzPts val="2000"/>
              <a:buNone/>
            </a:pPr>
            <a:r>
              <a:rPr lang="en-US" b="0"/>
              <a:t>Venkata Shreya Kala (1764875)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6"/>
          <p:cNvSpPr txBox="1">
            <a:spLocks noGrp="1"/>
          </p:cNvSpPr>
          <p:nvPr>
            <p:ph type="title"/>
          </p:nvPr>
        </p:nvSpPr>
        <p:spPr>
          <a:xfrm>
            <a:off x="351486" y="41148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Data pre-processing Techniques</a:t>
            </a:r>
            <a:endParaRPr/>
          </a:p>
        </p:txBody>
      </p:sp>
      <p:sp>
        <p:nvSpPr>
          <p:cNvPr id="318" name="Google Shape;318;p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aphicFrame>
        <p:nvGraphicFramePr>
          <p:cNvPr id="319" name="Google Shape;319;p6"/>
          <p:cNvGraphicFramePr/>
          <p:nvPr/>
        </p:nvGraphicFramePr>
        <p:xfrm>
          <a:off x="163294" y="1554480"/>
          <a:ext cx="11826225" cy="4892160"/>
        </p:xfrm>
        <a:graphic>
          <a:graphicData uri="http://schemas.openxmlformats.org/drawingml/2006/table">
            <a:tbl>
              <a:tblPr firstRow="1" bandRow="1">
                <a:noFill/>
                <a:tableStyleId>{050B424A-31F3-4168-AFA7-C16215C719E5}</a:tableStyleId>
              </a:tblPr>
              <a:tblGrid>
                <a:gridCol w="2436100">
                  <a:extLst>
                    <a:ext uri="{9D8B030D-6E8A-4147-A177-3AD203B41FA5}">
                      <a16:colId xmlns:a16="http://schemas.microsoft.com/office/drawing/2014/main" val="20000"/>
                    </a:ext>
                  </a:extLst>
                </a:gridCol>
                <a:gridCol w="3180150">
                  <a:extLst>
                    <a:ext uri="{9D8B030D-6E8A-4147-A177-3AD203B41FA5}">
                      <a16:colId xmlns:a16="http://schemas.microsoft.com/office/drawing/2014/main" val="20001"/>
                    </a:ext>
                  </a:extLst>
                </a:gridCol>
                <a:gridCol w="3131500">
                  <a:extLst>
                    <a:ext uri="{9D8B030D-6E8A-4147-A177-3AD203B41FA5}">
                      <a16:colId xmlns:a16="http://schemas.microsoft.com/office/drawing/2014/main" val="20002"/>
                    </a:ext>
                  </a:extLst>
                </a:gridCol>
                <a:gridCol w="30784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Category</a:t>
                      </a:r>
                      <a:endParaRPr sz="1400" u="none" strike="noStrike" cap="none"/>
                    </a:p>
                  </a:txBody>
                  <a:tcPr marL="91450" marR="91450" marT="45725" marB="45725" anchor="ctr"/>
                </a:tc>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Techniques</a:t>
                      </a:r>
                      <a:endParaRPr sz="1400" u="none" strike="noStrike" cap="none"/>
                    </a:p>
                  </a:txBody>
                  <a:tcPr marL="91450" marR="91450" marT="45725" marB="45725" anchor="ct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Sample Features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rowSpan="2">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Engineering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Nominal Features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One Hot Encoding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DonorABO, RecipientABO</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Features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Encoder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HLAmatch, Antigen,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2"/>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Null Value Handling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Numerical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Regressor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CD3dkgx10d8, Rbodymass</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3"/>
                  </a:ext>
                </a:extLst>
              </a:tr>
              <a:tr h="370850">
                <a:tc vMerge="1">
                  <a:txBody>
                    <a:bodyPr/>
                    <a:lstStyle/>
                    <a:p>
                      <a:endParaRPr lang="en-US"/>
                    </a:p>
                  </a:txBody>
                  <a:tcPr/>
                </a:tc>
                <a:tc rowSpan="2">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Categorical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Mode (Less Null Values)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ABOmatch, DonorCMV</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Classifier (High Null Values)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extcGvHD, CMVstatus</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5"/>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Outlier Handling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Transformation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Log, Square Root &amp; Cube Root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Rbodymass, CD34kgx10d6</a:t>
                      </a:r>
                      <a:endParaRPr sz="1400" u="none" strike="noStrike" cap="none"/>
                    </a:p>
                  </a:txBody>
                  <a:tcPr marL="91450" marR="91450" marT="45725" marB="45725" anchor="ctr"/>
                </a:tc>
                <a:extLst>
                  <a:ext uri="{0D108BD9-81ED-4DB2-BD59-A6C34878D82A}">
                    <a16:rowId xmlns:a16="http://schemas.microsoft.com/office/drawing/2014/main" val="10006"/>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Quantile Based Capping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Replacing values with 95% &amp; 97% Quantile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sz="1400" u="none" strike="noStrike" cap="none"/>
                    </a:p>
                  </a:txBody>
                  <a:tcPr marL="91450" marR="91450" marT="45725" marB="45725" anchor="ctr"/>
                </a:tc>
                <a:extLst>
                  <a:ext uri="{0D108BD9-81ED-4DB2-BD59-A6C34878D82A}">
                    <a16:rowId xmlns:a16="http://schemas.microsoft.com/office/drawing/2014/main" val="10007"/>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Conceptual Importance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Excluded outliers based on Fundamental Importance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ANCrecovery, PLTrecovery, time_to_aGvHD_III_IV</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8"/>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Selection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Correlation</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Heatmap Analysis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9"/>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Multicollinearity</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Variance Inflation Factor (VIF)</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sz="1400" u="none" strike="noStrike" cap="none"/>
                    </a:p>
                  </a:txBody>
                  <a:tcPr marL="91450" marR="91450" marT="45725" marB="45725" anchor="ctr"/>
                </a:tc>
                <a:extLst>
                  <a:ext uri="{0D108BD9-81ED-4DB2-BD59-A6C34878D82A}">
                    <a16:rowId xmlns:a16="http://schemas.microsoft.com/office/drawing/2014/main" val="10010"/>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Manual Exclusion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Based on Redundant properties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HLAmismatch,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
          <p:cNvSpPr txBox="1">
            <a:spLocks noGrp="1"/>
          </p:cNvSpPr>
          <p:nvPr>
            <p:ph type="title"/>
          </p:nvPr>
        </p:nvSpPr>
        <p:spPr>
          <a:xfrm>
            <a:off x="211528" y="52826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26" name="Google Shape;326;p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328" name="Google Shape;328;p7"/>
          <p:cNvPicPr preferRelativeResize="0"/>
          <p:nvPr/>
        </p:nvPicPr>
        <p:blipFill rotWithShape="1">
          <a:blip r:embed="rId3">
            <a:alphaModFix/>
          </a:blip>
          <a:srcRect/>
          <a:stretch/>
        </p:blipFill>
        <p:spPr>
          <a:xfrm>
            <a:off x="7838238" y="1591850"/>
            <a:ext cx="3525120" cy="2573750"/>
          </a:xfrm>
          <a:prstGeom prst="rect">
            <a:avLst/>
          </a:prstGeom>
          <a:noFill/>
          <a:ln w="19050">
            <a:solidFill>
              <a:schemeClr val="bg2"/>
            </a:solidFill>
          </a:ln>
        </p:spPr>
      </p:pic>
      <p:pic>
        <p:nvPicPr>
          <p:cNvPr id="329" name="Google Shape;329;p7"/>
          <p:cNvPicPr preferRelativeResize="0"/>
          <p:nvPr/>
        </p:nvPicPr>
        <p:blipFill rotWithShape="1">
          <a:blip r:embed="rId4">
            <a:alphaModFix/>
          </a:blip>
          <a:srcRect l="36704" t="9966"/>
          <a:stretch/>
        </p:blipFill>
        <p:spPr>
          <a:xfrm>
            <a:off x="7838238" y="4317168"/>
            <a:ext cx="3525121" cy="2502175"/>
          </a:xfrm>
          <a:prstGeom prst="rect">
            <a:avLst/>
          </a:prstGeom>
          <a:noFill/>
          <a:ln w="19050">
            <a:solidFill>
              <a:schemeClr val="bg2"/>
            </a:solidFill>
          </a:ln>
        </p:spPr>
      </p:pic>
      <p:graphicFrame>
        <p:nvGraphicFramePr>
          <p:cNvPr id="6" name="Diagram 5">
            <a:extLst>
              <a:ext uri="{FF2B5EF4-FFF2-40B4-BE49-F238E27FC236}">
                <a16:creationId xmlns:a16="http://schemas.microsoft.com/office/drawing/2014/main" id="{CEECF9DF-1DAD-5D27-55E2-CD875CDBFD6D}"/>
              </a:ext>
            </a:extLst>
          </p:cNvPr>
          <p:cNvGraphicFramePr/>
          <p:nvPr>
            <p:extLst>
              <p:ext uri="{D42A27DB-BD31-4B8C-83A1-F6EECF244321}">
                <p14:modId xmlns:p14="http://schemas.microsoft.com/office/powerpoint/2010/main" val="2215643692"/>
              </p:ext>
            </p:extLst>
          </p:nvPr>
        </p:nvGraphicFramePr>
        <p:xfrm>
          <a:off x="20463" y="1591850"/>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c902ca65ee_1_18"/>
          <p:cNvSpPr txBox="1">
            <a:spLocks noGrp="1"/>
          </p:cNvSpPr>
          <p:nvPr>
            <p:ph type="title"/>
          </p:nvPr>
        </p:nvSpPr>
        <p:spPr>
          <a:xfrm>
            <a:off x="211528" y="528263"/>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37" name="Google Shape;337;g2c902ca65ee_1_18"/>
          <p:cNvSpPr txBox="1">
            <a:spLocks noGrp="1"/>
          </p:cNvSpPr>
          <p:nvPr>
            <p:ph type="sldNum" idx="12"/>
          </p:nvPr>
        </p:nvSpPr>
        <p:spPr>
          <a:xfrm>
            <a:off x="8828009" y="6356350"/>
            <a:ext cx="2973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12</a:t>
            </a:fld>
            <a:endParaRPr>
              <a:solidFill>
                <a:schemeClr val="lt1"/>
              </a:solidFill>
            </a:endParaRPr>
          </a:p>
        </p:txBody>
      </p:sp>
      <p:pic>
        <p:nvPicPr>
          <p:cNvPr id="338" name="Google Shape;338;g2c902ca65ee_1_18"/>
          <p:cNvPicPr preferRelativeResize="0"/>
          <p:nvPr/>
        </p:nvPicPr>
        <p:blipFill rotWithShape="1">
          <a:blip r:embed="rId3">
            <a:alphaModFix/>
          </a:blip>
          <a:srcRect l="13899" t="26562" r="14451"/>
          <a:stretch/>
        </p:blipFill>
        <p:spPr>
          <a:xfrm>
            <a:off x="7907894" y="1635155"/>
            <a:ext cx="3529124" cy="2552452"/>
          </a:xfrm>
          <a:prstGeom prst="rect">
            <a:avLst/>
          </a:prstGeom>
          <a:noFill/>
          <a:ln w="19050">
            <a:solidFill>
              <a:schemeClr val="bg2"/>
            </a:solidFill>
          </a:ln>
        </p:spPr>
      </p:pic>
      <p:pic>
        <p:nvPicPr>
          <p:cNvPr id="339" name="Google Shape;339;g2c902ca65ee_1_18"/>
          <p:cNvPicPr preferRelativeResize="0"/>
          <p:nvPr/>
        </p:nvPicPr>
        <p:blipFill>
          <a:blip r:embed="rId4">
            <a:alphaModFix/>
          </a:blip>
          <a:stretch>
            <a:fillRect/>
          </a:stretch>
        </p:blipFill>
        <p:spPr>
          <a:xfrm>
            <a:off x="7907894" y="4323314"/>
            <a:ext cx="3529124" cy="2486422"/>
          </a:xfrm>
          <a:prstGeom prst="rect">
            <a:avLst/>
          </a:prstGeom>
          <a:noFill/>
          <a:ln w="19050">
            <a:solidFill>
              <a:schemeClr val="bg2"/>
            </a:solidFill>
          </a:ln>
        </p:spPr>
      </p:pic>
      <p:graphicFrame>
        <p:nvGraphicFramePr>
          <p:cNvPr id="17" name="Diagram 16">
            <a:extLst>
              <a:ext uri="{FF2B5EF4-FFF2-40B4-BE49-F238E27FC236}">
                <a16:creationId xmlns:a16="http://schemas.microsoft.com/office/drawing/2014/main" id="{EEAAA75E-6A00-95EA-C252-61BDF3C514B6}"/>
              </a:ext>
            </a:extLst>
          </p:cNvPr>
          <p:cNvGraphicFramePr/>
          <p:nvPr>
            <p:extLst>
              <p:ext uri="{D42A27DB-BD31-4B8C-83A1-F6EECF244321}">
                <p14:modId xmlns:p14="http://schemas.microsoft.com/office/powerpoint/2010/main" val="2859427598"/>
              </p:ext>
            </p:extLst>
          </p:nvPr>
        </p:nvGraphicFramePr>
        <p:xfrm>
          <a:off x="6533" y="1780292"/>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13</a:t>
            </a:fld>
            <a:endParaRPr sz="1200" b="0" i="0" u="none" strike="noStrike" cap="none">
              <a:solidFill>
                <a:schemeClr val="dk1"/>
              </a:solidFill>
              <a:latin typeface="Roboto"/>
              <a:ea typeface="Roboto"/>
              <a:cs typeface="Roboto"/>
              <a:sym typeface="Roboto"/>
            </a:endParaRPr>
          </a:p>
        </p:txBody>
      </p:sp>
      <p:sp>
        <p:nvSpPr>
          <p:cNvPr id="346" name="Google Shape;346;p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Model Improvements</a:t>
            </a:r>
            <a:endParaRPr sz="5200" dirty="0"/>
          </a:p>
        </p:txBody>
      </p:sp>
      <p:sp>
        <p:nvSpPr>
          <p:cNvPr id="347" name="Google Shape;347;p8"/>
          <p:cNvSpPr txBox="1"/>
          <p:nvPr/>
        </p:nvSpPr>
        <p:spPr>
          <a:xfrm>
            <a:off x="0" y="1212187"/>
            <a:ext cx="12417287" cy="56458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8"/>
          <p:cNvSpPr txBox="1"/>
          <p:nvPr/>
        </p:nvSpPr>
        <p:spPr>
          <a:xfrm>
            <a:off x="334398" y="1438142"/>
            <a:ext cx="8182878" cy="448558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Regularization: </a:t>
            </a:r>
            <a:r>
              <a:rPr lang="en-US" sz="2000" i="0" u="none" strike="noStrike" cap="none" dirty="0">
                <a:solidFill>
                  <a:schemeClr val="dk1"/>
                </a:solidFill>
                <a:latin typeface="Roboto"/>
                <a:ea typeface="Roboto"/>
                <a:cs typeface="Roboto"/>
                <a:sym typeface="Roboto"/>
              </a:rPr>
              <a:t>used to prevent overfitting by penalizing the weights assigned to features. It has been applied in Logistic Regression and SVM to ensure they generalize well to unseen data. I</a:t>
            </a:r>
          </a:p>
          <a:p>
            <a:pPr marL="228600" marR="0" lvl="0" indent="-228600" algn="l" rtl="0">
              <a:lnSpc>
                <a:spcPct val="150000"/>
              </a:lnSpc>
              <a:spcBef>
                <a:spcPts val="0"/>
              </a:spcBef>
              <a:spcAft>
                <a:spcPts val="0"/>
              </a:spcAft>
              <a:buClr>
                <a:schemeClr val="dk1"/>
              </a:buClr>
              <a:buSzPts val="2000"/>
              <a:buFont typeface="Arial"/>
              <a:buChar char="•"/>
            </a:pPr>
            <a:endParaRPr lang="en-US" sz="2000" i="0" u="none" strike="noStrike" cap="none" dirty="0">
              <a:solidFill>
                <a:schemeClr val="dk1"/>
              </a:solidFill>
              <a:latin typeface="Roboto"/>
              <a:ea typeface="Roboto"/>
              <a:cs typeface="Roboto"/>
              <a:sym typeface="Roboto"/>
            </a:endParaRPr>
          </a:p>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Grid Search </a:t>
            </a:r>
            <a:r>
              <a:rPr lang="en-US" sz="2000" b="1" dirty="0">
                <a:solidFill>
                  <a:schemeClr val="dk1"/>
                </a:solidFill>
                <a:latin typeface="Roboto"/>
                <a:ea typeface="Roboto"/>
                <a:cs typeface="Roboto"/>
                <a:sym typeface="Roboto"/>
              </a:rPr>
              <a:t>+ </a:t>
            </a:r>
            <a:r>
              <a:rPr lang="en-US" sz="2000" b="1" i="0" u="none" strike="noStrike" cap="none" dirty="0">
                <a:solidFill>
                  <a:schemeClr val="dk1"/>
                </a:solidFill>
                <a:latin typeface="Roboto"/>
                <a:ea typeface="Roboto"/>
                <a:cs typeface="Roboto"/>
                <a:sym typeface="Roboto"/>
              </a:rPr>
              <a:t>Cross-Validation: </a:t>
            </a:r>
            <a:r>
              <a:rPr lang="en-US" sz="2000" i="0" u="none" strike="noStrike" cap="none" dirty="0">
                <a:solidFill>
                  <a:schemeClr val="dk1"/>
                </a:solidFill>
                <a:latin typeface="Roboto"/>
                <a:ea typeface="Roboto"/>
                <a:cs typeface="Roboto"/>
                <a:sym typeface="Roboto"/>
              </a:rPr>
              <a:t>is a method employed to find the optimal hyperparameter values for a model. It evaluates the model's performance across different combinations of hyperparameters within a predefined grid of values, to identify the optimal </a:t>
            </a:r>
            <a:r>
              <a:rPr lang="en-US" sz="2000" dirty="0">
                <a:solidFill>
                  <a:schemeClr val="dk1"/>
                </a:solidFill>
                <a:latin typeface="Roboto"/>
                <a:ea typeface="Roboto"/>
                <a:cs typeface="Roboto"/>
                <a:sym typeface="Roboto"/>
              </a:rPr>
              <a:t>values</a:t>
            </a:r>
            <a:r>
              <a:rPr lang="en-US" sz="2000" i="0" u="none" strike="noStrike" cap="none" dirty="0">
                <a:solidFill>
                  <a:schemeClr val="dk1"/>
                </a:solidFill>
                <a:latin typeface="Roboto"/>
                <a:ea typeface="Roboto"/>
                <a:cs typeface="Roboto"/>
                <a:sym typeface="Roboto"/>
              </a:rPr>
              <a:t>.</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Evaluation Metrics</a:t>
            </a:r>
            <a:endParaRPr sz="5200" dirty="0"/>
          </a:p>
        </p:txBody>
      </p:sp>
      <p:sp>
        <p:nvSpPr>
          <p:cNvPr id="354" name="Google Shape;354;p5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14</a:t>
            </a:fld>
            <a:endParaRPr sz="1200" b="0" i="0" u="none" strike="noStrike" cap="none">
              <a:solidFill>
                <a:schemeClr val="dk1"/>
              </a:solidFill>
              <a:latin typeface="Roboto"/>
              <a:ea typeface="Roboto"/>
              <a:cs typeface="Roboto"/>
              <a:sym typeface="Roboto"/>
            </a:endParaRPr>
          </a:p>
        </p:txBody>
      </p:sp>
      <p:sp>
        <p:nvSpPr>
          <p:cNvPr id="3" name="Google Shape;357;p58"/>
          <p:cNvSpPr txBox="1"/>
          <p:nvPr/>
        </p:nvSpPr>
        <p:spPr>
          <a:xfrm>
            <a:off x="0" y="1329875"/>
            <a:ext cx="12192000" cy="53916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120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Classification Report</a:t>
            </a:r>
            <a:r>
              <a:rPr lang="en-US" sz="2000" dirty="0">
                <a:latin typeface="Roboto" panose="02000000000000000000" pitchFamily="2" charset="0"/>
                <a:ea typeface="Roboto" panose="02000000000000000000" pitchFamily="2" charset="0"/>
              </a:rPr>
              <a:t>:</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rgbClr val="000000"/>
              </a:buClr>
              <a:buSzPts val="2000"/>
              <a:buAutoNum type="alphaLcPeriod"/>
            </a:pPr>
            <a:r>
              <a:rPr lang="en-US" sz="2000" b="1" dirty="0">
                <a:latin typeface="Roboto" panose="02000000000000000000" pitchFamily="2" charset="0"/>
                <a:ea typeface="Roboto" panose="02000000000000000000" pitchFamily="2" charset="0"/>
              </a:rPr>
              <a:t>Precision</a:t>
            </a:r>
            <a:r>
              <a:rPr lang="en-US" sz="2000" dirty="0">
                <a:latin typeface="Roboto" panose="02000000000000000000" pitchFamily="2" charset="0"/>
                <a:ea typeface="Roboto" panose="02000000000000000000" pitchFamily="2" charset="0"/>
              </a:rPr>
              <a:t>: How many of the items predicted as positive are indeed positive.</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Recall</a:t>
            </a:r>
            <a:r>
              <a:rPr lang="en-US" sz="2000" dirty="0">
                <a:latin typeface="Roboto" panose="02000000000000000000" pitchFamily="2" charset="0"/>
                <a:ea typeface="Roboto" panose="02000000000000000000" pitchFamily="2" charset="0"/>
              </a:rPr>
              <a:t>: How many of the actual positive items were predicted correctly.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F1</a:t>
            </a:r>
            <a:r>
              <a:rPr lang="en-US" sz="2000" dirty="0">
                <a:latin typeface="Roboto" panose="02000000000000000000" pitchFamily="2" charset="0"/>
                <a:ea typeface="Roboto" panose="02000000000000000000" pitchFamily="2" charset="0"/>
              </a:rPr>
              <a:t> </a:t>
            </a:r>
            <a:r>
              <a:rPr lang="en-US" sz="2000" b="1" dirty="0">
                <a:latin typeface="Roboto" panose="02000000000000000000" pitchFamily="2" charset="0"/>
                <a:ea typeface="Roboto" panose="02000000000000000000" pitchFamily="2" charset="0"/>
              </a:rPr>
              <a:t>Score</a:t>
            </a:r>
            <a:r>
              <a:rPr lang="en-US" sz="2000" dirty="0">
                <a:latin typeface="Roboto" panose="02000000000000000000" pitchFamily="2" charset="0"/>
                <a:ea typeface="Roboto" panose="02000000000000000000" pitchFamily="2" charset="0"/>
              </a:rPr>
              <a:t>: Balance between precision and recall.</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Accuracy</a:t>
            </a:r>
            <a:r>
              <a:rPr lang="en-US" sz="2000" dirty="0">
                <a:latin typeface="Roboto" panose="02000000000000000000" pitchFamily="2" charset="0"/>
                <a:ea typeface="Roboto" panose="02000000000000000000" pitchFamily="2" charset="0"/>
              </a:rPr>
              <a:t>: How often the model's predictions are correct overall.</a:t>
            </a:r>
          </a:p>
          <a:p>
            <a:pPr marL="558800" lvl="1" algn="l" rtl="0">
              <a:lnSpc>
                <a:spcPct val="115000"/>
              </a:lnSpc>
              <a:spcBef>
                <a:spcPts val="0"/>
              </a:spcBef>
              <a:spcAft>
                <a:spcPts val="0"/>
              </a:spcAft>
              <a:buClr>
                <a:schemeClr val="dk1"/>
              </a:buClr>
              <a:buSzPts val="2000"/>
            </a:pPr>
            <a:endParaRPr lang="en-US" sz="2000" dirty="0">
              <a:latin typeface="Roboto" panose="02000000000000000000" pitchFamily="2" charset="0"/>
              <a:ea typeface="Roboto" panose="02000000000000000000" pitchFamily="2" charset="0"/>
            </a:endParaRPr>
          </a:p>
          <a:p>
            <a:pPr marL="558800" lvl="1" algn="l" rtl="0">
              <a:lnSpc>
                <a:spcPct val="115000"/>
              </a:lnSpc>
              <a:spcBef>
                <a:spcPts val="0"/>
              </a:spcBef>
              <a:spcAft>
                <a:spcPts val="0"/>
              </a:spcAft>
              <a:buClr>
                <a:schemeClr val="dk1"/>
              </a:buClr>
              <a:buSzPts val="2000"/>
            </a:pPr>
            <a:endParaRPr sz="7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AUC-ROC Curve</a:t>
            </a:r>
            <a:r>
              <a:rPr lang="en-US" sz="2000" dirty="0">
                <a:latin typeface="Roboto" panose="02000000000000000000" pitchFamily="2" charset="0"/>
                <a:ea typeface="Roboto" panose="02000000000000000000" pitchFamily="2" charset="0"/>
              </a:rPr>
              <a:t>: Illustrates how well the model can tell apart positive from negative cases by comparing how often it correctly identifies positive cases with how often it incorrectly identifies negative cases. </a:t>
            </a:r>
          </a:p>
          <a:p>
            <a:pPr marL="457200" lvl="0" indent="-355600" algn="l" rtl="0">
              <a:lnSpc>
                <a:spcPct val="115000"/>
              </a:lnSpc>
              <a:spcBef>
                <a:spcPts val="0"/>
              </a:spcBef>
              <a:spcAft>
                <a:spcPts val="0"/>
              </a:spcAft>
              <a:buClr>
                <a:srgbClr val="000000"/>
              </a:buClr>
              <a:buSzPts val="2000"/>
              <a:buChar char="●"/>
            </a:pPr>
            <a:endParaRPr lang="en-US" sz="20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chemeClr val="dk1"/>
              </a:buClr>
              <a:buSzPts val="2000"/>
              <a:buChar char="●"/>
            </a:pPr>
            <a:r>
              <a:rPr lang="en-US" sz="2000" b="1" dirty="0">
                <a:latin typeface="Roboto" panose="02000000000000000000" pitchFamily="2" charset="0"/>
                <a:ea typeface="Roboto" panose="02000000000000000000" pitchFamily="2" charset="0"/>
              </a:rPr>
              <a:t>Learning Curve</a:t>
            </a:r>
            <a:r>
              <a:rPr lang="en-US" sz="2000" dirty="0">
                <a:latin typeface="Roboto" panose="02000000000000000000" pitchFamily="2" charset="0"/>
                <a:ea typeface="Roboto" panose="02000000000000000000" pitchFamily="2" charset="0"/>
              </a:rPr>
              <a:t>: Learning curve shows how well a model improves as it gets more training. The graph that tracks the performance metric with the size of the training dataset. It helps understand if the model is getting better with more data and if it needs more training or if it's already good enough.</a:t>
            </a:r>
            <a:endParaRPr sz="2000" dirty="0">
              <a:latin typeface="Roboto" panose="02000000000000000000" pitchFamily="2" charset="0"/>
              <a:ea typeface="Roboto" panose="02000000000000000000" pitchFamily="2" charset="0"/>
            </a:endParaRPr>
          </a:p>
        </p:txBody>
      </p:sp>
    </p:spTree>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3" name="Title 2">
            <a:extLst>
              <a:ext uri="{FF2B5EF4-FFF2-40B4-BE49-F238E27FC236}">
                <a16:creationId xmlns:a16="http://schemas.microsoft.com/office/drawing/2014/main" id="{F8FEFBE1-86E0-458E-9F72-ECD36DD002F9}"/>
              </a:ext>
            </a:extLst>
          </p:cNvPr>
          <p:cNvSpPr>
            <a:spLocks noGrp="1"/>
          </p:cNvSpPr>
          <p:nvPr>
            <p:ph type="title"/>
          </p:nvPr>
        </p:nvSpPr>
        <p:spPr>
          <a:xfrm>
            <a:off x="227214" y="0"/>
            <a:ext cx="9137073" cy="1325563"/>
          </a:xfrm>
        </p:spPr>
        <p:txBody>
          <a:bodyPr/>
          <a:lstStyle/>
          <a:p>
            <a:r>
              <a:rPr lang="en-US" sz="5200" dirty="0"/>
              <a:t>Plots</a:t>
            </a:r>
          </a:p>
        </p:txBody>
      </p:sp>
      <p:sp>
        <p:nvSpPr>
          <p:cNvPr id="8" name="Google Shape;336;g2c902ca65ee_1_18">
            <a:extLst>
              <a:ext uri="{FF2B5EF4-FFF2-40B4-BE49-F238E27FC236}">
                <a16:creationId xmlns:a16="http://schemas.microsoft.com/office/drawing/2014/main" id="{A2C8208F-1166-4594-9A09-E8B5B34CF93E}"/>
              </a:ext>
            </a:extLst>
          </p:cNvPr>
          <p:cNvSpPr/>
          <p:nvPr/>
        </p:nvSpPr>
        <p:spPr>
          <a:xfrm>
            <a:off x="534391" y="996013"/>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9" name="Google Shape;336;g2c902ca65ee_1_18">
            <a:extLst>
              <a:ext uri="{FF2B5EF4-FFF2-40B4-BE49-F238E27FC236}">
                <a16:creationId xmlns:a16="http://schemas.microsoft.com/office/drawing/2014/main" id="{D0B2ED14-2657-4E19-BDF1-2EFE967FEC9D}"/>
              </a:ext>
            </a:extLst>
          </p:cNvPr>
          <p:cNvSpPr/>
          <p:nvPr/>
        </p:nvSpPr>
        <p:spPr>
          <a:xfrm>
            <a:off x="6457408" y="247076"/>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831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16</a:t>
            </a:fld>
            <a:endParaRPr sz="1200" b="0" i="0" u="none" strike="noStrike" cap="none">
              <a:solidFill>
                <a:srgbClr val="FFFFFF"/>
              </a:solidFill>
              <a:latin typeface="Roboto"/>
              <a:ea typeface="Roboto"/>
              <a:cs typeface="Roboto"/>
              <a:sym typeface="Roboto"/>
            </a:endParaRPr>
          </a:p>
        </p:txBody>
      </p:sp>
      <p:sp>
        <p:nvSpPr>
          <p:cNvPr id="364" name="Google Shape;364;p9"/>
          <p:cNvSpPr/>
          <p:nvPr/>
        </p:nvSpPr>
        <p:spPr>
          <a:xfrm>
            <a:off x="5908879" y="69598"/>
            <a:ext cx="6024041" cy="6469314"/>
          </a:xfrm>
          <a:custGeom>
            <a:avLst/>
            <a:gdLst/>
            <a:ahLst/>
            <a:cxnLst/>
            <a:rect l="l" t="t" r="r" b="b"/>
            <a:pathLst>
              <a:path w="4129818" h="4114800" extrusionOk="0">
                <a:moveTo>
                  <a:pt x="0" y="0"/>
                </a:moveTo>
                <a:lnTo>
                  <a:pt x="4129817" y="0"/>
                </a:lnTo>
                <a:lnTo>
                  <a:pt x="4129817"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5" name="Google Shape;365;p9"/>
          <p:cNvSpPr txBox="1">
            <a:spLocks noGrp="1"/>
          </p:cNvSpPr>
          <p:nvPr>
            <p:ph type="title" idx="4294967295"/>
          </p:nvPr>
        </p:nvSpPr>
        <p:spPr>
          <a:xfrm>
            <a:off x="390591" y="484395"/>
            <a:ext cx="1141081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5200"/>
              <a:buFont typeface="Roboto"/>
              <a:buNone/>
            </a:pPr>
            <a:r>
              <a:rPr lang="en-US" sz="5200" b="1" i="0">
                <a:solidFill>
                  <a:srgbClr val="F1CC00"/>
                </a:solidFill>
                <a:latin typeface="Roboto"/>
                <a:ea typeface="Roboto"/>
                <a:cs typeface="Roboto"/>
                <a:sym typeface="Roboto"/>
              </a:rPr>
              <a:t>Results</a:t>
            </a:r>
            <a:endParaRPr sz="5200"/>
          </a:p>
          <a:p>
            <a:pPr marL="0" lvl="0" indent="0" algn="l" rtl="0">
              <a:lnSpc>
                <a:spcPct val="90000"/>
              </a:lnSpc>
              <a:spcBef>
                <a:spcPts val="0"/>
              </a:spcBef>
              <a:spcAft>
                <a:spcPts val="0"/>
              </a:spcAft>
              <a:buClr>
                <a:schemeClr val="lt1"/>
              </a:buClr>
              <a:buSzPts val="5200"/>
              <a:buFont typeface="Roboto"/>
              <a:buNone/>
            </a:pPr>
            <a:endParaRPr sz="5200"/>
          </a:p>
        </p:txBody>
      </p:sp>
      <p:graphicFrame>
        <p:nvGraphicFramePr>
          <p:cNvPr id="5" name="Google Shape;177;p31">
            <a:extLst>
              <a:ext uri="{FF2B5EF4-FFF2-40B4-BE49-F238E27FC236}">
                <a16:creationId xmlns:a16="http://schemas.microsoft.com/office/drawing/2014/main" id="{42DB1887-8E6B-4ECE-9658-0A7023B1D628}"/>
              </a:ext>
            </a:extLst>
          </p:cNvPr>
          <p:cNvGraphicFramePr/>
          <p:nvPr>
            <p:extLst>
              <p:ext uri="{D42A27DB-BD31-4B8C-83A1-F6EECF244321}">
                <p14:modId xmlns:p14="http://schemas.microsoft.com/office/powerpoint/2010/main" val="243161092"/>
              </p:ext>
            </p:extLst>
          </p:nvPr>
        </p:nvGraphicFramePr>
        <p:xfrm>
          <a:off x="575353" y="1875401"/>
          <a:ext cx="8425675" cy="3697888"/>
        </p:xfrm>
        <a:graphic>
          <a:graphicData uri="http://schemas.openxmlformats.org/drawingml/2006/table">
            <a:tbl>
              <a:tblPr>
                <a:noFill/>
              </a:tblPr>
              <a:tblGrid>
                <a:gridCol w="2057610">
                  <a:extLst>
                    <a:ext uri="{9D8B030D-6E8A-4147-A177-3AD203B41FA5}">
                      <a16:colId xmlns:a16="http://schemas.microsoft.com/office/drawing/2014/main" val="20000"/>
                    </a:ext>
                  </a:extLst>
                </a:gridCol>
                <a:gridCol w="1641985">
                  <a:extLst>
                    <a:ext uri="{9D8B030D-6E8A-4147-A177-3AD203B41FA5}">
                      <a16:colId xmlns:a16="http://schemas.microsoft.com/office/drawing/2014/main" val="20001"/>
                    </a:ext>
                  </a:extLst>
                </a:gridCol>
                <a:gridCol w="1489243">
                  <a:extLst>
                    <a:ext uri="{9D8B030D-6E8A-4147-A177-3AD203B41FA5}">
                      <a16:colId xmlns:a16="http://schemas.microsoft.com/office/drawing/2014/main" val="20002"/>
                    </a:ext>
                  </a:extLst>
                </a:gridCol>
                <a:gridCol w="1626321">
                  <a:extLst>
                    <a:ext uri="{9D8B030D-6E8A-4147-A177-3AD203B41FA5}">
                      <a16:colId xmlns:a16="http://schemas.microsoft.com/office/drawing/2014/main" val="3044976858"/>
                    </a:ext>
                  </a:extLst>
                </a:gridCol>
                <a:gridCol w="1610516">
                  <a:extLst>
                    <a:ext uri="{9D8B030D-6E8A-4147-A177-3AD203B41FA5}">
                      <a16:colId xmlns:a16="http://schemas.microsoft.com/office/drawing/2014/main" val="1621618474"/>
                    </a:ext>
                  </a:extLst>
                </a:gridCol>
              </a:tblGrid>
              <a:tr h="921884">
                <a:tc>
                  <a:txBody>
                    <a:bodyPr/>
                    <a:lstStyle/>
                    <a:p>
                      <a:pPr marL="7200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Model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Accuracy%</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Precision</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Recall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F1 Score</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1"/>
                  </a:ext>
                </a:extLst>
              </a:tr>
              <a:tr h="425801">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Logistic Regression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25801">
                <a:tc>
                  <a:txBody>
                    <a:bodyPr/>
                    <a:lstStyle/>
                    <a:p>
                      <a:pPr marL="72000" lvl="0" indent="0" algn="ctr" rtl="0">
                        <a:spcBef>
                          <a:spcPts val="0"/>
                        </a:spcBef>
                        <a:spcAft>
                          <a:spcPts val="0"/>
                        </a:spcAft>
                        <a:buClr>
                          <a:schemeClr val="dk1"/>
                        </a:buClr>
                        <a:buSzPts val="1100"/>
                        <a:buFont typeface="Arial"/>
                        <a:buNone/>
                      </a:pPr>
                      <a:r>
                        <a:rPr lang="en-CA" sz="1800" b="1" dirty="0">
                          <a:solidFill>
                            <a:srgbClr val="000000"/>
                          </a:solidFill>
                          <a:latin typeface="Roboto" panose="02000000000000000000" pitchFamily="2" charset="0"/>
                          <a:ea typeface="Roboto" panose="02000000000000000000" pitchFamily="2" charset="0"/>
                          <a:cs typeface="Roboto"/>
                          <a:sym typeface="Roboto"/>
                        </a:rPr>
                        <a:t>Random Forest</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66%</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extLst>
                  <a:ext uri="{0D108BD9-81ED-4DB2-BD59-A6C34878D82A}">
                    <a16:rowId xmlns:a16="http://schemas.microsoft.com/office/drawing/2014/main" val="10003"/>
                  </a:ext>
                </a:extLst>
              </a:tr>
              <a:tr h="528743">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SVM</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68%</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77%</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90690">
                <a:tc>
                  <a:txBody>
                    <a:bodyPr/>
                    <a:lstStyle/>
                    <a:p>
                      <a:pPr marL="72000" lvl="0" indent="0" algn="ctr" rtl="0">
                        <a:spcBef>
                          <a:spcPts val="0"/>
                        </a:spcBef>
                        <a:spcAft>
                          <a:spcPts val="0"/>
                        </a:spcAft>
                        <a:buClr>
                          <a:schemeClr val="dk1"/>
                        </a:buClr>
                        <a:buSzPts val="1100"/>
                        <a:buFont typeface="Arial"/>
                        <a:buNone/>
                      </a:pPr>
                      <a:r>
                        <a:rPr lang="en-US" sz="1800" b="1" dirty="0">
                          <a:solidFill>
                            <a:srgbClr val="000000"/>
                          </a:solidFill>
                          <a:latin typeface="Roboto" panose="02000000000000000000" pitchFamily="2" charset="0"/>
                          <a:ea typeface="Roboto" panose="02000000000000000000" pitchFamily="2" charset="0"/>
                          <a:cs typeface="Roboto"/>
                          <a:sym typeface="Roboto"/>
                        </a:rPr>
                        <a:t>KNN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95%</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590690">
                <a:tc>
                  <a:txBody>
                    <a:bodyPr/>
                    <a:lstStyle/>
                    <a:p>
                      <a:pPr marL="7200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CA" sz="1800" b="1" dirty="0" err="1">
                          <a:solidFill>
                            <a:srgbClr val="000000"/>
                          </a:solidFill>
                          <a:latin typeface="Roboto" panose="02000000000000000000" pitchFamily="2" charset="0"/>
                          <a:ea typeface="Roboto" panose="02000000000000000000" pitchFamily="2" charset="0"/>
                          <a:cs typeface="Roboto"/>
                          <a:sym typeface="Roboto"/>
                        </a:rPr>
                        <a:t>XGBoost</a:t>
                      </a:r>
                      <a:endParaRPr lang="en-CA"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6871565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0"/>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Analysis and Interpretation</a:t>
            </a:r>
            <a:endParaRPr/>
          </a:p>
        </p:txBody>
      </p:sp>
      <p:sp>
        <p:nvSpPr>
          <p:cNvPr id="372" name="Google Shape;372;p10"/>
          <p:cNvSpPr txBox="1">
            <a:spLocks noGrp="1"/>
          </p:cNvSpPr>
          <p:nvPr>
            <p:ph type="body" idx="1"/>
          </p:nvPr>
        </p:nvSpPr>
        <p:spPr>
          <a:xfrm>
            <a:off x="153292" y="1556301"/>
            <a:ext cx="7095647" cy="4800049"/>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a:t>(add xgb importances)</a:t>
            </a:r>
            <a:endParaRPr/>
          </a:p>
        </p:txBody>
      </p:sp>
      <p:sp>
        <p:nvSpPr>
          <p:cNvPr id="373" name="Google Shape;373;p10"/>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1"/>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 Critique</a:t>
            </a:r>
            <a:endParaRPr/>
          </a:p>
        </p:txBody>
      </p:sp>
      <p:sp>
        <p:nvSpPr>
          <p:cNvPr id="380" name="Google Shape;380;p11"/>
          <p:cNvSpPr txBox="1">
            <a:spLocks noGrp="1"/>
          </p:cNvSpPr>
          <p:nvPr>
            <p:ph type="body" idx="1"/>
          </p:nvPr>
        </p:nvSpPr>
        <p:spPr>
          <a:xfrm>
            <a:off x="95793" y="1521186"/>
            <a:ext cx="12026537" cy="48351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02124"/>
              </a:buClr>
              <a:buSzPts val="2400"/>
              <a:buChar char="•"/>
            </a:pPr>
            <a:r>
              <a:rPr lang="en-US" sz="2400">
                <a:solidFill>
                  <a:srgbClr val="202124"/>
                </a:solidFill>
              </a:rPr>
              <a:t>Limitations</a:t>
            </a:r>
            <a:endParaRPr/>
          </a:p>
          <a:p>
            <a:pPr marL="228600" lvl="0" indent="-228600" algn="l" rtl="0">
              <a:lnSpc>
                <a:spcPct val="90000"/>
              </a:lnSpc>
              <a:spcBef>
                <a:spcPts val="1000"/>
              </a:spcBef>
              <a:spcAft>
                <a:spcPts val="0"/>
              </a:spcAft>
              <a:buClr>
                <a:srgbClr val="202124"/>
              </a:buClr>
              <a:buSzPts val="2400"/>
              <a:buChar char="•"/>
            </a:pPr>
            <a:r>
              <a:rPr lang="en-US" sz="2400">
                <a:solidFill>
                  <a:srgbClr val="202124"/>
                </a:solidFill>
              </a:rPr>
              <a:t>Future Work</a:t>
            </a:r>
            <a:endParaRPr/>
          </a:p>
        </p:txBody>
      </p:sp>
      <p:sp>
        <p:nvSpPr>
          <p:cNvPr id="381" name="Google Shape;381;p1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3"/>
          <p:cNvSpPr/>
          <p:nvPr/>
        </p:nvSpPr>
        <p:spPr>
          <a:xfrm rot="1249887">
            <a:off x="539626" y="-4395745"/>
            <a:ext cx="3213031" cy="6135997"/>
          </a:xfrm>
          <a:custGeom>
            <a:avLst/>
            <a:gdLst/>
            <a:ahLst/>
            <a:cxnLst/>
            <a:rect l="l" t="t" r="r" b="b"/>
            <a:pathLst>
              <a:path w="4819547" h="9203996" extrusionOk="0">
                <a:moveTo>
                  <a:pt x="0" y="0"/>
                </a:moveTo>
                <a:lnTo>
                  <a:pt x="4819547" y="0"/>
                </a:lnTo>
                <a:lnTo>
                  <a:pt x="4819547" y="9203995"/>
                </a:lnTo>
                <a:lnTo>
                  <a:pt x="0" y="920399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13"/>
          <p:cNvSpPr/>
          <p:nvPr/>
        </p:nvSpPr>
        <p:spPr>
          <a:xfrm rot="1249887">
            <a:off x="-1552723" y="1636575"/>
            <a:ext cx="3200533" cy="5102299"/>
          </a:xfrm>
          <a:custGeom>
            <a:avLst/>
            <a:gdLst/>
            <a:ahLst/>
            <a:cxnLst/>
            <a:rect l="l" t="t" r="r" b="b"/>
            <a:pathLst>
              <a:path w="4800799" h="7653448" extrusionOk="0">
                <a:moveTo>
                  <a:pt x="0" y="0"/>
                </a:moveTo>
                <a:lnTo>
                  <a:pt x="4800800" y="0"/>
                </a:lnTo>
                <a:lnTo>
                  <a:pt x="4800800" y="7653448"/>
                </a:lnTo>
                <a:lnTo>
                  <a:pt x="0" y="765344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13"/>
          <p:cNvSpPr/>
          <p:nvPr/>
        </p:nvSpPr>
        <p:spPr>
          <a:xfrm rot="1249887">
            <a:off x="1104282" y="3733634"/>
            <a:ext cx="3200533" cy="6401066"/>
          </a:xfrm>
          <a:custGeom>
            <a:avLst/>
            <a:gdLst/>
            <a:ahLst/>
            <a:cxnLst/>
            <a:rect l="l" t="t" r="r" b="b"/>
            <a:pathLst>
              <a:path w="4800799" h="9601599" extrusionOk="0">
                <a:moveTo>
                  <a:pt x="0" y="0"/>
                </a:moveTo>
                <a:lnTo>
                  <a:pt x="4800800" y="0"/>
                </a:lnTo>
                <a:lnTo>
                  <a:pt x="4800800" y="9601599"/>
                </a:lnTo>
                <a:lnTo>
                  <a:pt x="0" y="960159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6" name="Google Shape;396;p13"/>
          <p:cNvSpPr/>
          <p:nvPr/>
        </p:nvSpPr>
        <p:spPr>
          <a:xfrm rot="1249887">
            <a:off x="3250011" y="-1256326"/>
            <a:ext cx="3200533" cy="5102299"/>
          </a:xfrm>
          <a:custGeom>
            <a:avLst/>
            <a:gdLst/>
            <a:ahLst/>
            <a:cxnLst/>
            <a:rect l="l" t="t" r="r" b="b"/>
            <a:pathLst>
              <a:path w="4800799" h="7653448" extrusionOk="0">
                <a:moveTo>
                  <a:pt x="0" y="0"/>
                </a:moveTo>
                <a:lnTo>
                  <a:pt x="4800799" y="0"/>
                </a:lnTo>
                <a:lnTo>
                  <a:pt x="4800799" y="7653449"/>
                </a:lnTo>
                <a:lnTo>
                  <a:pt x="0" y="765344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7" name="Google Shape;397;p13"/>
          <p:cNvSpPr/>
          <p:nvPr/>
        </p:nvSpPr>
        <p:spPr>
          <a:xfrm rot="1249887">
            <a:off x="7407061" y="-2595610"/>
            <a:ext cx="3395487" cy="5413094"/>
          </a:xfrm>
          <a:custGeom>
            <a:avLst/>
            <a:gdLst/>
            <a:ahLst/>
            <a:cxnLst/>
            <a:rect l="l" t="t" r="r" b="b"/>
            <a:pathLst>
              <a:path w="5093230" h="8119641" extrusionOk="0">
                <a:moveTo>
                  <a:pt x="0" y="0"/>
                </a:moveTo>
                <a:lnTo>
                  <a:pt x="5093230" y="0"/>
                </a:lnTo>
                <a:lnTo>
                  <a:pt x="5093230" y="8119641"/>
                </a:lnTo>
                <a:lnTo>
                  <a:pt x="0" y="8119641"/>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13"/>
          <p:cNvSpPr/>
          <p:nvPr/>
        </p:nvSpPr>
        <p:spPr>
          <a:xfrm rot="1249887">
            <a:off x="5142422" y="2667309"/>
            <a:ext cx="3395487" cy="6790973"/>
          </a:xfrm>
          <a:custGeom>
            <a:avLst/>
            <a:gdLst/>
            <a:ahLst/>
            <a:cxnLst/>
            <a:rect l="l" t="t" r="r" b="b"/>
            <a:pathLst>
              <a:path w="5093230" h="10186459" extrusionOk="0">
                <a:moveTo>
                  <a:pt x="0" y="0"/>
                </a:moveTo>
                <a:lnTo>
                  <a:pt x="5093229" y="0"/>
                </a:lnTo>
                <a:lnTo>
                  <a:pt x="5093229" y="10186459"/>
                </a:lnTo>
                <a:lnTo>
                  <a:pt x="0" y="10186459"/>
                </a:lnTo>
                <a:lnTo>
                  <a:pt x="0" y="0"/>
                </a:lnTo>
                <a:close/>
              </a:path>
            </a:pathLst>
          </a:cu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3"/>
          <p:cNvSpPr/>
          <p:nvPr/>
        </p:nvSpPr>
        <p:spPr>
          <a:xfrm rot="6649887">
            <a:off x="6430540" y="6636420"/>
            <a:ext cx="6730111" cy="3218217"/>
          </a:xfrm>
          <a:custGeom>
            <a:avLst/>
            <a:gdLst/>
            <a:ahLst/>
            <a:cxnLst/>
            <a:rect l="l" t="t" r="r" b="b"/>
            <a:pathLst>
              <a:path w="10095167" h="4827325" extrusionOk="0">
                <a:moveTo>
                  <a:pt x="0" y="0"/>
                </a:moveTo>
                <a:lnTo>
                  <a:pt x="10095166" y="0"/>
                </a:lnTo>
                <a:lnTo>
                  <a:pt x="10095166" y="4827325"/>
                </a:lnTo>
                <a:lnTo>
                  <a:pt x="0" y="4827325"/>
                </a:lnTo>
                <a:lnTo>
                  <a:pt x="0" y="0"/>
                </a:lnTo>
                <a:close/>
              </a:path>
            </a:pathLst>
          </a:cu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13"/>
          <p:cNvSpPr/>
          <p:nvPr/>
        </p:nvSpPr>
        <p:spPr>
          <a:xfrm rot="1249887">
            <a:off x="10444192" y="-488773"/>
            <a:ext cx="3218217" cy="5601327"/>
          </a:xfrm>
          <a:custGeom>
            <a:avLst/>
            <a:gdLst/>
            <a:ahLst/>
            <a:cxnLst/>
            <a:rect l="l" t="t" r="r" b="b"/>
            <a:pathLst>
              <a:path w="4827325" h="8401990" extrusionOk="0">
                <a:moveTo>
                  <a:pt x="0" y="0"/>
                </a:moveTo>
                <a:lnTo>
                  <a:pt x="4827325" y="0"/>
                </a:lnTo>
                <a:lnTo>
                  <a:pt x="4827325" y="8401989"/>
                </a:lnTo>
                <a:lnTo>
                  <a:pt x="0" y="8401989"/>
                </a:lnTo>
                <a:lnTo>
                  <a:pt x="0" y="0"/>
                </a:lnTo>
                <a:close/>
              </a:path>
            </a:pathLst>
          </a:cu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13"/>
          <p:cNvSpPr/>
          <p:nvPr/>
        </p:nvSpPr>
        <p:spPr>
          <a:xfrm>
            <a:off x="2021478" y="1138227"/>
            <a:ext cx="8149046" cy="4624351"/>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3"/>
          <p:cNvSpPr txBox="1"/>
          <p:nvPr/>
        </p:nvSpPr>
        <p:spPr>
          <a:xfrm>
            <a:off x="2438391" y="1731695"/>
            <a:ext cx="7315219" cy="936154"/>
          </a:xfrm>
          <a:prstGeom prst="rect">
            <a:avLst/>
          </a:prstGeom>
          <a:noFill/>
          <a:ln>
            <a:noFill/>
          </a:ln>
        </p:spPr>
        <p:txBody>
          <a:bodyPr spcFirstLastPara="1" wrap="square" lIns="0" tIns="0" rIns="0" bIns="0" anchor="t" anchorCtr="0">
            <a:spAutoFit/>
          </a:bodyPr>
          <a:lstStyle/>
          <a:p>
            <a:pPr marL="0" marR="0" lvl="0" indent="0" algn="ctr" rtl="0">
              <a:lnSpc>
                <a:spcPct val="119993"/>
              </a:lnSpc>
              <a:spcBef>
                <a:spcPts val="0"/>
              </a:spcBef>
              <a:spcAft>
                <a:spcPts val="0"/>
              </a:spcAft>
              <a:buClr>
                <a:srgbClr val="000000"/>
              </a:buClr>
              <a:buSzPts val="6112"/>
              <a:buFont typeface="Arial"/>
              <a:buNone/>
            </a:pPr>
            <a:endParaRPr sz="6112" b="0" i="0" u="none" strike="noStrike" cap="none">
              <a:solidFill>
                <a:srgbClr val="FDEE27"/>
              </a:solidFill>
              <a:latin typeface="Arial"/>
              <a:ea typeface="Arial"/>
              <a:cs typeface="Arial"/>
              <a:sym typeface="Arial"/>
            </a:endParaRPr>
          </a:p>
        </p:txBody>
      </p:sp>
      <p:sp>
        <p:nvSpPr>
          <p:cNvPr id="403" name="Google Shape;403;p13"/>
          <p:cNvSpPr txBox="1"/>
          <p:nvPr/>
        </p:nvSpPr>
        <p:spPr>
          <a:xfrm>
            <a:off x="4454583" y="1360713"/>
            <a:ext cx="11449855" cy="76097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4400"/>
              <a:buFont typeface="Roboto"/>
              <a:buNone/>
            </a:pPr>
            <a:r>
              <a:rPr lang="en-US" sz="4400" b="1" i="0" u="none" strike="noStrike" cap="none">
                <a:solidFill>
                  <a:schemeClr val="lt2"/>
                </a:solidFill>
                <a:latin typeface="Roboto"/>
                <a:ea typeface="Roboto"/>
                <a:cs typeface="Roboto"/>
                <a:sym typeface="Roboto"/>
              </a:rPr>
              <a:t>Conclusion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2</a:t>
            </a:fld>
            <a:endParaRPr sz="1200" b="0" i="0" u="none" strike="noStrike" cap="none">
              <a:solidFill>
                <a:srgbClr val="FFFFFF"/>
              </a:solidFill>
              <a:latin typeface="Roboto"/>
              <a:ea typeface="Roboto"/>
              <a:cs typeface="Roboto"/>
              <a:sym typeface="Roboto"/>
            </a:endParaRPr>
          </a:p>
        </p:txBody>
      </p:sp>
      <p:sp>
        <p:nvSpPr>
          <p:cNvPr id="228" name="Google Shape;228;p2"/>
          <p:cNvSpPr txBox="1">
            <a:spLocks noGrp="1"/>
          </p:cNvSpPr>
          <p:nvPr>
            <p:ph type="body" idx="2"/>
          </p:nvPr>
        </p:nvSpPr>
        <p:spPr>
          <a:xfrm>
            <a:off x="514703" y="1576250"/>
            <a:ext cx="4350900" cy="412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800"/>
              <a:buChar char="•"/>
            </a:pPr>
            <a:r>
              <a:rPr lang="en-US"/>
              <a:t>Problem Statement</a:t>
            </a:r>
            <a:endParaRPr/>
          </a:p>
          <a:p>
            <a:pPr marL="228600" lvl="0" indent="-228600" algn="l" rtl="0">
              <a:lnSpc>
                <a:spcPct val="90000"/>
              </a:lnSpc>
              <a:spcBef>
                <a:spcPts val="1000"/>
              </a:spcBef>
              <a:spcAft>
                <a:spcPts val="0"/>
              </a:spcAft>
              <a:buClr>
                <a:schemeClr val="lt1"/>
              </a:buClr>
              <a:buSzPts val="2800"/>
              <a:buChar char="•"/>
            </a:pPr>
            <a:r>
              <a:rPr lang="en-US"/>
              <a:t>Dataset</a:t>
            </a:r>
            <a:endParaRPr/>
          </a:p>
          <a:p>
            <a:pPr marL="228600" lvl="0" indent="-228600" algn="l" rtl="0">
              <a:lnSpc>
                <a:spcPct val="90000"/>
              </a:lnSpc>
              <a:spcBef>
                <a:spcPts val="1000"/>
              </a:spcBef>
              <a:spcAft>
                <a:spcPts val="0"/>
              </a:spcAft>
              <a:buClr>
                <a:schemeClr val="lt1"/>
              </a:buClr>
              <a:buSzPts val="2800"/>
              <a:buChar char="•"/>
            </a:pPr>
            <a:r>
              <a:rPr lang="en-US"/>
              <a:t>Feature Description</a:t>
            </a:r>
            <a:endParaRPr/>
          </a:p>
          <a:p>
            <a:pPr marL="228600" lvl="0" indent="-228600" algn="l" rtl="0">
              <a:lnSpc>
                <a:spcPct val="90000"/>
              </a:lnSpc>
              <a:spcBef>
                <a:spcPts val="1000"/>
              </a:spcBef>
              <a:spcAft>
                <a:spcPts val="0"/>
              </a:spcAft>
              <a:buClr>
                <a:schemeClr val="lt1"/>
              </a:buClr>
              <a:buSzPts val="2800"/>
              <a:buChar char="•"/>
            </a:pPr>
            <a:r>
              <a:rPr lang="en-US"/>
              <a:t>Data Pre-processing</a:t>
            </a:r>
            <a:endParaRPr/>
          </a:p>
          <a:p>
            <a:pPr marL="228600" lvl="0" indent="-228600" algn="l" rtl="0">
              <a:lnSpc>
                <a:spcPct val="90000"/>
              </a:lnSpc>
              <a:spcBef>
                <a:spcPts val="1000"/>
              </a:spcBef>
              <a:spcAft>
                <a:spcPts val="0"/>
              </a:spcAft>
              <a:buClr>
                <a:schemeClr val="lt1"/>
              </a:buClr>
              <a:buSzPts val="2800"/>
              <a:buChar char="•"/>
            </a:pPr>
            <a:r>
              <a:rPr lang="en-US"/>
              <a:t>Modelling Methods</a:t>
            </a:r>
            <a:endParaRPr/>
          </a:p>
          <a:p>
            <a:pPr marL="228600" lvl="0" indent="-228600" algn="l" rtl="0">
              <a:lnSpc>
                <a:spcPct val="90000"/>
              </a:lnSpc>
              <a:spcBef>
                <a:spcPts val="1000"/>
              </a:spcBef>
              <a:spcAft>
                <a:spcPts val="0"/>
              </a:spcAft>
              <a:buClr>
                <a:schemeClr val="lt1"/>
              </a:buClr>
              <a:buSzPts val="2800"/>
              <a:buChar char="•"/>
            </a:pPr>
            <a:r>
              <a:rPr lang="en-US"/>
              <a:t>Results</a:t>
            </a:r>
            <a:endParaRPr/>
          </a:p>
          <a:p>
            <a:pPr marL="228600" lvl="0" indent="-228600" algn="l" rtl="0">
              <a:lnSpc>
                <a:spcPct val="90000"/>
              </a:lnSpc>
              <a:spcBef>
                <a:spcPts val="1000"/>
              </a:spcBef>
              <a:spcAft>
                <a:spcPts val="0"/>
              </a:spcAft>
              <a:buClr>
                <a:schemeClr val="lt1"/>
              </a:buClr>
              <a:buSzPts val="2800"/>
              <a:buChar char="•"/>
            </a:pPr>
            <a:r>
              <a:rPr lang="en-US"/>
              <a:t>Model Critique</a:t>
            </a:r>
            <a:endParaRPr/>
          </a:p>
          <a:p>
            <a:pPr marL="228600" lvl="0" indent="-228600" algn="l" rtl="0">
              <a:lnSpc>
                <a:spcPct val="90000"/>
              </a:lnSpc>
              <a:spcBef>
                <a:spcPts val="1000"/>
              </a:spcBef>
              <a:spcAft>
                <a:spcPts val="0"/>
              </a:spcAft>
              <a:buClr>
                <a:schemeClr val="lt1"/>
              </a:buClr>
              <a:buSzPts val="2800"/>
              <a:buChar char="•"/>
            </a:pPr>
            <a:r>
              <a:rPr lang="en-US"/>
              <a:t>Conclusion</a:t>
            </a:r>
            <a:endParaRPr/>
          </a:p>
        </p:txBody>
      </p:sp>
      <p:sp>
        <p:nvSpPr>
          <p:cNvPr id="229" name="Google Shape;229;p2"/>
          <p:cNvSpPr txBox="1">
            <a:spLocks noGrp="1"/>
          </p:cNvSpPr>
          <p:nvPr>
            <p:ph type="title" idx="4294967295"/>
          </p:nvPr>
        </p:nvSpPr>
        <p:spPr>
          <a:xfrm>
            <a:off x="390591" y="331711"/>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4400"/>
              <a:buFont typeface="Roboto"/>
              <a:buNone/>
            </a:pPr>
            <a:r>
              <a:rPr lang="en-US" b="1" i="0">
                <a:solidFill>
                  <a:srgbClr val="F1CC00"/>
                </a:solidFill>
                <a:latin typeface="Roboto"/>
                <a:ea typeface="Roboto"/>
                <a:cs typeface="Roboto"/>
                <a:sym typeface="Roboto"/>
              </a:rPr>
              <a:t>Outline</a:t>
            </a:r>
            <a:endParaRPr sz="3600"/>
          </a:p>
        </p:txBody>
      </p:sp>
      <p:sp>
        <p:nvSpPr>
          <p:cNvPr id="230" name="Google Shape;230;p2"/>
          <p:cNvSpPr/>
          <p:nvPr/>
        </p:nvSpPr>
        <p:spPr>
          <a:xfrm rot="3164506">
            <a:off x="8263164" y="644186"/>
            <a:ext cx="1642121" cy="5112202"/>
          </a:xfrm>
          <a:custGeom>
            <a:avLst/>
            <a:gdLst/>
            <a:ahLst/>
            <a:cxnLst/>
            <a:rect l="l" t="t" r="r" b="b"/>
            <a:pathLst>
              <a:path w="4679852" h="7460634" extrusionOk="0">
                <a:moveTo>
                  <a:pt x="0" y="0"/>
                </a:moveTo>
                <a:lnTo>
                  <a:pt x="4679852" y="0"/>
                </a:lnTo>
                <a:lnTo>
                  <a:pt x="4679852" y="7460634"/>
                </a:lnTo>
                <a:lnTo>
                  <a:pt x="0" y="746063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rot="-2225387">
            <a:off x="4513376" y="5180025"/>
            <a:ext cx="2616110" cy="1048451"/>
          </a:xfrm>
          <a:custGeom>
            <a:avLst/>
            <a:gdLst/>
            <a:ahLst/>
            <a:cxnLst/>
            <a:rect l="l" t="t" r="r" b="b"/>
            <a:pathLst>
              <a:path w="2868521" h="1366459" extrusionOk="0">
                <a:moveTo>
                  <a:pt x="0" y="0"/>
                </a:moveTo>
                <a:lnTo>
                  <a:pt x="2868522" y="0"/>
                </a:lnTo>
                <a:lnTo>
                  <a:pt x="2868522" y="1366460"/>
                </a:lnTo>
                <a:lnTo>
                  <a:pt x="0" y="136646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rot="3127501">
            <a:off x="7788311" y="511610"/>
            <a:ext cx="881088" cy="3098304"/>
          </a:xfrm>
          <a:custGeom>
            <a:avLst/>
            <a:gdLst/>
            <a:ahLst/>
            <a:cxnLst/>
            <a:rect l="l" t="t" r="r" b="b"/>
            <a:pathLst>
              <a:path w="3434513" h="6869027" extrusionOk="0">
                <a:moveTo>
                  <a:pt x="0" y="0"/>
                </a:moveTo>
                <a:lnTo>
                  <a:pt x="3434514" y="0"/>
                </a:lnTo>
                <a:lnTo>
                  <a:pt x="3434514" y="6869026"/>
                </a:lnTo>
                <a:lnTo>
                  <a:pt x="0" y="6869026"/>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rot="2919133">
            <a:off x="8530075" y="3650473"/>
            <a:ext cx="1108298" cy="2977707"/>
          </a:xfrm>
          <a:custGeom>
            <a:avLst/>
            <a:gdLst/>
            <a:ahLst/>
            <a:cxnLst/>
            <a:rect l="l" t="t" r="r" b="b"/>
            <a:pathLst>
              <a:path w="4437409" h="7074130" extrusionOk="0">
                <a:moveTo>
                  <a:pt x="0" y="0"/>
                </a:moveTo>
                <a:lnTo>
                  <a:pt x="4437408" y="0"/>
                </a:lnTo>
                <a:lnTo>
                  <a:pt x="4437408" y="7074130"/>
                </a:lnTo>
                <a:lnTo>
                  <a:pt x="0" y="7074130"/>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5"/>
          <p:cNvSpPr txBox="1">
            <a:spLocks noGrp="1"/>
          </p:cNvSpPr>
          <p:nvPr>
            <p:ph type="title"/>
          </p:nvPr>
        </p:nvSpPr>
        <p:spPr>
          <a:xfrm>
            <a:off x="371006" y="411317"/>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a:t>References</a:t>
            </a:r>
            <a:endParaRPr/>
          </a:p>
        </p:txBody>
      </p:sp>
      <p:sp>
        <p:nvSpPr>
          <p:cNvPr id="409" name="Google Shape;409;p15"/>
          <p:cNvSpPr txBox="1">
            <a:spLocks noGrp="1"/>
          </p:cNvSpPr>
          <p:nvPr>
            <p:ph type="body" idx="1"/>
          </p:nvPr>
        </p:nvSpPr>
        <p:spPr>
          <a:xfrm>
            <a:off x="202281" y="1671151"/>
            <a:ext cx="11410818" cy="46851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SVM- </a:t>
            </a:r>
            <a:r>
              <a:rPr lang="en-US" sz="2000" u="sng" dirty="0">
                <a:solidFill>
                  <a:schemeClr val="hlink"/>
                </a:solidFill>
                <a:latin typeface="Roboto" panose="02000000000000000000" pitchFamily="2" charset="0"/>
                <a:ea typeface="Roboto" panose="02000000000000000000" pitchFamily="2" charset="0"/>
                <a:cs typeface="Arial"/>
                <a:sym typeface="Arial"/>
                <a:hlinkClick r:id="rId3"/>
              </a:rPr>
              <a:t>https://datatron.com/what-is-a-support-vector-machine/</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Random forest- </a:t>
            </a:r>
            <a:r>
              <a:rPr lang="en-US" sz="2000" u="sng" dirty="0">
                <a:solidFill>
                  <a:schemeClr val="hlink"/>
                </a:solidFill>
                <a:latin typeface="Roboto" panose="02000000000000000000" pitchFamily="2" charset="0"/>
                <a:ea typeface="Roboto" panose="02000000000000000000" pitchFamily="2" charset="0"/>
                <a:cs typeface="Arial"/>
                <a:sym typeface="Arial"/>
                <a:hlinkClick r:id="rId4"/>
              </a:rPr>
              <a:t>https://anasbrital98.github.io/blog/2021/Random-Forest/</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Clr>
                <a:schemeClr val="dk1"/>
              </a:buClr>
              <a:buSzPts val="2000"/>
              <a:buFont typeface="Arial"/>
              <a:buNone/>
            </a:pPr>
            <a:r>
              <a:rPr lang="en-US" sz="2000" dirty="0">
                <a:solidFill>
                  <a:srgbClr val="000000"/>
                </a:solidFill>
                <a:latin typeface="Roboto" panose="02000000000000000000" pitchFamily="2" charset="0"/>
                <a:ea typeface="Roboto" panose="02000000000000000000" pitchFamily="2" charset="0"/>
                <a:cs typeface="Arial"/>
                <a:sym typeface="Arial"/>
              </a:rPr>
              <a:t>KNN- </a:t>
            </a:r>
            <a:r>
              <a:rPr lang="en-US" sz="2000" u="sng" dirty="0">
                <a:solidFill>
                  <a:schemeClr val="hlink"/>
                </a:solidFill>
                <a:latin typeface="Roboto" panose="02000000000000000000" pitchFamily="2" charset="0"/>
                <a:ea typeface="Roboto" panose="02000000000000000000" pitchFamily="2" charset="0"/>
                <a:cs typeface="Arial"/>
                <a:sym typeface="Arial"/>
                <a:hlinkClick r:id="rId5"/>
              </a:rPr>
              <a:t>https://towardsdatascience.com/knn-k-nearest-neighbors-1-a4707b24bd1d</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lnSpc>
                <a:spcPct val="155555"/>
              </a:lnSpc>
              <a:spcBef>
                <a:spcPts val="0"/>
              </a:spcBef>
              <a:spcAft>
                <a:spcPts val="0"/>
              </a:spcAft>
              <a:buClr>
                <a:schemeClr val="dk1"/>
              </a:buClr>
              <a:buSzPts val="1800"/>
              <a:buNone/>
            </a:pPr>
            <a:endParaRPr sz="3100" dirty="0">
              <a:latin typeface="Roboto" panose="02000000000000000000" pitchFamily="2" charset="0"/>
              <a:ea typeface="Roboto" panose="02000000000000000000" pitchFamily="2" charset="0"/>
            </a:endParaRPr>
          </a:p>
        </p:txBody>
      </p:sp>
      <p:sp>
        <p:nvSpPr>
          <p:cNvPr id="410" name="Google Shape;410;p1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6"/>
          <p:cNvSpPr txBox="1">
            <a:spLocks noGrp="1"/>
          </p:cNvSpPr>
          <p:nvPr>
            <p:ph type="title"/>
          </p:nvPr>
        </p:nvSpPr>
        <p:spPr>
          <a:xfrm>
            <a:off x="1527463" y="2766218"/>
            <a:ext cx="9137073"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2CD00"/>
              </a:buClr>
              <a:buSzPts val="7200"/>
              <a:buFont typeface="Roboto"/>
              <a:buNone/>
            </a:pPr>
            <a:r>
              <a:rPr lang="en-US"/>
              <a:t>Thank you!</a:t>
            </a:r>
            <a:endParaRPr/>
          </a:p>
        </p:txBody>
      </p:sp>
      <p:sp>
        <p:nvSpPr>
          <p:cNvPr id="416" name="Google Shape;416;p16"/>
          <p:cNvSpPr/>
          <p:nvPr/>
        </p:nvSpPr>
        <p:spPr>
          <a:xfrm rot="-2278541">
            <a:off x="10002241" y="-1251819"/>
            <a:ext cx="3396537" cy="5770278"/>
          </a:xfrm>
          <a:custGeom>
            <a:avLst/>
            <a:gdLst/>
            <a:ahLst/>
            <a:cxnLst/>
            <a:rect l="l" t="t" r="r" b="b"/>
            <a:pathLst>
              <a:path w="4354282" h="6941608" extrusionOk="0">
                <a:moveTo>
                  <a:pt x="0" y="0"/>
                </a:moveTo>
                <a:lnTo>
                  <a:pt x="4354281" y="0"/>
                </a:lnTo>
                <a:lnTo>
                  <a:pt x="4354281" y="6941609"/>
                </a:lnTo>
                <a:lnTo>
                  <a:pt x="0" y="69416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7" name="Google Shape;417;p16"/>
          <p:cNvSpPr/>
          <p:nvPr/>
        </p:nvSpPr>
        <p:spPr>
          <a:xfrm rot="1879229">
            <a:off x="286336" y="6411657"/>
            <a:ext cx="11525243" cy="2803635"/>
          </a:xfrm>
          <a:custGeom>
            <a:avLst/>
            <a:gdLst/>
            <a:ahLst/>
            <a:cxnLst/>
            <a:rect l="l" t="t" r="r" b="b"/>
            <a:pathLst>
              <a:path w="17801822" h="4078236" extrusionOk="0">
                <a:moveTo>
                  <a:pt x="0" y="0"/>
                </a:moveTo>
                <a:lnTo>
                  <a:pt x="17801823" y="0"/>
                </a:lnTo>
                <a:lnTo>
                  <a:pt x="17801823" y="4078236"/>
                </a:lnTo>
                <a:lnTo>
                  <a:pt x="0" y="407823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6"/>
          <p:cNvSpPr/>
          <p:nvPr/>
        </p:nvSpPr>
        <p:spPr>
          <a:xfrm rot="2006193">
            <a:off x="-1237075" y="-3027566"/>
            <a:ext cx="4121051" cy="6569791"/>
          </a:xfrm>
          <a:custGeom>
            <a:avLst/>
            <a:gdLst/>
            <a:ahLst/>
            <a:cxnLst/>
            <a:rect l="l" t="t" r="r" b="b"/>
            <a:pathLst>
              <a:path w="4121051" h="6569791" extrusionOk="0">
                <a:moveTo>
                  <a:pt x="0" y="0"/>
                </a:moveTo>
                <a:lnTo>
                  <a:pt x="4121050" y="0"/>
                </a:lnTo>
                <a:lnTo>
                  <a:pt x="4121050" y="6569791"/>
                </a:lnTo>
                <a:lnTo>
                  <a:pt x="0" y="656979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B075-F88D-61EF-C012-88E2E5450146}"/>
              </a:ext>
            </a:extLst>
          </p:cNvPr>
          <p:cNvSpPr>
            <a:spLocks noGrp="1"/>
          </p:cNvSpPr>
          <p:nvPr>
            <p:ph type="title"/>
          </p:nvPr>
        </p:nvSpPr>
        <p:spPr/>
        <p:txBody>
          <a:bodyPr/>
          <a:lstStyle/>
          <a:p>
            <a:r>
              <a:rPr lang="en-CA" dirty="0"/>
              <a:t>EXTRA SLIDE</a:t>
            </a:r>
          </a:p>
        </p:txBody>
      </p:sp>
      <p:sp>
        <p:nvSpPr>
          <p:cNvPr id="4" name="Slide Number Placeholder 3">
            <a:extLst>
              <a:ext uri="{FF2B5EF4-FFF2-40B4-BE49-F238E27FC236}">
                <a16:creationId xmlns:a16="http://schemas.microsoft.com/office/drawing/2014/main" id="{B245E46C-C880-E450-EA83-D474C1597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335" name="Google Shape;335;g2c902ca65ee_1_18"/>
          <p:cNvSpPr txBox="1">
            <a:spLocks noGrp="1"/>
          </p:cNvSpPr>
          <p:nvPr>
            <p:ph type="body" idx="1"/>
          </p:nvPr>
        </p:nvSpPr>
        <p:spPr>
          <a:xfrm>
            <a:off x="1917114" y="1653790"/>
            <a:ext cx="6642461" cy="5067685"/>
          </a:xfrm>
          <a:prstGeom prst="rect">
            <a:avLst/>
          </a:prstGeom>
          <a:noFill/>
          <a:ln>
            <a:noFill/>
          </a:ln>
        </p:spPr>
        <p:txBody>
          <a:bodyPr spcFirstLastPara="1" wrap="square" lIns="91425" tIns="45700" rIns="91425" bIns="45700" anchor="t" anchorCtr="0">
            <a:noAutofit/>
          </a:bodyPr>
          <a:lstStyle/>
          <a:p>
            <a:pPr marL="101600" lvl="0" indent="0" algn="l" rtl="0">
              <a:spcBef>
                <a:spcPts val="0"/>
              </a:spcBef>
              <a:spcAft>
                <a:spcPts val="0"/>
              </a:spcAft>
              <a:buSzPts val="2000"/>
              <a:buNone/>
            </a:pPr>
            <a:r>
              <a:rPr lang="en-US" sz="1800" b="1" dirty="0"/>
              <a:t>Random Forest: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Analyzes data features, asking questions to classify data points into categories, while in a random forest, multiple decision trees collaborate, with the final prediction based on the most common decision among them.</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XGBoost: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Trains multiple decision trees, each learning from the mistakes of its predecessors to improve accuracy, ultimately combining their predictions for optimal results.</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KNN (K-Nearest Neighbors)</a:t>
            </a:r>
            <a:r>
              <a:rPr lang="en-US" sz="1800" dirty="0"/>
              <a:t>:</a:t>
            </a:r>
            <a:r>
              <a:rPr lang="en-US" sz="1800" b="1" dirty="0"/>
              <a:t> </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Categorizes new instances by comparing them to a set number of nearby instances and assigning the most common label among these neighbors to the new instance.</a:t>
            </a:r>
          </a:p>
        </p:txBody>
      </p:sp>
    </p:spTree>
    <p:extLst>
      <p:ext uri="{BB962C8B-B14F-4D97-AF65-F5344CB8AC3E}">
        <p14:creationId xmlns:p14="http://schemas.microsoft.com/office/powerpoint/2010/main" val="100680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
          <p:cNvSpPr txBox="1">
            <a:spLocks noGrp="1"/>
          </p:cNvSpPr>
          <p:nvPr>
            <p:ph type="title"/>
          </p:nvPr>
        </p:nvSpPr>
        <p:spPr>
          <a:xfrm>
            <a:off x="351554" y="51075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Problem Statement</a:t>
            </a:r>
            <a:endParaRPr/>
          </a:p>
        </p:txBody>
      </p:sp>
      <p:sp>
        <p:nvSpPr>
          <p:cNvPr id="240" name="Google Shape;240;p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Roboto"/>
              <a:buNone/>
            </a:pPr>
            <a:fld id="{00000000-1234-1234-1234-123412341234}" type="slidenum">
              <a:rPr lang="en-US" sz="1200" b="0" i="0" u="none" strike="noStrike" cap="none">
                <a:solidFill>
                  <a:srgbClr val="888888"/>
                </a:solidFill>
                <a:latin typeface="Roboto"/>
                <a:ea typeface="Roboto"/>
                <a:cs typeface="Roboto"/>
                <a:sym typeface="Roboto"/>
              </a:rPr>
              <a:t>3</a:t>
            </a:fld>
            <a:endParaRPr sz="1200" b="0" i="0" u="none" strike="noStrike" cap="none">
              <a:solidFill>
                <a:srgbClr val="888888"/>
              </a:solidFill>
              <a:latin typeface="Roboto"/>
              <a:ea typeface="Roboto"/>
              <a:cs typeface="Roboto"/>
              <a:sym typeface="Roboto"/>
            </a:endParaRPr>
          </a:p>
        </p:txBody>
      </p:sp>
      <p:sp>
        <p:nvSpPr>
          <p:cNvPr id="241" name="Google Shape;241;p3"/>
          <p:cNvSpPr txBox="1"/>
          <p:nvPr/>
        </p:nvSpPr>
        <p:spPr>
          <a:xfrm>
            <a:off x="0" y="1502485"/>
            <a:ext cx="12192000" cy="47715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The surge in Air Travel has resulted in a notable uptick in flight delays, intensifying airport congestion and imposing financial burdens on the airline sector.</a:t>
            </a:r>
            <a:endParaRPr dirty="0"/>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These delays not only inconvenience passengers but also impose significant economic burdens, with estimates suggesting annual costs reaching billions of dollars.</a:t>
            </a:r>
            <a:endParaRPr dirty="0"/>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Our study endeavors to forecast flight delays to improve both passenger experience and operational efficiency within the aviation industry.</a:t>
            </a:r>
            <a:endParaRPr dirty="0"/>
          </a:p>
        </p:txBody>
      </p:sp>
      <p:pic>
        <p:nvPicPr>
          <p:cNvPr id="242" name="Google Shape;242;p3"/>
          <p:cNvPicPr preferRelativeResize="0"/>
          <p:nvPr/>
        </p:nvPicPr>
        <p:blipFill rotWithShape="1">
          <a:blip r:embed="rId3">
            <a:alphaModFix amt="20000"/>
          </a:blip>
          <a:srcRect/>
          <a:stretch/>
        </p:blipFill>
        <p:spPr>
          <a:xfrm>
            <a:off x="8553330" y="3940267"/>
            <a:ext cx="2766300" cy="2598645"/>
          </a:xfrm>
          <a:prstGeom prst="rect">
            <a:avLst/>
          </a:prstGeom>
          <a:noFill/>
          <a:ln w="28575" cap="flat" cmpd="sng">
            <a:no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49" name="Google Shape;249;p4"/>
          <p:cNvSpPr txBox="1">
            <a:spLocks noGrp="1"/>
          </p:cNvSpPr>
          <p:nvPr>
            <p:ph type="body" idx="1"/>
          </p:nvPr>
        </p:nvSpPr>
        <p:spPr>
          <a:xfrm>
            <a:off x="154950" y="1618600"/>
            <a:ext cx="8394000" cy="4694700"/>
          </a:xfrm>
          <a:prstGeom prst="rect">
            <a:avLst/>
          </a:prstGeom>
          <a:noFill/>
          <a:ln>
            <a:noFill/>
          </a:ln>
        </p:spPr>
        <p:txBody>
          <a:bodyPr spcFirstLastPara="1" wrap="square" lIns="91425" tIns="45700" rIns="91425" bIns="45700" anchor="t" anchorCtr="0">
            <a:noAutofit/>
          </a:bodyPr>
          <a:lstStyle/>
          <a:p>
            <a:pPr marL="228600" lvl="0" indent="-209550" algn="l" rtl="0">
              <a:lnSpc>
                <a:spcPct val="150000"/>
              </a:lnSpc>
              <a:spcBef>
                <a:spcPts val="0"/>
              </a:spcBef>
              <a:spcAft>
                <a:spcPts val="0"/>
              </a:spcAft>
              <a:buClr>
                <a:schemeClr val="dk1"/>
              </a:buClr>
              <a:buSzPts val="2000"/>
              <a:buChar char="•"/>
            </a:pPr>
            <a:r>
              <a:rPr lang="en-US" sz="2000" dirty="0"/>
              <a:t>Our study utilizes a Kaggle dataset, for the year 2015, to gain insights into the operational challenges and reliability of air transportation services during this timeframe.</a:t>
            </a:r>
            <a:endParaRPr sz="2000" dirty="0"/>
          </a:p>
          <a:p>
            <a:pPr marL="228600" lvl="0" indent="-209550" algn="l" rtl="0">
              <a:lnSpc>
                <a:spcPct val="150000"/>
              </a:lnSpc>
              <a:spcBef>
                <a:spcPts val="1000"/>
              </a:spcBef>
              <a:spcAft>
                <a:spcPts val="0"/>
              </a:spcAft>
              <a:buClr>
                <a:schemeClr val="dk1"/>
              </a:buClr>
              <a:buSzPts val="2000"/>
              <a:buChar char="•"/>
            </a:pPr>
            <a:r>
              <a:rPr lang="en-US" sz="2000" dirty="0"/>
              <a:t>The dataset comprises 5 million rows and 28 columns.</a:t>
            </a:r>
            <a:endParaRPr sz="2000" dirty="0"/>
          </a:p>
          <a:p>
            <a:pPr marL="228600" lvl="0" indent="-209550" algn="l" rtl="0">
              <a:lnSpc>
                <a:spcPct val="150000"/>
              </a:lnSpc>
              <a:spcBef>
                <a:spcPts val="1000"/>
              </a:spcBef>
              <a:spcAft>
                <a:spcPts val="0"/>
              </a:spcAft>
              <a:buClr>
                <a:schemeClr val="dk1"/>
              </a:buClr>
              <a:buSzPts val="2000"/>
              <a:buChar char="•"/>
            </a:pPr>
            <a:r>
              <a:rPr lang="en-US" sz="2000" dirty="0"/>
              <a:t>It includes Integer, Categorical, and Binary data types, reflecting various essential information crucial for investigating Airline delays.</a:t>
            </a:r>
            <a:endParaRPr sz="2000" dirty="0"/>
          </a:p>
          <a:p>
            <a:pPr marL="228600" lvl="0" indent="-209550" algn="l" rtl="0">
              <a:lnSpc>
                <a:spcPct val="150000"/>
              </a:lnSpc>
              <a:spcBef>
                <a:spcPts val="1000"/>
              </a:spcBef>
              <a:spcAft>
                <a:spcPts val="0"/>
              </a:spcAft>
              <a:buClr>
                <a:schemeClr val="dk1"/>
              </a:buClr>
              <a:buSzPts val="2000"/>
              <a:buChar char="•"/>
            </a:pPr>
            <a:r>
              <a:rPr lang="en-US" sz="2000" dirty="0"/>
              <a:t>This includes a broad spectrum covering temporal dynamics, Operational details, Geospatial Information, and delay classifications.</a:t>
            </a:r>
            <a:endParaRPr sz="2000" dirty="0"/>
          </a:p>
          <a:p>
            <a:pPr marL="228600" lvl="0" indent="-209550" algn="l" rtl="0">
              <a:lnSpc>
                <a:spcPct val="150000"/>
              </a:lnSpc>
              <a:spcBef>
                <a:spcPts val="1000"/>
              </a:spcBef>
              <a:spcAft>
                <a:spcPts val="0"/>
              </a:spcAft>
              <a:buClr>
                <a:schemeClr val="dk1"/>
              </a:buClr>
              <a:buSzPts val="2000"/>
              <a:buChar char="•"/>
            </a:pPr>
            <a:r>
              <a:rPr lang="en-US" sz="2000" dirty="0">
                <a:solidFill>
                  <a:srgbClr val="FF0000"/>
                </a:solidFill>
              </a:rPr>
              <a:t>Want to add a point to connect this slide with the pre-processing slide</a:t>
            </a:r>
            <a:endParaRPr sz="2000" dirty="0"/>
          </a:p>
        </p:txBody>
      </p:sp>
      <p:sp>
        <p:nvSpPr>
          <p:cNvPr id="250" name="Google Shape;250;p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251" name="Google Shape;251;p4"/>
          <p:cNvPicPr preferRelativeResize="0"/>
          <p:nvPr/>
        </p:nvPicPr>
        <p:blipFill rotWithShape="1">
          <a:blip r:embed="rId4">
            <a:alphaModFix amt="35000"/>
          </a:blip>
          <a:srcRect/>
          <a:stretch/>
        </p:blipFill>
        <p:spPr>
          <a:xfrm>
            <a:off x="8266839" y="2514777"/>
            <a:ext cx="3770211" cy="2541926"/>
          </a:xfrm>
          <a:prstGeom prst="rect">
            <a:avLst/>
          </a:prstGeom>
          <a:ln>
            <a:noFill/>
          </a:ln>
          <a:effectLst>
            <a:outerShdw blurRad="190500" algn="tl" rotWithShape="0">
              <a:srgbClr val="000000">
                <a:alpha val="70000"/>
              </a:srgbClr>
            </a:outerShdw>
          </a:effectLst>
        </p:spPr>
      </p:pic>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3"/>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58" name="Google Shape;258;p53"/>
          <p:cNvSpPr txBox="1">
            <a:spLocks noGrp="1"/>
          </p:cNvSpPr>
          <p:nvPr>
            <p:ph type="body" idx="1"/>
          </p:nvPr>
        </p:nvSpPr>
        <p:spPr>
          <a:xfrm>
            <a:off x="264690" y="1555764"/>
            <a:ext cx="11807652" cy="469471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300"/>
              <a:buChar char="•"/>
            </a:pPr>
            <a:r>
              <a:rPr lang="en-US" sz="2000"/>
              <a:t>Our study utilizes a Kaggle dataset, for the years 2015 and 2016, to gain insights into the operational challenges and reliability of air transportation services during this timeframe.</a:t>
            </a:r>
            <a:endParaRPr/>
          </a:p>
          <a:p>
            <a:pPr marL="228600" lvl="0" indent="-228600" algn="l" rtl="0">
              <a:lnSpc>
                <a:spcPct val="150000"/>
              </a:lnSpc>
              <a:spcBef>
                <a:spcPts val="1000"/>
              </a:spcBef>
              <a:spcAft>
                <a:spcPts val="0"/>
              </a:spcAft>
              <a:buClr>
                <a:schemeClr val="dk1"/>
              </a:buClr>
              <a:buSzPts val="2300"/>
              <a:buChar char="•"/>
            </a:pPr>
            <a:r>
              <a:rPr lang="en-US" sz="2000"/>
              <a:t>The dataset comprises 11.4 million rows and 28 columns.</a:t>
            </a:r>
            <a:endParaRPr/>
          </a:p>
          <a:p>
            <a:pPr marL="228600" lvl="0" indent="-228600" algn="l" rtl="0">
              <a:lnSpc>
                <a:spcPct val="150000"/>
              </a:lnSpc>
              <a:spcBef>
                <a:spcPts val="1000"/>
              </a:spcBef>
              <a:spcAft>
                <a:spcPts val="0"/>
              </a:spcAft>
              <a:buClr>
                <a:schemeClr val="dk1"/>
              </a:buClr>
              <a:buSzPts val="2300"/>
              <a:buChar char="•"/>
            </a:pPr>
            <a:r>
              <a:rPr lang="en-US" sz="2000"/>
              <a:t>It includes Integer, Categorical, and Binary data types, reflecting various essential information crucial for investigating Airline delays.</a:t>
            </a:r>
            <a:endParaRPr sz="2000"/>
          </a:p>
          <a:p>
            <a:pPr marL="228600" lvl="0" indent="-228600" algn="l" rtl="0">
              <a:lnSpc>
                <a:spcPct val="150000"/>
              </a:lnSpc>
              <a:spcBef>
                <a:spcPts val="1000"/>
              </a:spcBef>
              <a:spcAft>
                <a:spcPts val="0"/>
              </a:spcAft>
              <a:buClr>
                <a:schemeClr val="dk1"/>
              </a:buClr>
              <a:buSzPts val="2300"/>
              <a:buChar char="•"/>
            </a:pPr>
            <a:r>
              <a:rPr lang="en-US" sz="2000"/>
              <a:t>This includes a broad spectrum covering temporal dynamics, Operational details, Geospatial Information, and delay classifications.</a:t>
            </a:r>
            <a:endParaRPr/>
          </a:p>
          <a:p>
            <a:pPr marL="228600" lvl="0" indent="-228600" algn="l" rtl="0">
              <a:lnSpc>
                <a:spcPct val="150000"/>
              </a:lnSpc>
              <a:spcBef>
                <a:spcPts val="1000"/>
              </a:spcBef>
              <a:spcAft>
                <a:spcPts val="0"/>
              </a:spcAft>
              <a:buClr>
                <a:schemeClr val="dk1"/>
              </a:buClr>
              <a:buSzPts val="2300"/>
              <a:buChar char="•"/>
            </a:pPr>
            <a:r>
              <a:rPr lang="en-US" sz="2000">
                <a:solidFill>
                  <a:srgbClr val="FF0000"/>
                </a:solidFill>
              </a:rPr>
              <a:t>Want to add a point to connect this slide with the pre-processing slide</a:t>
            </a:r>
            <a:endParaRPr/>
          </a:p>
        </p:txBody>
      </p:sp>
      <p:sp>
        <p:nvSpPr>
          <p:cNvPr id="259" name="Google Shape;259;p5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260" name="Google Shape;260;p53"/>
          <p:cNvPicPr preferRelativeResize="0"/>
          <p:nvPr/>
        </p:nvPicPr>
        <p:blipFill rotWithShape="1">
          <a:blip r:embed="rId3">
            <a:alphaModFix amt="20000"/>
          </a:blip>
          <a:srcRect/>
          <a:stretch/>
        </p:blipFill>
        <p:spPr>
          <a:xfrm>
            <a:off x="5559261" y="3808586"/>
            <a:ext cx="6632739" cy="2987299"/>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body" idx="1"/>
          </p:nvPr>
        </p:nvSpPr>
        <p:spPr>
          <a:xfrm>
            <a:off x="410819" y="111953"/>
            <a:ext cx="10539900" cy="687300"/>
          </a:xfrm>
          <a:prstGeom prst="rect">
            <a:avLst/>
          </a:prstGeom>
          <a:noFill/>
          <a:ln>
            <a:noFill/>
          </a:ln>
        </p:spPr>
        <p:txBody>
          <a:bodyPr spcFirstLastPara="1" wrap="square" lIns="0" tIns="0" rIns="0" bIns="0" anchor="t" anchorCtr="0">
            <a:normAutofit/>
          </a:bodyPr>
          <a:lstStyle/>
          <a:p>
            <a:pPr marL="457200" lvl="0" indent="-228600" algn="ctr" rtl="0">
              <a:lnSpc>
                <a:spcPct val="90000"/>
              </a:lnSpc>
              <a:spcBef>
                <a:spcPts val="1000"/>
              </a:spcBef>
              <a:spcAft>
                <a:spcPts val="0"/>
              </a:spcAft>
              <a:buSzPts val="2800"/>
              <a:buNone/>
            </a:pPr>
            <a:r>
              <a:rPr lang="en-US" sz="4000" dirty="0"/>
              <a:t>An Overview – Dataset Features</a:t>
            </a:r>
            <a:endParaRPr sz="4000" dirty="0"/>
          </a:p>
        </p:txBody>
      </p:sp>
      <p:sp>
        <p:nvSpPr>
          <p:cNvPr id="266" name="Google Shape;266;p5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600"/>
              </a:spcAft>
              <a:buSzPts val="1200"/>
              <a:buNone/>
            </a:pPr>
            <a:fld id="{00000000-1234-1234-1234-123412341234}" type="slidenum">
              <a:rPr lang="en-US"/>
              <a:t>6</a:t>
            </a:fld>
            <a:endParaRPr/>
          </a:p>
        </p:txBody>
      </p:sp>
      <p:graphicFrame>
        <p:nvGraphicFramePr>
          <p:cNvPr id="267" name="Google Shape;267;p54"/>
          <p:cNvGraphicFramePr/>
          <p:nvPr>
            <p:extLst>
              <p:ext uri="{D42A27DB-BD31-4B8C-83A1-F6EECF244321}">
                <p14:modId xmlns:p14="http://schemas.microsoft.com/office/powerpoint/2010/main" val="4042463742"/>
              </p:ext>
            </p:extLst>
          </p:nvPr>
        </p:nvGraphicFramePr>
        <p:xfrm>
          <a:off x="1125117" y="839554"/>
          <a:ext cx="9422200" cy="5404617"/>
        </p:xfrm>
        <a:graphic>
          <a:graphicData uri="http://schemas.openxmlformats.org/drawingml/2006/table">
            <a:tbl>
              <a:tblPr firstRow="1" firstCol="1" bandRow="1">
                <a:noFill/>
                <a:tableStyleId>{050B424A-31F3-4168-AFA7-C16215C719E5}</a:tableStyleId>
              </a:tblPr>
              <a:tblGrid>
                <a:gridCol w="1458925">
                  <a:extLst>
                    <a:ext uri="{9D8B030D-6E8A-4147-A177-3AD203B41FA5}">
                      <a16:colId xmlns:a16="http://schemas.microsoft.com/office/drawing/2014/main" val="20000"/>
                    </a:ext>
                  </a:extLst>
                </a:gridCol>
                <a:gridCol w="1458925">
                  <a:extLst>
                    <a:ext uri="{9D8B030D-6E8A-4147-A177-3AD203B41FA5}">
                      <a16:colId xmlns:a16="http://schemas.microsoft.com/office/drawing/2014/main" val="20001"/>
                    </a:ext>
                  </a:extLst>
                </a:gridCol>
                <a:gridCol w="1512475">
                  <a:extLst>
                    <a:ext uri="{9D8B030D-6E8A-4147-A177-3AD203B41FA5}">
                      <a16:colId xmlns:a16="http://schemas.microsoft.com/office/drawing/2014/main" val="20002"/>
                    </a:ext>
                  </a:extLst>
                </a:gridCol>
                <a:gridCol w="4991875">
                  <a:extLst>
                    <a:ext uri="{9D8B030D-6E8A-4147-A177-3AD203B41FA5}">
                      <a16:colId xmlns:a16="http://schemas.microsoft.com/office/drawing/2014/main" val="20003"/>
                    </a:ext>
                  </a:extLst>
                </a:gridCol>
              </a:tblGrid>
              <a:tr h="171150">
                <a:tc>
                  <a:txBody>
                    <a:bodyPr/>
                    <a:lstStyle/>
                    <a:p>
                      <a:pPr marL="0" marR="0" lvl="0" indent="0" algn="ctr" rtl="0">
                        <a:lnSpc>
                          <a:spcPct val="107000"/>
                        </a:lnSpc>
                        <a:spcBef>
                          <a:spcPts val="0"/>
                        </a:spcBef>
                        <a:spcAft>
                          <a:spcPts val="0"/>
                        </a:spcAft>
                        <a:buNone/>
                      </a:pPr>
                      <a:r>
                        <a:rPr lang="en-US" sz="1600" b="1" i="0" u="none" strike="noStrike" cap="none" dirty="0">
                          <a:solidFill>
                            <a:schemeClr val="dk1"/>
                          </a:solidFill>
                          <a:latin typeface="Calibri"/>
                          <a:ea typeface="Calibri"/>
                          <a:cs typeface="Calibri"/>
                          <a:sym typeface="Calibri"/>
                        </a:rPr>
                        <a:t>Categories</a:t>
                      </a:r>
                      <a:endParaRPr sz="1800" dirty="0"/>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Feature Name</a:t>
                      </a:r>
                      <a:endParaRPr sz="1600" u="none" strike="noStrike" cap="none" dirty="0">
                        <a:solidFill>
                          <a:schemeClr val="dk1"/>
                        </a:solidFill>
                        <a:latin typeface="Arial"/>
                        <a:ea typeface="Arial"/>
                        <a:cs typeface="Arial"/>
                        <a:sym typeface="Arial"/>
                      </a:endParaRPr>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Sample Values</a:t>
                      </a:r>
                      <a:endParaRPr sz="1600" u="none" strike="noStrike" cap="none" dirty="0">
                        <a:solidFill>
                          <a:schemeClr val="dk1"/>
                        </a:solidFill>
                        <a:latin typeface="Arial"/>
                        <a:ea typeface="Arial"/>
                        <a:cs typeface="Arial"/>
                        <a:sym typeface="Arial"/>
                      </a:endParaRPr>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Feature Description</a:t>
                      </a:r>
                      <a:endParaRPr sz="1600" u="none" strike="noStrike" cap="none" dirty="0">
                        <a:solidFill>
                          <a:schemeClr val="dk1"/>
                        </a:solidFill>
                        <a:latin typeface="Arial"/>
                        <a:ea typeface="Arial"/>
                        <a:cs typeface="Arial"/>
                        <a:sym typeface="Arial"/>
                      </a:endParaRPr>
                    </a:p>
                  </a:txBody>
                  <a:tcPr marL="20725" marR="20725" marT="0" marB="0" anchor="ctr"/>
                </a:tc>
                <a:extLst>
                  <a:ext uri="{0D108BD9-81ED-4DB2-BD59-A6C34878D82A}">
                    <a16:rowId xmlns:a16="http://schemas.microsoft.com/office/drawing/2014/main" val="10000"/>
                  </a:ext>
                </a:extLst>
              </a:tr>
              <a:tr h="171150">
                <a:tc rowSpan="5">
                  <a:txBody>
                    <a:bodyPr/>
                    <a:lstStyle/>
                    <a:p>
                      <a:pPr marL="0" marR="0" lvl="0" indent="0" algn="ctr" rtl="0">
                        <a:lnSpc>
                          <a:spcPct val="107000"/>
                        </a:lnSpc>
                        <a:spcBef>
                          <a:spcPts val="0"/>
                        </a:spcBef>
                        <a:spcAft>
                          <a:spcPts val="0"/>
                        </a:spcAft>
                        <a:buNone/>
                      </a:pPr>
                      <a:r>
                        <a:rPr lang="en-US" sz="1400" u="none" strike="noStrike" cap="none">
                          <a:solidFill>
                            <a:schemeClr val="dk1"/>
                          </a:solidFill>
                          <a:latin typeface="Arial"/>
                          <a:ea typeface="Arial"/>
                          <a:cs typeface="Arial"/>
                          <a:sym typeface="Arial"/>
                        </a:rPr>
                        <a:t>DATE &amp; TIME</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dirty="0"/>
                        <a:t>FL_DATE </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2015-01-01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Date of the Flight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CRS_DEP_TIME</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DEP_TIME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2250, 1404, 757</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Scheduled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2245., 1403., 813.</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5"/>
                  </a:ext>
                </a:extLst>
              </a:tr>
              <a:tr h="171150">
                <a:tc rowSpan="5">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FLIGHT DETAILS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OP_CARRIER</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'NK', 'MQ', 'OO', 'EV', ‘HA'</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Name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6"/>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OP_CARRIER_FL_NUM</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195, 197, 198</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Number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7"/>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ORIGIN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'MCO', 'LGA', 'FLL', 'IAH'</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Origin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DEST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'FLL', 'MCO', 'LAS', 'ORD'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Destination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DISTANCE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177., 1076., 1222.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Distance between airports (miles)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0"/>
                  </a:ext>
                </a:extLst>
              </a:tr>
              <a:tr h="171150">
                <a:tc rowSpan="7">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TIME METRICS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TAXI_OUT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15., 20., 19., 8.</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Taxi Out Time, in Minutes; The time elapsed between departure from the origin airport gate and wheels off.</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WHEELS_OFF</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Off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On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TAXI_IN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7., 9., 10., 4., 5.</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Wheels down and arrival at the destination airport gate,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Estimated 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ACTUAL_ELAPSED_TIME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6"/>
                  </a:ext>
                </a:extLst>
              </a:tr>
              <a:tr h="10000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AIR_TIME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40., 150., 32., 164.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time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7"/>
                  </a:ext>
                </a:extLst>
              </a:tr>
              <a:tr h="171150">
                <a:tc rowSpan="10">
                  <a:txBody>
                    <a:bodyPr/>
                    <a:lstStyle/>
                    <a:p>
                      <a:pPr marL="0" marR="0" lvl="0" indent="0" algn="ctr" rtl="0">
                        <a:lnSpc>
                          <a:spcPct val="107000"/>
                        </a:lnSpc>
                        <a:spcBef>
                          <a:spcPts val="0"/>
                        </a:spcBef>
                        <a:spcAft>
                          <a:spcPts val="0"/>
                        </a:spcAft>
                        <a:buNone/>
                      </a:pPr>
                      <a:r>
                        <a:rPr lang="en-US" sz="1400" b="1" i="0" u="none" strike="noStrike" cap="none" dirty="0">
                          <a:solidFill>
                            <a:schemeClr val="dk1"/>
                          </a:solidFill>
                          <a:latin typeface="Arial"/>
                          <a:ea typeface="Arial"/>
                          <a:cs typeface="Arial"/>
                          <a:sym typeface="Arial"/>
                        </a:rPr>
                        <a:t>DELAY INFORMATION</a:t>
                      </a:r>
                      <a:endParaRPr dirty="0"/>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DEP_DELAY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-4., 14., 12.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departure time. Early departures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-5.0, -1.0, 16.0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arrival time. Early arrivals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Cancelled Flight Indicator (1=Yes); was the flight cancelled?</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0"/>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CANCELLATION_CODE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'A', 'B', 'C', 'D'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Reason for cancellation (A = carrier, B = weather, C = NAS, D = security</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DIVERTED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Diverted Flight Indicator (1 = Yes)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CARRIER_DELAY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1., 15., 127., 174.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Carrier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WEATHER_DELAY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31., 17., 24., 61.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Weather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NAS_DELAY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16., 18., 25., 19.</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National Air System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SECURITY_DELAY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8., 21., 6., 14.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Security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6"/>
                  </a:ext>
                </a:extLst>
              </a:tr>
              <a:tr h="80112">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LATE_AIRCRAFT_DELAY</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8., 29., 21., 10.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Late Aircraft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5"/>
          <p:cNvSpPr txBox="1">
            <a:spLocks noGrp="1"/>
          </p:cNvSpPr>
          <p:nvPr>
            <p:ph type="title"/>
          </p:nvPr>
        </p:nvSpPr>
        <p:spPr>
          <a:xfrm>
            <a:off x="523747" y="366270"/>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dirty="0"/>
              <a:t>Exploratory Data Analysis (EDA)</a:t>
            </a:r>
            <a:endParaRPr dirty="0"/>
          </a:p>
        </p:txBody>
      </p:sp>
      <p:sp>
        <p:nvSpPr>
          <p:cNvPr id="274" name="Google Shape;274;p5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Roboto"/>
                <a:ea typeface="Roboto"/>
                <a:cs typeface="Roboto"/>
                <a:sym typeface="Roboto"/>
              </a:rPr>
              <a:t>7</a:t>
            </a:fld>
            <a:endParaRPr sz="1200" b="0" i="0" u="none" strike="noStrike" cap="none">
              <a:solidFill>
                <a:srgbClr val="888888"/>
              </a:solidFill>
              <a:latin typeface="Roboto"/>
              <a:ea typeface="Roboto"/>
              <a:cs typeface="Roboto"/>
              <a:sym typeface="Roboto"/>
            </a:endParaRPr>
          </a:p>
        </p:txBody>
      </p:sp>
      <p:pic>
        <p:nvPicPr>
          <p:cNvPr id="8" name="Picture 7">
            <a:extLst>
              <a:ext uri="{FF2B5EF4-FFF2-40B4-BE49-F238E27FC236}">
                <a16:creationId xmlns:a16="http://schemas.microsoft.com/office/drawing/2014/main" id="{69F462A3-5DF2-DA5E-9627-9728425AFCBC}"/>
              </a:ext>
            </a:extLst>
          </p:cNvPr>
          <p:cNvPicPr>
            <a:picLocks noChangeAspect="1"/>
          </p:cNvPicPr>
          <p:nvPr/>
        </p:nvPicPr>
        <p:blipFill>
          <a:blip r:embed="rId3">
            <a:alphaModFix amt="20000"/>
          </a:blip>
          <a:stretch>
            <a:fillRect/>
          </a:stretch>
        </p:blipFill>
        <p:spPr>
          <a:xfrm>
            <a:off x="2660880" y="1705103"/>
            <a:ext cx="6423490" cy="4811150"/>
          </a:xfrm>
          <a:prstGeom prst="rect">
            <a:avLst/>
          </a:prstGeom>
        </p:spPr>
      </p:pic>
      <p:grpSp>
        <p:nvGrpSpPr>
          <p:cNvPr id="3" name="Group 2">
            <a:extLst>
              <a:ext uri="{FF2B5EF4-FFF2-40B4-BE49-F238E27FC236}">
                <a16:creationId xmlns:a16="http://schemas.microsoft.com/office/drawing/2014/main" id="{0516348B-A752-A195-CDF5-8275A5801DC0}"/>
              </a:ext>
            </a:extLst>
          </p:cNvPr>
          <p:cNvGrpSpPr/>
          <p:nvPr/>
        </p:nvGrpSpPr>
        <p:grpSpPr>
          <a:xfrm>
            <a:off x="6507480" y="1771788"/>
            <a:ext cx="4093465" cy="4663173"/>
            <a:chOff x="6507480" y="1771788"/>
            <a:chExt cx="4093465" cy="4663173"/>
          </a:xfrm>
        </p:grpSpPr>
        <p:pic>
          <p:nvPicPr>
            <p:cNvPr id="15" name="Graphic 14" descr="Landing with solid fill">
              <a:extLst>
                <a:ext uri="{FF2B5EF4-FFF2-40B4-BE49-F238E27FC236}">
                  <a16:creationId xmlns:a16="http://schemas.microsoft.com/office/drawing/2014/main" id="{B3941D01-908A-CCFC-091B-6188025406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4952" y="1779091"/>
              <a:ext cx="914400" cy="914400"/>
            </a:xfrm>
            <a:prstGeom prst="rect">
              <a:avLst/>
            </a:prstGeom>
          </p:spPr>
        </p:pic>
        <p:sp>
          <p:nvSpPr>
            <p:cNvPr id="17" name="Rectangle: Rounded Corners 16">
              <a:extLst>
                <a:ext uri="{FF2B5EF4-FFF2-40B4-BE49-F238E27FC236}">
                  <a16:creationId xmlns:a16="http://schemas.microsoft.com/office/drawing/2014/main" id="{68139A13-2BA1-2EFC-2BFF-05975D154AC5}"/>
                </a:ext>
              </a:extLst>
            </p:cNvPr>
            <p:cNvSpPr/>
            <p:nvPr/>
          </p:nvSpPr>
          <p:spPr>
            <a:xfrm>
              <a:off x="6507480" y="1771788"/>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sp>
          <p:nvSpPr>
            <p:cNvPr id="18" name="TextBox 17">
              <a:extLst>
                <a:ext uri="{FF2B5EF4-FFF2-40B4-BE49-F238E27FC236}">
                  <a16:creationId xmlns:a16="http://schemas.microsoft.com/office/drawing/2014/main" id="{A4959626-0FF3-7BEE-C714-C37D1D2E1B2D}"/>
                </a:ext>
              </a:extLst>
            </p:cNvPr>
            <p:cNvSpPr txBox="1"/>
            <p:nvPr/>
          </p:nvSpPr>
          <p:spPr>
            <a:xfrm>
              <a:off x="7811004" y="1984515"/>
              <a:ext cx="2607048" cy="307777"/>
            </a:xfrm>
            <a:prstGeom prst="rect">
              <a:avLst/>
            </a:prstGeom>
            <a:noFill/>
          </p:spPr>
          <p:txBody>
            <a:bodyPr wrap="square" rtlCol="0" anchor="ctr">
              <a:spAutoFit/>
            </a:bodyPr>
            <a:lstStyle/>
            <a:p>
              <a:pPr algn="ctr"/>
              <a:r>
                <a:rPr lang="en-CA" b="1" dirty="0"/>
                <a:t>IMPORTANT FEATURES</a:t>
              </a:r>
            </a:p>
          </p:txBody>
        </p:sp>
        <p:pic>
          <p:nvPicPr>
            <p:cNvPr id="28" name="Graphic 27" descr="Checkbox Checked with solid fill">
              <a:extLst>
                <a:ext uri="{FF2B5EF4-FFF2-40B4-BE49-F238E27FC236}">
                  <a16:creationId xmlns:a16="http://schemas.microsoft.com/office/drawing/2014/main" id="{0D437282-3F99-3244-F882-220C328D97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2696585"/>
              <a:ext cx="365760" cy="365760"/>
            </a:xfrm>
            <a:prstGeom prst="rect">
              <a:avLst/>
            </a:prstGeom>
          </p:spPr>
        </p:pic>
        <p:pic>
          <p:nvPicPr>
            <p:cNvPr id="29" name="Graphic 28" descr="Checkbox Checked with solid fill">
              <a:extLst>
                <a:ext uri="{FF2B5EF4-FFF2-40B4-BE49-F238E27FC236}">
                  <a16:creationId xmlns:a16="http://schemas.microsoft.com/office/drawing/2014/main" id="{BBAB5820-1F03-D177-7016-834CDA65C8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3065439"/>
              <a:ext cx="365760" cy="365760"/>
            </a:xfrm>
            <a:prstGeom prst="rect">
              <a:avLst/>
            </a:prstGeom>
          </p:spPr>
        </p:pic>
        <p:pic>
          <p:nvPicPr>
            <p:cNvPr id="30" name="Graphic 29" descr="Checkbox Checked with solid fill">
              <a:extLst>
                <a:ext uri="{FF2B5EF4-FFF2-40B4-BE49-F238E27FC236}">
                  <a16:creationId xmlns:a16="http://schemas.microsoft.com/office/drawing/2014/main" id="{95AAFCEF-E153-5585-B5F2-E72F160AA3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3429000"/>
              <a:ext cx="365760" cy="365760"/>
            </a:xfrm>
            <a:prstGeom prst="rect">
              <a:avLst/>
            </a:prstGeom>
          </p:spPr>
        </p:pic>
        <p:pic>
          <p:nvPicPr>
            <p:cNvPr id="31" name="Graphic 30" descr="Checkbox Checked with solid fill">
              <a:extLst>
                <a:ext uri="{FF2B5EF4-FFF2-40B4-BE49-F238E27FC236}">
                  <a16:creationId xmlns:a16="http://schemas.microsoft.com/office/drawing/2014/main" id="{BBCCC2DC-354F-8BFC-ED53-E2433CF370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8504" y="3797579"/>
              <a:ext cx="365760" cy="365760"/>
            </a:xfrm>
            <a:prstGeom prst="rect">
              <a:avLst/>
            </a:prstGeom>
          </p:spPr>
        </p:pic>
        <p:pic>
          <p:nvPicPr>
            <p:cNvPr id="32" name="Graphic 31" descr="Checkbox Checked with solid fill">
              <a:extLst>
                <a:ext uri="{FF2B5EF4-FFF2-40B4-BE49-F238E27FC236}">
                  <a16:creationId xmlns:a16="http://schemas.microsoft.com/office/drawing/2014/main" id="{2D764E15-4851-B47B-D1CE-7EF4F1DE9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8504" y="4184750"/>
              <a:ext cx="365760" cy="365760"/>
            </a:xfrm>
            <a:prstGeom prst="rect">
              <a:avLst/>
            </a:prstGeom>
          </p:spPr>
        </p:pic>
        <p:sp>
          <p:nvSpPr>
            <p:cNvPr id="33" name="TextBox 32">
              <a:extLst>
                <a:ext uri="{FF2B5EF4-FFF2-40B4-BE49-F238E27FC236}">
                  <a16:creationId xmlns:a16="http://schemas.microsoft.com/office/drawing/2014/main" id="{3B193927-F4CD-C400-6AE7-41A9B09745FC}"/>
                </a:ext>
              </a:extLst>
            </p:cNvPr>
            <p:cNvSpPr txBox="1"/>
            <p:nvPr/>
          </p:nvSpPr>
          <p:spPr>
            <a:xfrm>
              <a:off x="7504264" y="2694718"/>
              <a:ext cx="2607048" cy="307777"/>
            </a:xfrm>
            <a:prstGeom prst="rect">
              <a:avLst/>
            </a:prstGeom>
            <a:noFill/>
          </p:spPr>
          <p:txBody>
            <a:bodyPr wrap="square" rtlCol="0" anchor="ctr">
              <a:spAutoFit/>
            </a:bodyPr>
            <a:lstStyle/>
            <a:p>
              <a:pPr algn="ctr"/>
              <a:r>
                <a:rPr lang="en-CA" b="1" dirty="0"/>
                <a:t>FLIGHT DATE</a:t>
              </a:r>
            </a:p>
          </p:txBody>
        </p:sp>
        <p:sp>
          <p:nvSpPr>
            <p:cNvPr id="34" name="TextBox 33">
              <a:extLst>
                <a:ext uri="{FF2B5EF4-FFF2-40B4-BE49-F238E27FC236}">
                  <a16:creationId xmlns:a16="http://schemas.microsoft.com/office/drawing/2014/main" id="{8CB91061-C724-7852-156E-ADB7FEBB5882}"/>
                </a:ext>
              </a:extLst>
            </p:cNvPr>
            <p:cNvSpPr txBox="1"/>
            <p:nvPr/>
          </p:nvSpPr>
          <p:spPr>
            <a:xfrm>
              <a:off x="7525476" y="3088357"/>
              <a:ext cx="2607048" cy="307777"/>
            </a:xfrm>
            <a:prstGeom prst="rect">
              <a:avLst/>
            </a:prstGeom>
            <a:noFill/>
          </p:spPr>
          <p:txBody>
            <a:bodyPr wrap="square" rtlCol="0" anchor="ctr">
              <a:spAutoFit/>
            </a:bodyPr>
            <a:lstStyle/>
            <a:p>
              <a:pPr algn="ctr"/>
              <a:r>
                <a:rPr lang="en-CA" b="1" dirty="0"/>
                <a:t>CARRIER</a:t>
              </a:r>
            </a:p>
          </p:txBody>
        </p:sp>
        <p:sp>
          <p:nvSpPr>
            <p:cNvPr id="35" name="TextBox 34">
              <a:extLst>
                <a:ext uri="{FF2B5EF4-FFF2-40B4-BE49-F238E27FC236}">
                  <a16:creationId xmlns:a16="http://schemas.microsoft.com/office/drawing/2014/main" id="{CE083976-A05A-E3DE-3AD1-B29610BA2F26}"/>
                </a:ext>
              </a:extLst>
            </p:cNvPr>
            <p:cNvSpPr txBox="1"/>
            <p:nvPr/>
          </p:nvSpPr>
          <p:spPr>
            <a:xfrm>
              <a:off x="7525476" y="3464622"/>
              <a:ext cx="2607048" cy="307777"/>
            </a:xfrm>
            <a:prstGeom prst="rect">
              <a:avLst/>
            </a:prstGeom>
            <a:noFill/>
          </p:spPr>
          <p:txBody>
            <a:bodyPr wrap="square" rtlCol="0" anchor="ctr">
              <a:spAutoFit/>
            </a:bodyPr>
            <a:lstStyle/>
            <a:p>
              <a:pPr algn="ctr"/>
              <a:r>
                <a:rPr lang="en-CA" b="1" dirty="0"/>
                <a:t>ORIGIN</a:t>
              </a:r>
            </a:p>
          </p:txBody>
        </p:sp>
        <p:sp>
          <p:nvSpPr>
            <p:cNvPr id="36" name="TextBox 35">
              <a:extLst>
                <a:ext uri="{FF2B5EF4-FFF2-40B4-BE49-F238E27FC236}">
                  <a16:creationId xmlns:a16="http://schemas.microsoft.com/office/drawing/2014/main" id="{C7B201E1-21D1-71A7-FFC4-BBEF3E30464D}"/>
                </a:ext>
              </a:extLst>
            </p:cNvPr>
            <p:cNvSpPr txBox="1"/>
            <p:nvPr/>
          </p:nvSpPr>
          <p:spPr>
            <a:xfrm>
              <a:off x="7534708" y="3720141"/>
              <a:ext cx="2607048" cy="523220"/>
            </a:xfrm>
            <a:prstGeom prst="rect">
              <a:avLst/>
            </a:prstGeom>
            <a:noFill/>
          </p:spPr>
          <p:txBody>
            <a:bodyPr wrap="square" rtlCol="0" anchor="ctr">
              <a:spAutoFit/>
            </a:bodyPr>
            <a:lstStyle/>
            <a:p>
              <a:pPr algn="ctr"/>
              <a:r>
                <a:rPr lang="en-CA" b="1" dirty="0"/>
                <a:t>SCHEDULED DEPARTURE TIME</a:t>
              </a:r>
            </a:p>
          </p:txBody>
        </p:sp>
        <p:sp>
          <p:nvSpPr>
            <p:cNvPr id="37" name="TextBox 36">
              <a:extLst>
                <a:ext uri="{FF2B5EF4-FFF2-40B4-BE49-F238E27FC236}">
                  <a16:creationId xmlns:a16="http://schemas.microsoft.com/office/drawing/2014/main" id="{33D063DB-3575-7324-EC32-93D124B5C318}"/>
                </a:ext>
              </a:extLst>
            </p:cNvPr>
            <p:cNvSpPr txBox="1"/>
            <p:nvPr/>
          </p:nvSpPr>
          <p:spPr>
            <a:xfrm>
              <a:off x="7599700" y="4208858"/>
              <a:ext cx="2607048" cy="307777"/>
            </a:xfrm>
            <a:prstGeom prst="rect">
              <a:avLst/>
            </a:prstGeom>
            <a:noFill/>
          </p:spPr>
          <p:txBody>
            <a:bodyPr wrap="square" rtlCol="0" anchor="ctr">
              <a:spAutoFit/>
            </a:bodyPr>
            <a:lstStyle/>
            <a:p>
              <a:pPr algn="ctr"/>
              <a:r>
                <a:rPr lang="en-CA" b="1" dirty="0"/>
                <a:t>DEPARTURE DELAY</a:t>
              </a:r>
            </a:p>
          </p:txBody>
        </p:sp>
      </p:grpSp>
      <p:grpSp>
        <p:nvGrpSpPr>
          <p:cNvPr id="2" name="Group 1">
            <a:extLst>
              <a:ext uri="{FF2B5EF4-FFF2-40B4-BE49-F238E27FC236}">
                <a16:creationId xmlns:a16="http://schemas.microsoft.com/office/drawing/2014/main" id="{CA91D7A9-0D0E-7038-399D-39E6B3FBA78B}"/>
              </a:ext>
            </a:extLst>
          </p:cNvPr>
          <p:cNvGrpSpPr/>
          <p:nvPr/>
        </p:nvGrpSpPr>
        <p:grpSpPr>
          <a:xfrm>
            <a:off x="1499615" y="1779091"/>
            <a:ext cx="4093465" cy="4663174"/>
            <a:chOff x="1499615" y="1779091"/>
            <a:chExt cx="4093465" cy="4663174"/>
          </a:xfrm>
        </p:grpSpPr>
        <p:sp>
          <p:nvSpPr>
            <p:cNvPr id="10" name="Rectangle: Rounded Corners 9">
              <a:extLst>
                <a:ext uri="{FF2B5EF4-FFF2-40B4-BE49-F238E27FC236}">
                  <a16:creationId xmlns:a16="http://schemas.microsoft.com/office/drawing/2014/main" id="{2562F56A-A65E-AC7E-5C3B-3CAE39613373}"/>
                </a:ext>
              </a:extLst>
            </p:cNvPr>
            <p:cNvSpPr/>
            <p:nvPr/>
          </p:nvSpPr>
          <p:spPr>
            <a:xfrm>
              <a:off x="1499615" y="1779092"/>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pic>
          <p:nvPicPr>
            <p:cNvPr id="13" name="Graphic 12" descr="Take Off with solid fill">
              <a:extLst>
                <a:ext uri="{FF2B5EF4-FFF2-40B4-BE49-F238E27FC236}">
                  <a16:creationId xmlns:a16="http://schemas.microsoft.com/office/drawing/2014/main" id="{A4568539-0939-FF2A-7521-70E8B7D4E8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81488" y="1779091"/>
              <a:ext cx="914400" cy="914400"/>
            </a:xfrm>
            <a:prstGeom prst="rect">
              <a:avLst/>
            </a:prstGeom>
          </p:spPr>
        </p:pic>
        <p:sp>
          <p:nvSpPr>
            <p:cNvPr id="16" name="TextBox 15">
              <a:extLst>
                <a:ext uri="{FF2B5EF4-FFF2-40B4-BE49-F238E27FC236}">
                  <a16:creationId xmlns:a16="http://schemas.microsoft.com/office/drawing/2014/main" id="{9C0D26A3-8593-36AA-3344-D5CD972C9172}"/>
                </a:ext>
              </a:extLst>
            </p:cNvPr>
            <p:cNvSpPr txBox="1"/>
            <p:nvPr/>
          </p:nvSpPr>
          <p:spPr>
            <a:xfrm>
              <a:off x="2595888" y="2082402"/>
              <a:ext cx="2607048" cy="307777"/>
            </a:xfrm>
            <a:prstGeom prst="rect">
              <a:avLst/>
            </a:prstGeom>
            <a:noFill/>
          </p:spPr>
          <p:txBody>
            <a:bodyPr wrap="square" rtlCol="0" anchor="ctr">
              <a:spAutoFit/>
            </a:bodyPr>
            <a:lstStyle/>
            <a:p>
              <a:pPr algn="ctr"/>
              <a:r>
                <a:rPr lang="en-CA" b="1" dirty="0"/>
                <a:t>NOT REQUIRED FEATURES</a:t>
              </a:r>
            </a:p>
          </p:txBody>
        </p:sp>
        <p:pic>
          <p:nvPicPr>
            <p:cNvPr id="20" name="Graphic 19" descr="Checkbox Crossed with solid fill">
              <a:extLst>
                <a:ext uri="{FF2B5EF4-FFF2-40B4-BE49-F238E27FC236}">
                  <a16:creationId xmlns:a16="http://schemas.microsoft.com/office/drawing/2014/main" id="{A58DA8A2-32D7-B4D6-BA7D-80B549B1B5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2636735"/>
              <a:ext cx="365760" cy="365760"/>
            </a:xfrm>
            <a:prstGeom prst="rect">
              <a:avLst/>
            </a:prstGeom>
          </p:spPr>
        </p:pic>
        <p:pic>
          <p:nvPicPr>
            <p:cNvPr id="21" name="Graphic 20" descr="Checkbox Crossed with solid fill">
              <a:extLst>
                <a:ext uri="{FF2B5EF4-FFF2-40B4-BE49-F238E27FC236}">
                  <a16:creationId xmlns:a16="http://schemas.microsoft.com/office/drawing/2014/main" id="{DE96AE95-7AA6-075A-E959-0C0639BABB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014902"/>
              <a:ext cx="365760" cy="365760"/>
            </a:xfrm>
            <a:prstGeom prst="rect">
              <a:avLst/>
            </a:prstGeom>
          </p:spPr>
        </p:pic>
        <p:pic>
          <p:nvPicPr>
            <p:cNvPr id="22" name="Graphic 21" descr="Checkbox Crossed with solid fill">
              <a:extLst>
                <a:ext uri="{FF2B5EF4-FFF2-40B4-BE49-F238E27FC236}">
                  <a16:creationId xmlns:a16="http://schemas.microsoft.com/office/drawing/2014/main" id="{4E7CCBBD-98E7-57A3-7834-A438B4CC360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429000"/>
              <a:ext cx="365760" cy="365760"/>
            </a:xfrm>
            <a:prstGeom prst="rect">
              <a:avLst/>
            </a:prstGeom>
          </p:spPr>
        </p:pic>
        <p:pic>
          <p:nvPicPr>
            <p:cNvPr id="23" name="Graphic 22" descr="Checkbox Crossed with solid fill">
              <a:extLst>
                <a:ext uri="{FF2B5EF4-FFF2-40B4-BE49-F238E27FC236}">
                  <a16:creationId xmlns:a16="http://schemas.microsoft.com/office/drawing/2014/main" id="{5BC41930-FCD0-D7B5-FBB9-E692987AFDA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843098"/>
              <a:ext cx="365760" cy="365760"/>
            </a:xfrm>
            <a:prstGeom prst="rect">
              <a:avLst/>
            </a:prstGeom>
          </p:spPr>
        </p:pic>
        <p:pic>
          <p:nvPicPr>
            <p:cNvPr id="24" name="Graphic 23" descr="Checkbox Crossed with solid fill">
              <a:extLst>
                <a:ext uri="{FF2B5EF4-FFF2-40B4-BE49-F238E27FC236}">
                  <a16:creationId xmlns:a16="http://schemas.microsoft.com/office/drawing/2014/main" id="{3D7B7525-DDA1-FA29-95BD-E395F93D45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0896" y="4257196"/>
              <a:ext cx="365760" cy="365760"/>
            </a:xfrm>
            <a:prstGeom prst="rect">
              <a:avLst/>
            </a:prstGeom>
          </p:spPr>
        </p:pic>
        <p:sp>
          <p:nvSpPr>
            <p:cNvPr id="38" name="TextBox 37">
              <a:extLst>
                <a:ext uri="{FF2B5EF4-FFF2-40B4-BE49-F238E27FC236}">
                  <a16:creationId xmlns:a16="http://schemas.microsoft.com/office/drawing/2014/main" id="{2E092447-F7F3-2FC8-2154-68A219FB0B26}"/>
                </a:ext>
              </a:extLst>
            </p:cNvPr>
            <p:cNvSpPr txBox="1"/>
            <p:nvPr/>
          </p:nvSpPr>
          <p:spPr>
            <a:xfrm>
              <a:off x="2206764" y="2689024"/>
              <a:ext cx="2607048" cy="307777"/>
            </a:xfrm>
            <a:prstGeom prst="rect">
              <a:avLst/>
            </a:prstGeom>
            <a:noFill/>
          </p:spPr>
          <p:txBody>
            <a:bodyPr wrap="square" rtlCol="0" anchor="ctr">
              <a:spAutoFit/>
            </a:bodyPr>
            <a:lstStyle/>
            <a:p>
              <a:pPr algn="ctr"/>
              <a:r>
                <a:rPr lang="en-CA" b="1" dirty="0"/>
                <a:t>FLIGHT NUMBER</a:t>
              </a:r>
            </a:p>
          </p:txBody>
        </p:sp>
        <p:sp>
          <p:nvSpPr>
            <p:cNvPr id="39" name="TextBox 38">
              <a:extLst>
                <a:ext uri="{FF2B5EF4-FFF2-40B4-BE49-F238E27FC236}">
                  <a16:creationId xmlns:a16="http://schemas.microsoft.com/office/drawing/2014/main" id="{BAF81FA6-CEC0-D6A2-2109-219692DACF14}"/>
                </a:ext>
              </a:extLst>
            </p:cNvPr>
            <p:cNvSpPr txBox="1"/>
            <p:nvPr/>
          </p:nvSpPr>
          <p:spPr>
            <a:xfrm>
              <a:off x="2227976" y="3082663"/>
              <a:ext cx="2607048" cy="307777"/>
            </a:xfrm>
            <a:prstGeom prst="rect">
              <a:avLst/>
            </a:prstGeom>
            <a:noFill/>
          </p:spPr>
          <p:txBody>
            <a:bodyPr wrap="square" rtlCol="0" anchor="ctr">
              <a:spAutoFit/>
            </a:bodyPr>
            <a:lstStyle/>
            <a:p>
              <a:pPr algn="ctr"/>
              <a:r>
                <a:rPr lang="en-CA" b="1" dirty="0"/>
                <a:t>DESTINATION</a:t>
              </a:r>
            </a:p>
          </p:txBody>
        </p:sp>
        <p:sp>
          <p:nvSpPr>
            <p:cNvPr id="40" name="TextBox 39">
              <a:extLst>
                <a:ext uri="{FF2B5EF4-FFF2-40B4-BE49-F238E27FC236}">
                  <a16:creationId xmlns:a16="http://schemas.microsoft.com/office/drawing/2014/main" id="{73A803BB-90C4-E184-75D2-678178547443}"/>
                </a:ext>
              </a:extLst>
            </p:cNvPr>
            <p:cNvSpPr txBox="1"/>
            <p:nvPr/>
          </p:nvSpPr>
          <p:spPr>
            <a:xfrm>
              <a:off x="2187319" y="3470252"/>
              <a:ext cx="2607048" cy="307777"/>
            </a:xfrm>
            <a:prstGeom prst="rect">
              <a:avLst/>
            </a:prstGeom>
            <a:noFill/>
          </p:spPr>
          <p:txBody>
            <a:bodyPr wrap="square" rtlCol="0" anchor="ctr">
              <a:spAutoFit/>
            </a:bodyPr>
            <a:lstStyle/>
            <a:p>
              <a:pPr algn="ctr"/>
              <a:r>
                <a:rPr lang="en-CA" b="1" dirty="0"/>
                <a:t>DEPARTURE TIME</a:t>
              </a:r>
            </a:p>
          </p:txBody>
        </p:sp>
        <p:sp>
          <p:nvSpPr>
            <p:cNvPr id="41" name="TextBox 40">
              <a:extLst>
                <a:ext uri="{FF2B5EF4-FFF2-40B4-BE49-F238E27FC236}">
                  <a16:creationId xmlns:a16="http://schemas.microsoft.com/office/drawing/2014/main" id="{164D66B7-6D9F-FC17-276D-4154B86372FB}"/>
                </a:ext>
              </a:extLst>
            </p:cNvPr>
            <p:cNvSpPr txBox="1"/>
            <p:nvPr/>
          </p:nvSpPr>
          <p:spPr>
            <a:xfrm>
              <a:off x="2227976" y="3874858"/>
              <a:ext cx="2607048" cy="307777"/>
            </a:xfrm>
            <a:prstGeom prst="rect">
              <a:avLst/>
            </a:prstGeom>
            <a:noFill/>
          </p:spPr>
          <p:txBody>
            <a:bodyPr wrap="square" rtlCol="0" anchor="ctr">
              <a:spAutoFit/>
            </a:bodyPr>
            <a:lstStyle/>
            <a:p>
              <a:pPr algn="ctr"/>
              <a:r>
                <a:rPr lang="en-CA" b="1" dirty="0"/>
                <a:t>CANCELLATION CODE</a:t>
              </a:r>
            </a:p>
          </p:txBody>
        </p:sp>
        <p:sp>
          <p:nvSpPr>
            <p:cNvPr id="42" name="TextBox 41">
              <a:extLst>
                <a:ext uri="{FF2B5EF4-FFF2-40B4-BE49-F238E27FC236}">
                  <a16:creationId xmlns:a16="http://schemas.microsoft.com/office/drawing/2014/main" id="{90801EC9-2FE1-6FDD-13FE-F0F867FD5DF8}"/>
                </a:ext>
              </a:extLst>
            </p:cNvPr>
            <p:cNvSpPr txBox="1"/>
            <p:nvPr/>
          </p:nvSpPr>
          <p:spPr>
            <a:xfrm>
              <a:off x="2206764" y="4269106"/>
              <a:ext cx="2607048" cy="307777"/>
            </a:xfrm>
            <a:prstGeom prst="rect">
              <a:avLst/>
            </a:prstGeom>
            <a:noFill/>
          </p:spPr>
          <p:txBody>
            <a:bodyPr wrap="square" rtlCol="0" anchor="ctr">
              <a:spAutoFit/>
            </a:bodyPr>
            <a:lstStyle/>
            <a:p>
              <a:pPr algn="ctr"/>
              <a:r>
                <a:rPr lang="en-CA" b="1" dirty="0"/>
                <a:t>DIVERTED</a:t>
              </a:r>
            </a:p>
          </p:txBody>
        </p:sp>
        <p:pic>
          <p:nvPicPr>
            <p:cNvPr id="43" name="Graphic 42" descr="Checkbox Crossed with solid fill">
              <a:extLst>
                <a:ext uri="{FF2B5EF4-FFF2-40B4-BE49-F238E27FC236}">
                  <a16:creationId xmlns:a16="http://schemas.microsoft.com/office/drawing/2014/main" id="{381EFA88-307B-62DE-70FF-4799F3C7B3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82108" y="4671294"/>
              <a:ext cx="365760" cy="365760"/>
            </a:xfrm>
            <a:prstGeom prst="rect">
              <a:avLst/>
            </a:prstGeom>
          </p:spPr>
        </p:pic>
        <p:sp>
          <p:nvSpPr>
            <p:cNvPr id="44" name="TextBox 43">
              <a:extLst>
                <a:ext uri="{FF2B5EF4-FFF2-40B4-BE49-F238E27FC236}">
                  <a16:creationId xmlns:a16="http://schemas.microsoft.com/office/drawing/2014/main" id="{B82DF7BA-561C-D1CA-BD5F-8EE0B51C5B23}"/>
                </a:ext>
              </a:extLst>
            </p:cNvPr>
            <p:cNvSpPr txBox="1"/>
            <p:nvPr/>
          </p:nvSpPr>
          <p:spPr>
            <a:xfrm>
              <a:off x="2227976" y="4575483"/>
              <a:ext cx="2607048" cy="523220"/>
            </a:xfrm>
            <a:prstGeom prst="rect">
              <a:avLst/>
            </a:prstGeom>
            <a:noFill/>
          </p:spPr>
          <p:txBody>
            <a:bodyPr wrap="square" rtlCol="0" anchor="ctr">
              <a:spAutoFit/>
            </a:bodyPr>
            <a:lstStyle/>
            <a:p>
              <a:pPr algn="ctr"/>
              <a:r>
                <a:rPr lang="en-CA" b="1" dirty="0"/>
                <a:t>ARRIVAL RELATED FEATURED</a:t>
              </a:r>
            </a:p>
          </p:txBody>
        </p:sp>
        <p:pic>
          <p:nvPicPr>
            <p:cNvPr id="45" name="Graphic 44" descr="Checkbox Crossed with solid fill">
              <a:extLst>
                <a:ext uri="{FF2B5EF4-FFF2-40B4-BE49-F238E27FC236}">
                  <a16:creationId xmlns:a16="http://schemas.microsoft.com/office/drawing/2014/main" id="{53DF3A70-0F92-B097-C83A-07FFC67F01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12017" y="5072024"/>
              <a:ext cx="365760" cy="365760"/>
            </a:xfrm>
            <a:prstGeom prst="rect">
              <a:avLst/>
            </a:prstGeom>
          </p:spPr>
        </p:pic>
        <p:sp>
          <p:nvSpPr>
            <p:cNvPr id="46" name="TextBox 45">
              <a:extLst>
                <a:ext uri="{FF2B5EF4-FFF2-40B4-BE49-F238E27FC236}">
                  <a16:creationId xmlns:a16="http://schemas.microsoft.com/office/drawing/2014/main" id="{7B2FCDBD-1212-31BE-B4B4-39E598F9902D}"/>
                </a:ext>
              </a:extLst>
            </p:cNvPr>
            <p:cNvSpPr txBox="1"/>
            <p:nvPr/>
          </p:nvSpPr>
          <p:spPr>
            <a:xfrm>
              <a:off x="2250189" y="5140848"/>
              <a:ext cx="2607048" cy="307777"/>
            </a:xfrm>
            <a:prstGeom prst="rect">
              <a:avLst/>
            </a:prstGeom>
            <a:noFill/>
          </p:spPr>
          <p:txBody>
            <a:bodyPr wrap="square" rtlCol="0" anchor="ctr">
              <a:spAutoFit/>
            </a:bodyPr>
            <a:lstStyle/>
            <a:p>
              <a:pPr algn="ctr"/>
              <a:r>
                <a:rPr lang="en-CA" b="1" dirty="0"/>
                <a:t>TYPES OF DELAYS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6"/>
          <p:cNvSpPr txBox="1">
            <a:spLocks noGrp="1"/>
          </p:cNvSpPr>
          <p:nvPr>
            <p:ph type="title"/>
          </p:nvPr>
        </p:nvSpPr>
        <p:spPr>
          <a:xfrm>
            <a:off x="371072" y="381042"/>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dirty="0"/>
              <a:t>EDA – Cont.</a:t>
            </a:r>
            <a:endParaRPr dirty="0"/>
          </a:p>
        </p:txBody>
      </p:sp>
      <p:sp>
        <p:nvSpPr>
          <p:cNvPr id="280" name="Google Shape;280;p56"/>
          <p:cNvSpPr/>
          <p:nvPr/>
        </p:nvSpPr>
        <p:spPr>
          <a:xfrm>
            <a:off x="301658" y="1687398"/>
            <a:ext cx="5676156" cy="593889"/>
          </a:xfrm>
          <a:prstGeom prst="roundRect">
            <a:avLst>
              <a:gd name="adj" fmla="val 16667"/>
            </a:avLst>
          </a:prstGeom>
          <a:solidFill>
            <a:schemeClr val="lt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Roboto"/>
                <a:ea typeface="Roboto"/>
                <a:cs typeface="Roboto"/>
                <a:sym typeface="Roboto"/>
              </a:rPr>
              <a:t>Flight Counts Per Month</a:t>
            </a:r>
            <a:endParaRPr/>
          </a:p>
        </p:txBody>
      </p:sp>
      <p:pic>
        <p:nvPicPr>
          <p:cNvPr id="281" name="Google Shape;281;p56"/>
          <p:cNvPicPr preferRelativeResize="0"/>
          <p:nvPr/>
        </p:nvPicPr>
        <p:blipFill rotWithShape="1">
          <a:blip r:embed="rId3">
            <a:alphaModFix/>
          </a:blip>
          <a:srcRect/>
          <a:stretch/>
        </p:blipFill>
        <p:spPr>
          <a:xfrm>
            <a:off x="64182" y="2587722"/>
            <a:ext cx="5913632" cy="1988992"/>
          </a:xfrm>
          <a:prstGeom prst="rect">
            <a:avLst/>
          </a:prstGeom>
          <a:noFill/>
          <a:ln w="9525" cap="flat" cmpd="sng">
            <a:solidFill>
              <a:srgbClr val="002060"/>
            </a:solidFill>
            <a:prstDash val="solid"/>
            <a:round/>
            <a:headEnd type="none" w="sm" len="sm"/>
            <a:tailEnd type="none" w="sm" len="sm"/>
          </a:ln>
        </p:spPr>
      </p:pic>
      <p:sp>
        <p:nvSpPr>
          <p:cNvPr id="282" name="Google Shape;282;p56"/>
          <p:cNvSpPr/>
          <p:nvPr/>
        </p:nvSpPr>
        <p:spPr>
          <a:xfrm>
            <a:off x="6214188" y="1687398"/>
            <a:ext cx="5676156" cy="593889"/>
          </a:xfrm>
          <a:prstGeom prst="roundRect">
            <a:avLst>
              <a:gd name="adj" fmla="val 16667"/>
            </a:avLst>
          </a:prstGeom>
          <a:solidFill>
            <a:schemeClr val="lt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Roboto"/>
                <a:ea typeface="Roboto"/>
                <a:cs typeface="Roboto"/>
                <a:sym typeface="Roboto"/>
              </a:rPr>
              <a:t>Average Departure Delay Per Month</a:t>
            </a:r>
            <a:endParaRPr/>
          </a:p>
        </p:txBody>
      </p:sp>
      <p:pic>
        <p:nvPicPr>
          <p:cNvPr id="283" name="Google Shape;283;p56"/>
          <p:cNvPicPr preferRelativeResize="0"/>
          <p:nvPr/>
        </p:nvPicPr>
        <p:blipFill rotWithShape="1">
          <a:blip r:embed="rId4">
            <a:alphaModFix/>
          </a:blip>
          <a:srcRect/>
          <a:stretch/>
        </p:blipFill>
        <p:spPr>
          <a:xfrm>
            <a:off x="6235814" y="2611068"/>
            <a:ext cx="5654530" cy="1996613"/>
          </a:xfrm>
          <a:prstGeom prst="rect">
            <a:avLst/>
          </a:prstGeom>
          <a:noFill/>
          <a:ln w="9525" cap="flat" cmpd="sng">
            <a:solidFill>
              <a:srgbClr val="002060"/>
            </a:solidFill>
            <a:prstDash val="solid"/>
            <a:round/>
            <a:headEnd type="none" w="sm" len="sm"/>
            <a:tailEnd type="none" w="sm" len="sm"/>
          </a:ln>
        </p:spPr>
      </p:pic>
      <p:grpSp>
        <p:nvGrpSpPr>
          <p:cNvPr id="2" name="Group 1">
            <a:extLst>
              <a:ext uri="{FF2B5EF4-FFF2-40B4-BE49-F238E27FC236}">
                <a16:creationId xmlns:a16="http://schemas.microsoft.com/office/drawing/2014/main" id="{C68100D6-D46D-09BB-357F-D33580622771}"/>
              </a:ext>
            </a:extLst>
          </p:cNvPr>
          <p:cNvGrpSpPr/>
          <p:nvPr/>
        </p:nvGrpSpPr>
        <p:grpSpPr>
          <a:xfrm>
            <a:off x="1421641" y="5182354"/>
            <a:ext cx="3775437" cy="1717011"/>
            <a:chOff x="1421641" y="5182354"/>
            <a:chExt cx="3775437" cy="1717011"/>
          </a:xfrm>
        </p:grpSpPr>
        <p:pic>
          <p:nvPicPr>
            <p:cNvPr id="284" name="Google Shape;284;p56" descr="Airplane with solid fill"/>
            <p:cNvPicPr preferRelativeResize="0"/>
            <p:nvPr/>
          </p:nvPicPr>
          <p:blipFill rotWithShape="1">
            <a:blip r:embed="rId5">
              <a:alphaModFix/>
            </a:blip>
            <a:srcRect/>
            <a:stretch/>
          </p:blipFill>
          <p:spPr>
            <a:xfrm>
              <a:off x="1421641" y="5253092"/>
              <a:ext cx="400639" cy="400639"/>
            </a:xfrm>
            <a:prstGeom prst="rect">
              <a:avLst/>
            </a:prstGeom>
            <a:noFill/>
            <a:ln>
              <a:noFill/>
            </a:ln>
          </p:spPr>
        </p:pic>
        <p:pic>
          <p:nvPicPr>
            <p:cNvPr id="285" name="Google Shape;285;p56" descr="Airplane with solid fill"/>
            <p:cNvPicPr preferRelativeResize="0"/>
            <p:nvPr/>
          </p:nvPicPr>
          <p:blipFill rotWithShape="1">
            <a:blip r:embed="rId5">
              <a:alphaModFix/>
            </a:blip>
            <a:srcRect/>
            <a:stretch/>
          </p:blipFill>
          <p:spPr>
            <a:xfrm>
              <a:off x="1421641" y="5846979"/>
              <a:ext cx="400639" cy="400639"/>
            </a:xfrm>
            <a:prstGeom prst="rect">
              <a:avLst/>
            </a:prstGeom>
            <a:noFill/>
            <a:ln>
              <a:noFill/>
            </a:ln>
          </p:spPr>
        </p:pic>
        <p:pic>
          <p:nvPicPr>
            <p:cNvPr id="286" name="Google Shape;286;p56" descr="Airplane with solid fill"/>
            <p:cNvPicPr preferRelativeResize="0"/>
            <p:nvPr/>
          </p:nvPicPr>
          <p:blipFill rotWithShape="1">
            <a:blip r:embed="rId5">
              <a:alphaModFix/>
            </a:blip>
            <a:srcRect/>
            <a:stretch/>
          </p:blipFill>
          <p:spPr>
            <a:xfrm>
              <a:off x="1421641" y="6440866"/>
              <a:ext cx="400639" cy="400639"/>
            </a:xfrm>
            <a:prstGeom prst="rect">
              <a:avLst/>
            </a:prstGeom>
            <a:noFill/>
            <a:ln>
              <a:noFill/>
            </a:ln>
          </p:spPr>
        </p:pic>
        <p:sp>
          <p:nvSpPr>
            <p:cNvPr id="287" name="Google Shape;287;p56"/>
            <p:cNvSpPr txBox="1"/>
            <p:nvPr/>
          </p:nvSpPr>
          <p:spPr>
            <a:xfrm>
              <a:off x="1916550" y="5182354"/>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Roboto"/>
                  <a:ea typeface="Roboto"/>
                  <a:cs typeface="Roboto"/>
                  <a:sym typeface="Roboto"/>
                </a:rPr>
                <a:t>Seasonality shift in the flights count per month</a:t>
              </a:r>
              <a:endParaRPr dirty="0"/>
            </a:p>
          </p:txBody>
        </p:sp>
        <p:sp>
          <p:nvSpPr>
            <p:cNvPr id="288" name="Google Shape;288;p56"/>
            <p:cNvSpPr txBox="1"/>
            <p:nvPr/>
          </p:nvSpPr>
          <p:spPr>
            <a:xfrm>
              <a:off x="1916550" y="5771563"/>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February sees a decline following January vacations</a:t>
              </a:r>
              <a:endParaRPr sz="1400" b="0" i="0" u="none" strike="noStrike" cap="none">
                <a:solidFill>
                  <a:srgbClr val="000000"/>
                </a:solidFill>
                <a:latin typeface="Roboto"/>
                <a:ea typeface="Roboto"/>
                <a:cs typeface="Roboto"/>
                <a:sym typeface="Roboto"/>
              </a:endParaRPr>
            </a:p>
          </p:txBody>
        </p:sp>
        <p:sp>
          <p:nvSpPr>
            <p:cNvPr id="289" name="Google Shape;289;p56"/>
            <p:cNvSpPr txBox="1"/>
            <p:nvPr/>
          </p:nvSpPr>
          <p:spPr>
            <a:xfrm>
              <a:off x="1916550" y="6376145"/>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Roboto"/>
                  <a:ea typeface="Roboto"/>
                  <a:cs typeface="Roboto"/>
                  <a:sym typeface="Roboto"/>
                </a:rPr>
                <a:t>Summer month spike – People goes back to the Vacations</a:t>
              </a:r>
              <a:endParaRPr dirty="0"/>
            </a:p>
          </p:txBody>
        </p:sp>
      </p:grpSp>
      <p:grpSp>
        <p:nvGrpSpPr>
          <p:cNvPr id="3" name="Group 2">
            <a:extLst>
              <a:ext uri="{FF2B5EF4-FFF2-40B4-BE49-F238E27FC236}">
                <a16:creationId xmlns:a16="http://schemas.microsoft.com/office/drawing/2014/main" id="{F4DE4FC8-4EC4-01CE-EFEB-83E72C890DB1}"/>
              </a:ext>
            </a:extLst>
          </p:cNvPr>
          <p:cNvGrpSpPr/>
          <p:nvPr/>
        </p:nvGrpSpPr>
        <p:grpSpPr>
          <a:xfrm>
            <a:off x="7519763" y="5248343"/>
            <a:ext cx="3858390" cy="1593162"/>
            <a:chOff x="7519763" y="5248343"/>
            <a:chExt cx="3858390" cy="1593162"/>
          </a:xfrm>
        </p:grpSpPr>
        <p:pic>
          <p:nvPicPr>
            <p:cNvPr id="290" name="Google Shape;290;p56" descr="Airplane with solid fill"/>
            <p:cNvPicPr preferRelativeResize="0"/>
            <p:nvPr/>
          </p:nvPicPr>
          <p:blipFill rotWithShape="1">
            <a:blip r:embed="rId5">
              <a:alphaModFix/>
            </a:blip>
            <a:srcRect/>
            <a:stretch/>
          </p:blipFill>
          <p:spPr>
            <a:xfrm>
              <a:off x="7519763" y="5253092"/>
              <a:ext cx="400639" cy="400639"/>
            </a:xfrm>
            <a:prstGeom prst="rect">
              <a:avLst/>
            </a:prstGeom>
            <a:noFill/>
            <a:ln>
              <a:noFill/>
            </a:ln>
          </p:spPr>
        </p:pic>
        <p:pic>
          <p:nvPicPr>
            <p:cNvPr id="291" name="Google Shape;291;p56" descr="Airplane with solid fill"/>
            <p:cNvPicPr preferRelativeResize="0"/>
            <p:nvPr/>
          </p:nvPicPr>
          <p:blipFill rotWithShape="1">
            <a:blip r:embed="rId5">
              <a:alphaModFix/>
            </a:blip>
            <a:srcRect/>
            <a:stretch/>
          </p:blipFill>
          <p:spPr>
            <a:xfrm>
              <a:off x="7519763" y="5846979"/>
              <a:ext cx="400639" cy="400639"/>
            </a:xfrm>
            <a:prstGeom prst="rect">
              <a:avLst/>
            </a:prstGeom>
            <a:noFill/>
            <a:ln>
              <a:noFill/>
            </a:ln>
          </p:spPr>
        </p:pic>
        <p:pic>
          <p:nvPicPr>
            <p:cNvPr id="292" name="Google Shape;292;p56" descr="Airplane with solid fill"/>
            <p:cNvPicPr preferRelativeResize="0"/>
            <p:nvPr/>
          </p:nvPicPr>
          <p:blipFill rotWithShape="1">
            <a:blip r:embed="rId5">
              <a:alphaModFix/>
            </a:blip>
            <a:srcRect/>
            <a:stretch/>
          </p:blipFill>
          <p:spPr>
            <a:xfrm>
              <a:off x="7519763" y="6440866"/>
              <a:ext cx="400639" cy="400639"/>
            </a:xfrm>
            <a:prstGeom prst="rect">
              <a:avLst/>
            </a:prstGeom>
            <a:noFill/>
            <a:ln>
              <a:noFill/>
            </a:ln>
          </p:spPr>
        </p:pic>
        <p:sp>
          <p:nvSpPr>
            <p:cNvPr id="293" name="Google Shape;293;p56"/>
            <p:cNvSpPr txBox="1"/>
            <p:nvPr/>
          </p:nvSpPr>
          <p:spPr>
            <a:xfrm>
              <a:off x="8030617" y="5248343"/>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Avg. Departure delay goes well with the seasonality shift</a:t>
              </a:r>
              <a:endParaRPr/>
            </a:p>
          </p:txBody>
        </p:sp>
        <p:sp>
          <p:nvSpPr>
            <p:cNvPr id="294" name="Google Shape;294;p56"/>
            <p:cNvSpPr txBox="1"/>
            <p:nvPr/>
          </p:nvSpPr>
          <p:spPr>
            <a:xfrm>
              <a:off x="8030617" y="5852925"/>
              <a:ext cx="33475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After winter vacations, there is a dip in the delays, which increases in Summers</a:t>
              </a:r>
              <a:endParaRPr/>
            </a:p>
          </p:txBody>
        </p:sp>
        <p:sp>
          <p:nvSpPr>
            <p:cNvPr id="295" name="Google Shape;295;p56"/>
            <p:cNvSpPr txBox="1"/>
            <p:nvPr/>
          </p:nvSpPr>
          <p:spPr>
            <a:xfrm>
              <a:off x="8064121" y="6440866"/>
              <a:ext cx="32805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Delay increases as Winter arrives</a:t>
              </a:r>
              <a:endParaRPr/>
            </a:p>
          </p:txBody>
        </p:sp>
      </p:grpSp>
      <p:sp>
        <p:nvSpPr>
          <p:cNvPr id="296" name="Google Shape;296;p56"/>
          <p:cNvSpPr/>
          <p:nvPr/>
        </p:nvSpPr>
        <p:spPr>
          <a:xfrm>
            <a:off x="301658" y="4741682"/>
            <a:ext cx="1614892" cy="360578"/>
          </a:xfrm>
          <a:prstGeom prst="homePlate">
            <a:avLst>
              <a:gd name="adj" fmla="val 50000"/>
            </a:avLst>
          </a:prstGeom>
          <a:solidFill>
            <a:schemeClr val="lt2"/>
          </a:solidFill>
          <a:ln w="25400" cap="flat" cmpd="sng">
            <a:solidFill>
              <a:srgbClr val="67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Roboto"/>
                <a:ea typeface="Roboto"/>
                <a:cs typeface="Roboto"/>
                <a:sym typeface="Roboto"/>
              </a:rPr>
              <a:t>Key Takeaways</a:t>
            </a:r>
            <a:endParaRPr/>
          </a:p>
        </p:txBody>
      </p:sp>
      <p:sp>
        <p:nvSpPr>
          <p:cNvPr id="297" name="Google Shape;297;p56"/>
          <p:cNvSpPr/>
          <p:nvPr/>
        </p:nvSpPr>
        <p:spPr>
          <a:xfrm>
            <a:off x="6415725" y="4787327"/>
            <a:ext cx="1614892" cy="360578"/>
          </a:xfrm>
          <a:prstGeom prst="homePlate">
            <a:avLst>
              <a:gd name="adj" fmla="val 50000"/>
            </a:avLst>
          </a:prstGeom>
          <a:solidFill>
            <a:schemeClr val="lt2"/>
          </a:solidFill>
          <a:ln w="25400" cap="flat" cmpd="sng">
            <a:solidFill>
              <a:srgbClr val="67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Roboto"/>
                <a:ea typeface="Roboto"/>
                <a:cs typeface="Roboto"/>
                <a:sym typeface="Roboto"/>
              </a:rPr>
              <a:t>Key Takeaways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wipe(down)">
                                      <p:cBhvr>
                                        <p:cTn id="7" dur="500"/>
                                        <p:tgtEl>
                                          <p:spTgt spid="28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0"/>
                                        </p:tgtEl>
                                        <p:attrNameLst>
                                          <p:attrName>style.visibility</p:attrName>
                                        </p:attrNameLst>
                                      </p:cBhvr>
                                      <p:to>
                                        <p:strVal val="visible"/>
                                      </p:to>
                                    </p:set>
                                    <p:animEffect transition="in" filter="wipe(down)">
                                      <p:cBhvr>
                                        <p:cTn id="10" dur="500"/>
                                        <p:tgtEl>
                                          <p:spTgt spid="2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6"/>
                                        </p:tgtEl>
                                        <p:attrNameLst>
                                          <p:attrName>style.visibility</p:attrName>
                                        </p:attrNameLst>
                                      </p:cBhvr>
                                      <p:to>
                                        <p:strVal val="visible"/>
                                      </p:to>
                                    </p:set>
                                    <p:animEffect transition="in" filter="fade">
                                      <p:cBhvr>
                                        <p:cTn id="15" dur="500"/>
                                        <p:tgtEl>
                                          <p:spTgt spid="29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82"/>
                                        </p:tgtEl>
                                        <p:attrNameLst>
                                          <p:attrName>style.visibility</p:attrName>
                                        </p:attrNameLst>
                                      </p:cBhvr>
                                      <p:to>
                                        <p:strVal val="visible"/>
                                      </p:to>
                                    </p:set>
                                    <p:animEffect transition="in" filter="wipe(down)">
                                      <p:cBhvr>
                                        <p:cTn id="26" dur="500"/>
                                        <p:tgtEl>
                                          <p:spTgt spid="282"/>
                                        </p:tgtEl>
                                      </p:cBhvr>
                                    </p:animEffect>
                                  </p:childTnLst>
                                </p:cTn>
                              </p:par>
                              <p:par>
                                <p:cTn id="27" presetID="22" presetClass="entr" presetSubtype="4" fill="hold" nodeType="with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down)">
                                      <p:cBhvr>
                                        <p:cTn id="29" dur="500"/>
                                        <p:tgtEl>
                                          <p:spTgt spid="28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7"/>
                                        </p:tgtEl>
                                        <p:attrNameLst>
                                          <p:attrName>style.visibility</p:attrName>
                                        </p:attrNameLst>
                                      </p:cBhvr>
                                      <p:to>
                                        <p:strVal val="visible"/>
                                      </p:to>
                                    </p:set>
                                    <p:animEffect transition="in" filter="fade">
                                      <p:cBhvr>
                                        <p:cTn id="34" dur="500"/>
                                        <p:tgtEl>
                                          <p:spTgt spid="29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p:bldP spid="282" grpId="0" animBg="1"/>
      <p:bldP spid="296" grpId="0" animBg="1"/>
      <p:bldP spid="2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7"/>
          <p:cNvSpPr txBox="1">
            <a:spLocks noGrp="1"/>
          </p:cNvSpPr>
          <p:nvPr>
            <p:ph type="title"/>
          </p:nvPr>
        </p:nvSpPr>
        <p:spPr>
          <a:xfrm>
            <a:off x="390593" y="129319"/>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5200">
                <a:latin typeface="Roboto"/>
                <a:ea typeface="Roboto"/>
                <a:cs typeface="Roboto"/>
                <a:sym typeface="Roboto"/>
              </a:rPr>
              <a:t>EDA – Cont.</a:t>
            </a:r>
            <a:endParaRPr sz="5200"/>
          </a:p>
        </p:txBody>
      </p:sp>
      <p:sp>
        <p:nvSpPr>
          <p:cNvPr id="304" name="Google Shape;304;p57"/>
          <p:cNvSpPr/>
          <p:nvPr/>
        </p:nvSpPr>
        <p:spPr>
          <a:xfrm>
            <a:off x="30165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Average Departure Delay by Carrier</a:t>
            </a:r>
            <a:endParaRPr/>
          </a:p>
        </p:txBody>
      </p:sp>
      <p:sp>
        <p:nvSpPr>
          <p:cNvPr id="305" name="Google Shape;305;p57"/>
          <p:cNvSpPr/>
          <p:nvPr/>
        </p:nvSpPr>
        <p:spPr>
          <a:xfrm>
            <a:off x="621418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Top 20 Airports by Average Departure Delay</a:t>
            </a:r>
            <a:endParaRPr sz="2000" b="0" i="0" u="none" strike="noStrike" cap="none">
              <a:solidFill>
                <a:schemeClr val="lt1"/>
              </a:solidFill>
              <a:latin typeface="Roboto"/>
              <a:ea typeface="Roboto"/>
              <a:cs typeface="Roboto"/>
              <a:sym typeface="Roboto"/>
            </a:endParaRPr>
          </a:p>
        </p:txBody>
      </p:sp>
      <p:pic>
        <p:nvPicPr>
          <p:cNvPr id="306" name="Google Shape;306;p57" descr="Airplane with solid fill"/>
          <p:cNvPicPr preferRelativeResize="0"/>
          <p:nvPr/>
        </p:nvPicPr>
        <p:blipFill rotWithShape="1">
          <a:blip r:embed="rId3">
            <a:alphaModFix/>
          </a:blip>
          <a:srcRect/>
          <a:stretch/>
        </p:blipFill>
        <p:spPr>
          <a:xfrm>
            <a:off x="1016289" y="5880316"/>
            <a:ext cx="400639" cy="400639"/>
          </a:xfrm>
          <a:prstGeom prst="rect">
            <a:avLst/>
          </a:prstGeom>
          <a:noFill/>
          <a:ln>
            <a:noFill/>
          </a:ln>
        </p:spPr>
      </p:pic>
      <p:sp>
        <p:nvSpPr>
          <p:cNvPr id="307" name="Google Shape;307;p57"/>
          <p:cNvSpPr txBox="1"/>
          <p:nvPr/>
        </p:nvSpPr>
        <p:spPr>
          <a:xfrm>
            <a:off x="1517557" y="5926746"/>
            <a:ext cx="38620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Provides insights into the punctuality performance of airlines</a:t>
            </a:r>
            <a:endParaRPr sz="1400" b="0" i="0" u="none" strike="noStrike" cap="none">
              <a:solidFill>
                <a:srgbClr val="000000"/>
              </a:solidFill>
              <a:latin typeface="Roboto"/>
              <a:ea typeface="Roboto"/>
              <a:cs typeface="Roboto"/>
              <a:sym typeface="Roboto"/>
            </a:endParaRPr>
          </a:p>
        </p:txBody>
      </p:sp>
      <p:pic>
        <p:nvPicPr>
          <p:cNvPr id="308" name="Google Shape;308;p57" descr="Airplane with solid fill"/>
          <p:cNvPicPr preferRelativeResize="0"/>
          <p:nvPr/>
        </p:nvPicPr>
        <p:blipFill rotWithShape="1">
          <a:blip r:embed="rId3">
            <a:alphaModFix/>
          </a:blip>
          <a:srcRect/>
          <a:stretch/>
        </p:blipFill>
        <p:spPr>
          <a:xfrm>
            <a:off x="7519763" y="5931495"/>
            <a:ext cx="400639" cy="400639"/>
          </a:xfrm>
          <a:prstGeom prst="rect">
            <a:avLst/>
          </a:prstGeom>
          <a:noFill/>
          <a:ln>
            <a:noFill/>
          </a:ln>
        </p:spPr>
      </p:pic>
      <p:sp>
        <p:nvSpPr>
          <p:cNvPr id="309" name="Google Shape;309;p57"/>
          <p:cNvSpPr txBox="1"/>
          <p:nvPr/>
        </p:nvSpPr>
        <p:spPr>
          <a:xfrm>
            <a:off x="8030617" y="5819024"/>
            <a:ext cx="3367056"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Highlights potential areas of congestion and operational challenges within the aviation system</a:t>
            </a:r>
            <a:endParaRPr sz="1400" b="0" i="0" u="none" strike="noStrike" cap="none">
              <a:solidFill>
                <a:srgbClr val="000000"/>
              </a:solidFill>
              <a:latin typeface="Roboto"/>
              <a:ea typeface="Roboto"/>
              <a:cs typeface="Roboto"/>
              <a:sym typeface="Roboto"/>
            </a:endParaRPr>
          </a:p>
        </p:txBody>
      </p:sp>
      <p:pic>
        <p:nvPicPr>
          <p:cNvPr id="310" name="Google Shape;310;p57"/>
          <p:cNvPicPr preferRelativeResize="0"/>
          <p:nvPr/>
        </p:nvPicPr>
        <p:blipFill rotWithShape="1">
          <a:blip r:embed="rId4">
            <a:alphaModFix/>
          </a:blip>
          <a:srcRect/>
          <a:stretch/>
        </p:blipFill>
        <p:spPr>
          <a:xfrm>
            <a:off x="50970" y="2409718"/>
            <a:ext cx="5973980" cy="3164831"/>
          </a:xfrm>
          <a:prstGeom prst="rect">
            <a:avLst/>
          </a:prstGeom>
          <a:noFill/>
          <a:ln w="9525" cap="flat" cmpd="sng">
            <a:solidFill>
              <a:schemeClr val="lt2"/>
            </a:solidFill>
            <a:prstDash val="solid"/>
            <a:round/>
            <a:headEnd type="none" w="sm" len="sm"/>
            <a:tailEnd type="none" w="sm" len="sm"/>
          </a:ln>
        </p:spPr>
      </p:pic>
      <p:pic>
        <p:nvPicPr>
          <p:cNvPr id="311" name="Google Shape;311;p57"/>
          <p:cNvPicPr preferRelativeResize="0"/>
          <p:nvPr/>
        </p:nvPicPr>
        <p:blipFill rotWithShape="1">
          <a:blip r:embed="rId5">
            <a:alphaModFix/>
          </a:blip>
          <a:srcRect/>
          <a:stretch/>
        </p:blipFill>
        <p:spPr>
          <a:xfrm>
            <a:off x="6252411" y="2409718"/>
            <a:ext cx="5832057" cy="3164831"/>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3336</Words>
  <Application>Microsoft Office PowerPoint</Application>
  <PresentationFormat>Widescreen</PresentationFormat>
  <Paragraphs>349</Paragraphs>
  <Slides>22</Slides>
  <Notes>21</Notes>
  <HiddenSlides>2</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Calibri</vt:lpstr>
      <vt:lpstr>Roboto</vt:lpstr>
      <vt:lpstr>Roboto Light</vt:lpstr>
      <vt:lpstr>1_Office Theme</vt:lpstr>
      <vt:lpstr>1_Office Theme</vt:lpstr>
      <vt:lpstr>Office Theme</vt:lpstr>
      <vt:lpstr>Office Theme</vt:lpstr>
      <vt:lpstr>AIRLINE DELAY ANALYSIS</vt:lpstr>
      <vt:lpstr>Outline</vt:lpstr>
      <vt:lpstr>Problem Statement</vt:lpstr>
      <vt:lpstr>Exploring Airlines Data</vt:lpstr>
      <vt:lpstr>Exploring Airlines Data</vt:lpstr>
      <vt:lpstr>PowerPoint Presentation</vt:lpstr>
      <vt:lpstr>Exploratory Data Analysis (EDA)</vt:lpstr>
      <vt:lpstr>EDA – Cont.</vt:lpstr>
      <vt:lpstr>EDA – Cont.</vt:lpstr>
      <vt:lpstr>Data pre-processing Techniques</vt:lpstr>
      <vt:lpstr>Modeling Approaches</vt:lpstr>
      <vt:lpstr>Modeling Approaches</vt:lpstr>
      <vt:lpstr>Model Improvements</vt:lpstr>
      <vt:lpstr>Evaluation Metrics</vt:lpstr>
      <vt:lpstr>Plots</vt:lpstr>
      <vt:lpstr>Results </vt:lpstr>
      <vt:lpstr>Analysis and Interpretation</vt:lpstr>
      <vt:lpstr>Model Critique</vt:lpstr>
      <vt:lpstr>PowerPoint Presentation</vt:lpstr>
      <vt:lpstr>References</vt:lpstr>
      <vt:lpstr>Thank you!</vt:lpstr>
      <vt:lpstr>EXTRA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DELAY ANALYSIS</dc:title>
  <dc:creator>Himanshu Gandhi</dc:creator>
  <cp:lastModifiedBy>Himanshu Gandhi</cp:lastModifiedBy>
  <cp:revision>37</cp:revision>
  <dcterms:created xsi:type="dcterms:W3CDTF">2023-04-14T17:05:10Z</dcterms:created>
  <dcterms:modified xsi:type="dcterms:W3CDTF">2024-04-06T21:37:46Z</dcterms:modified>
</cp:coreProperties>
</file>