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65" r:id="rId3"/>
    <p:sldMasterId id="214748366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zUJgt4IMtIh3d+aG9jUb6isx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C32AB2-932C-43D8-B75F-163E2EDAE74A}">
  <a:tblStyle styleId="{D2C32AB2-932C-43D8-B75F-163E2EDAE7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4E8"/>
          </a:solidFill>
        </a:fill>
      </a:tcStyle>
    </a:wholeTbl>
    <a:band1H>
      <a:tcTxStyle/>
      <a:tcStyle>
        <a:tcBdr/>
        <a:fill>
          <a:solidFill>
            <a:srgbClr val="D3E9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E9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BC3D45-60AB-4F95-85EF-E02C4B5A24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312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0" descr="Shape, polyg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18" b="2611"/>
          <a:stretch/>
        </p:blipFill>
        <p:spPr>
          <a:xfrm>
            <a:off x="5297365" y="0"/>
            <a:ext cx="67965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408630" y="1943155"/>
            <a:ext cx="5227400" cy="141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sz="5400" b="1" i="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407988" y="3665913"/>
            <a:ext cx="5227637" cy="206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">
  <p:cSld name="Chart 1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5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5"/>
          <p:cNvSpPr>
            <a:spLocks noGrp="1"/>
          </p:cNvSpPr>
          <p:nvPr>
            <p:ph type="chart" idx="2"/>
          </p:nvPr>
        </p:nvSpPr>
        <p:spPr>
          <a:xfrm>
            <a:off x="390592" y="1343279"/>
            <a:ext cx="10539820" cy="418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390592" y="498930"/>
            <a:ext cx="1053982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3"/>
          </p:nvPr>
        </p:nvSpPr>
        <p:spPr>
          <a:xfrm>
            <a:off x="390525" y="5688013"/>
            <a:ext cx="1141095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8" name="Google Shape;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28" y="6288677"/>
            <a:ext cx="1719072" cy="46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6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6"/>
          <p:cNvSpPr>
            <a:spLocks noGrp="1"/>
          </p:cNvSpPr>
          <p:nvPr>
            <p:ph type="chart" idx="2"/>
          </p:nvPr>
        </p:nvSpPr>
        <p:spPr>
          <a:xfrm>
            <a:off x="390591" y="1343279"/>
            <a:ext cx="10551931" cy="418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body" idx="1"/>
          </p:nvPr>
        </p:nvSpPr>
        <p:spPr>
          <a:xfrm>
            <a:off x="390591" y="498930"/>
            <a:ext cx="10551931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3"/>
          </p:nvPr>
        </p:nvSpPr>
        <p:spPr>
          <a:xfrm>
            <a:off x="390525" y="5688013"/>
            <a:ext cx="1141095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91" y="6288677"/>
            <a:ext cx="1705010" cy="4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3">
  <p:cSld name="Picture with Caption 3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7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7"/>
          <p:cNvSpPr>
            <a:spLocks noGrp="1"/>
          </p:cNvSpPr>
          <p:nvPr>
            <p:ph type="pic" idx="2"/>
          </p:nvPr>
        </p:nvSpPr>
        <p:spPr>
          <a:xfrm>
            <a:off x="382428" y="1608138"/>
            <a:ext cx="3557298" cy="332763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7"/>
          <p:cNvSpPr txBox="1">
            <a:spLocks noGrp="1"/>
          </p:cNvSpPr>
          <p:nvPr>
            <p:ph type="body" idx="1"/>
          </p:nvPr>
        </p:nvSpPr>
        <p:spPr>
          <a:xfrm>
            <a:off x="4420354" y="1608138"/>
            <a:ext cx="6294449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28" y="6288677"/>
            <a:ext cx="1719072" cy="46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ise 1">
  <p:cSld name="Promise 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318654" y="2599170"/>
            <a:ext cx="11516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8900"/>
              <a:buFont typeface="Roboto"/>
              <a:buNone/>
              <a:defRPr sz="8900" b="1" i="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ise 2">
  <p:cSld name="Promise 2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0"/>
          <p:cNvSpPr txBox="1">
            <a:spLocks noGrp="1"/>
          </p:cNvSpPr>
          <p:nvPr>
            <p:ph type="title"/>
          </p:nvPr>
        </p:nvSpPr>
        <p:spPr>
          <a:xfrm>
            <a:off x="318654" y="2630343"/>
            <a:ext cx="9137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7200"/>
              <a:buFont typeface="Roboto"/>
              <a:buNone/>
              <a:defRPr sz="7200" b="1" i="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>
  <p:cSld name="End Slide 1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0379" y="5906804"/>
            <a:ext cx="2407631" cy="65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">
  <p:cSld name="Chart 1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>
            <a:spLocks noGrp="1"/>
          </p:cNvSpPr>
          <p:nvPr>
            <p:ph type="chart" idx="2"/>
          </p:nvPr>
        </p:nvSpPr>
        <p:spPr>
          <a:xfrm>
            <a:off x="390591" y="1343279"/>
            <a:ext cx="11383897" cy="418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390591" y="498930"/>
            <a:ext cx="1138389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3"/>
          </p:nvPr>
        </p:nvSpPr>
        <p:spPr>
          <a:xfrm>
            <a:off x="390525" y="5688013"/>
            <a:ext cx="1141095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5">
  <p:cSld name="Content 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275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  <a:defRPr sz="5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/>
          <p:nvPr/>
        </p:nvSpPr>
        <p:spPr>
          <a:xfrm>
            <a:off x="6087376" y="0"/>
            <a:ext cx="6104623" cy="68580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0"/>
          <p:cNvSpPr txBox="1">
            <a:spLocks noGrp="1"/>
          </p:cNvSpPr>
          <p:nvPr>
            <p:ph type="title"/>
          </p:nvPr>
        </p:nvSpPr>
        <p:spPr>
          <a:xfrm>
            <a:off x="408629" y="2566609"/>
            <a:ext cx="5410279" cy="141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sz="5400" b="1" i="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>
            <a:spLocks noGrp="1"/>
          </p:cNvSpPr>
          <p:nvPr>
            <p:ph type="pic" idx="2"/>
          </p:nvPr>
        </p:nvSpPr>
        <p:spPr>
          <a:xfrm>
            <a:off x="6599995" y="794695"/>
            <a:ext cx="5079387" cy="5346332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312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2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90592" y="1074258"/>
            <a:ext cx="10539884" cy="7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390525" y="2340855"/>
            <a:ext cx="10539886" cy="338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28" y="6288677"/>
            <a:ext cx="1719072" cy="46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bg>
      <p:bgPr>
        <a:solidFill>
          <a:schemeClr val="dk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>
            <a:spLocks noGrp="1"/>
          </p:cNvSpPr>
          <p:nvPr>
            <p:ph type="pic" idx="2"/>
          </p:nvPr>
        </p:nvSpPr>
        <p:spPr>
          <a:xfrm>
            <a:off x="-1" y="0"/>
            <a:ext cx="608907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6528874" y="2621371"/>
            <a:ext cx="5410279" cy="16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sz="5400" b="1" i="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374573"/>
          </a:xfrm>
          <a:prstGeom prst="rect">
            <a:avLst/>
          </a:prstGeom>
          <a:noFill/>
          <a:ln>
            <a:noFill/>
          </a:ln>
        </p:spPr>
      </p:sp>
      <p:pic>
        <p:nvPicPr>
          <p:cNvPr id="155" name="Google Shape;15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0379" y="5987724"/>
            <a:ext cx="2407631" cy="65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2"/>
          <p:cNvSpPr txBox="1">
            <a:spLocks noGrp="1"/>
          </p:cNvSpPr>
          <p:nvPr>
            <p:ph type="title"/>
          </p:nvPr>
        </p:nvSpPr>
        <p:spPr>
          <a:xfrm>
            <a:off x="315110" y="5024533"/>
            <a:ext cx="5410279" cy="16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75D38"/>
              </a:buClr>
              <a:buSzPts val="5400"/>
              <a:buFont typeface="Roboto"/>
              <a:buNone/>
              <a:defRPr sz="5400" b="1" i="0" cap="none">
                <a:solidFill>
                  <a:srgbClr val="275D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3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/>
          <p:nvPr/>
        </p:nvSpPr>
        <p:spPr>
          <a:xfrm>
            <a:off x="-12086" y="0"/>
            <a:ext cx="1220408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4"/>
          <p:cNvSpPr txBox="1">
            <a:spLocks noGrp="1"/>
          </p:cNvSpPr>
          <p:nvPr>
            <p:ph type="body" idx="1"/>
          </p:nvPr>
        </p:nvSpPr>
        <p:spPr>
          <a:xfrm>
            <a:off x="390525" y="1965324"/>
            <a:ext cx="11410883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chemeClr val="dk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body" idx="1"/>
          </p:nvPr>
        </p:nvSpPr>
        <p:spPr>
          <a:xfrm>
            <a:off x="390592" y="1074258"/>
            <a:ext cx="11410816" cy="7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body" idx="2"/>
          </p:nvPr>
        </p:nvSpPr>
        <p:spPr>
          <a:xfrm>
            <a:off x="390525" y="2340855"/>
            <a:ext cx="11410818" cy="338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4">
  <p:cSld name="Content 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54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6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2">
  <p:cSld name="Picture with Caption 2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/>
          <p:nvPr/>
        </p:nvSpPr>
        <p:spPr>
          <a:xfrm>
            <a:off x="6096000" y="0"/>
            <a:ext cx="610462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7"/>
          <p:cNvSpPr>
            <a:spLocks noGrp="1"/>
          </p:cNvSpPr>
          <p:nvPr>
            <p:ph type="pic" idx="2"/>
          </p:nvPr>
        </p:nvSpPr>
        <p:spPr>
          <a:xfrm>
            <a:off x="1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7095960" y="1579417"/>
            <a:ext cx="4178176" cy="387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3200" b="0" i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7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">
  <p:cSld name="Chart 1"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>
            <a:spLocks noGrp="1"/>
          </p:cNvSpPr>
          <p:nvPr>
            <p:ph type="chart" idx="2"/>
          </p:nvPr>
        </p:nvSpPr>
        <p:spPr>
          <a:xfrm>
            <a:off x="390591" y="1343279"/>
            <a:ext cx="11383897" cy="418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390591" y="498930"/>
            <a:ext cx="1138389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3"/>
          </p:nvPr>
        </p:nvSpPr>
        <p:spPr>
          <a:xfrm>
            <a:off x="390525" y="5688013"/>
            <a:ext cx="1141095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l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>
            <a:spLocks noGrp="1"/>
          </p:cNvSpPr>
          <p:nvPr>
            <p:ph type="chart" idx="2"/>
          </p:nvPr>
        </p:nvSpPr>
        <p:spPr>
          <a:xfrm>
            <a:off x="390591" y="1343279"/>
            <a:ext cx="11383897" cy="418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1"/>
          </p:nvPr>
        </p:nvSpPr>
        <p:spPr>
          <a:xfrm>
            <a:off x="390591" y="498930"/>
            <a:ext cx="1138389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3"/>
          </p:nvPr>
        </p:nvSpPr>
        <p:spPr>
          <a:xfrm>
            <a:off x="390525" y="5688013"/>
            <a:ext cx="1141095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 3">
  <p:cSld name="Picture with Caption 3">
    <p:bg>
      <p:bgPr>
        <a:solidFill>
          <a:schemeClr val="dk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>
            <a:spLocks noGrp="1"/>
          </p:cNvSpPr>
          <p:nvPr>
            <p:ph type="pic" idx="2"/>
          </p:nvPr>
        </p:nvSpPr>
        <p:spPr>
          <a:xfrm>
            <a:off x="1451120" y="1608138"/>
            <a:ext cx="3557298" cy="3327638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49"/>
          <p:cNvSpPr txBox="1">
            <a:spLocks noGrp="1"/>
          </p:cNvSpPr>
          <p:nvPr>
            <p:ph type="body" idx="1"/>
          </p:nvPr>
        </p:nvSpPr>
        <p:spPr>
          <a:xfrm>
            <a:off x="5857875" y="1608138"/>
            <a:ext cx="5322888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ise 2">
  <p:cSld name="Promise 2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318654" y="2630343"/>
            <a:ext cx="9137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7200"/>
              <a:buFont typeface="Roboto"/>
              <a:buNone/>
              <a:defRPr sz="7200" b="1" i="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ise 1">
  <p:cSld name="Promise 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318654" y="2599170"/>
            <a:ext cx="11516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8900"/>
              <a:buFont typeface="Roboto"/>
              <a:buNone/>
              <a:defRPr sz="8900" b="1" i="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ise 2">
  <p:cSld name="Promise 2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34013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1"/>
          <p:cNvSpPr txBox="1">
            <a:spLocks noGrp="1"/>
          </p:cNvSpPr>
          <p:nvPr>
            <p:ph type="title"/>
          </p:nvPr>
        </p:nvSpPr>
        <p:spPr>
          <a:xfrm>
            <a:off x="318654" y="2630343"/>
            <a:ext cx="9137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7200"/>
              <a:buFont typeface="Roboto"/>
              <a:buNone/>
              <a:defRPr sz="7200" b="1" i="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>
  <p:cSld name="End Slide 1"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0379" y="5906804"/>
            <a:ext cx="2407631" cy="65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5">
  <p:cSld name="Content 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275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  <a:defRPr sz="5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91" y="6288677"/>
            <a:ext cx="1705010" cy="4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312" y="5876636"/>
            <a:ext cx="2443706" cy="66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9" descr="Shape, polyg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318" b="2611"/>
          <a:stretch/>
        </p:blipFill>
        <p:spPr>
          <a:xfrm>
            <a:off x="5297365" y="0"/>
            <a:ext cx="67965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408630" y="1943155"/>
            <a:ext cx="5227400" cy="141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sz="5400" b="1" i="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407988" y="3665913"/>
            <a:ext cx="5227637" cy="206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950270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91" y="6288677"/>
            <a:ext cx="1705010" cy="4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3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90526" y="1965324"/>
            <a:ext cx="10503552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91" y="6288677"/>
            <a:ext cx="1705010" cy="4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1" descr="Shape, polyg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318" r="78139" b="2611"/>
          <a:stretch/>
        </p:blipFill>
        <p:spPr>
          <a:xfrm>
            <a:off x="10714803" y="0"/>
            <a:ext cx="1485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390592" y="1074258"/>
            <a:ext cx="10539884" cy="7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390525" y="2340855"/>
            <a:ext cx="10539886" cy="338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28" y="6288677"/>
            <a:ext cx="1719072" cy="46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4">
  <p:cSld name="Content 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5400" b="1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91" y="6288677"/>
            <a:ext cx="1705010" cy="4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2313810" y="6356350"/>
            <a:ext cx="1813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42035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>
            <a:spLocks noGrp="1"/>
          </p:cNvSpPr>
          <p:nvPr>
            <p:ph type="title"/>
          </p:nvPr>
        </p:nvSpPr>
        <p:spPr>
          <a:xfrm>
            <a:off x="265988" y="1657541"/>
            <a:ext cx="4960883" cy="9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3600"/>
              <a:buFont typeface="Roboto"/>
              <a:buNone/>
            </a:pPr>
            <a:r>
              <a:rPr lang="en-US" sz="3600"/>
              <a:t>AIRLINE DELAY ANALYSIS</a:t>
            </a:r>
            <a:endParaRPr/>
          </a:p>
        </p:txBody>
      </p:sp>
      <p:sp>
        <p:nvSpPr>
          <p:cNvPr id="222" name="Google Shape;222;p1"/>
          <p:cNvSpPr txBox="1">
            <a:spLocks noGrp="1"/>
          </p:cNvSpPr>
          <p:nvPr>
            <p:ph type="body" idx="1"/>
          </p:nvPr>
        </p:nvSpPr>
        <p:spPr>
          <a:xfrm>
            <a:off x="265988" y="4100033"/>
            <a:ext cx="5227637" cy="12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0"/>
              <a:t>Himanshu Gandhi (1770138)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0"/>
              <a:t>Shubham Prasad Sahoo (1824661)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0"/>
              <a:t>Venkata Shreya Kala (1764875)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371072" y="501650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/>
              <a:t>Analysis and Interpretation</a:t>
            </a:r>
            <a:endParaRPr/>
          </a:p>
        </p:txBody>
      </p:sp>
      <p:sp>
        <p:nvSpPr>
          <p:cNvPr id="297" name="Google Shape;297;p10"/>
          <p:cNvSpPr txBox="1">
            <a:spLocks noGrp="1"/>
          </p:cNvSpPr>
          <p:nvPr>
            <p:ph type="body" idx="1"/>
          </p:nvPr>
        </p:nvSpPr>
        <p:spPr>
          <a:xfrm>
            <a:off x="153292" y="1556301"/>
            <a:ext cx="7095647" cy="48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(add xgb importances)</a:t>
            </a:r>
            <a:endParaRPr/>
          </a:p>
        </p:txBody>
      </p:sp>
      <p:sp>
        <p:nvSpPr>
          <p:cNvPr id="298" name="Google Shape;298;p10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>
            <a:spLocks noGrp="1"/>
          </p:cNvSpPr>
          <p:nvPr>
            <p:ph type="title"/>
          </p:nvPr>
        </p:nvSpPr>
        <p:spPr>
          <a:xfrm>
            <a:off x="371072" y="501650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/>
              <a:t>Model Critique</a:t>
            </a:r>
            <a:endParaRPr/>
          </a:p>
        </p:txBody>
      </p:sp>
      <p:sp>
        <p:nvSpPr>
          <p:cNvPr id="305" name="Google Shape;305;p11"/>
          <p:cNvSpPr txBox="1">
            <a:spLocks noGrp="1"/>
          </p:cNvSpPr>
          <p:nvPr>
            <p:ph type="body" idx="1"/>
          </p:nvPr>
        </p:nvSpPr>
        <p:spPr>
          <a:xfrm>
            <a:off x="95793" y="1521186"/>
            <a:ext cx="12026537" cy="483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</a:rPr>
              <a:t>Limitations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en-US" sz="2400">
                <a:solidFill>
                  <a:srgbClr val="202124"/>
                </a:solidFill>
              </a:rPr>
              <a:t>Future Work</a:t>
            </a:r>
            <a:endParaRPr/>
          </a:p>
        </p:txBody>
      </p:sp>
      <p:sp>
        <p:nvSpPr>
          <p:cNvPr id="306" name="Google Shape;306;p11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title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endParaRPr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1"/>
          </p:nvPr>
        </p:nvSpPr>
        <p:spPr>
          <a:xfrm>
            <a:off x="390525" y="1965325"/>
            <a:ext cx="11410818" cy="41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13" name="Google Shape;313;p12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 rot="1249887">
            <a:off x="539626" y="-4395745"/>
            <a:ext cx="3213031" cy="6135997"/>
          </a:xfrm>
          <a:custGeom>
            <a:avLst/>
            <a:gdLst/>
            <a:ahLst/>
            <a:cxnLst/>
            <a:rect l="l" t="t" r="r" b="b"/>
            <a:pathLst>
              <a:path w="4819547" h="9203996" extrusionOk="0">
                <a:moveTo>
                  <a:pt x="0" y="0"/>
                </a:moveTo>
                <a:lnTo>
                  <a:pt x="4819547" y="0"/>
                </a:lnTo>
                <a:lnTo>
                  <a:pt x="4819547" y="9203995"/>
                </a:lnTo>
                <a:lnTo>
                  <a:pt x="0" y="92039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19" name="Google Shape;319;p13"/>
          <p:cNvSpPr/>
          <p:nvPr/>
        </p:nvSpPr>
        <p:spPr>
          <a:xfrm rot="1249887">
            <a:off x="-1552723" y="1636575"/>
            <a:ext cx="3200533" cy="5102299"/>
          </a:xfrm>
          <a:custGeom>
            <a:avLst/>
            <a:gdLst/>
            <a:ahLst/>
            <a:cxnLst/>
            <a:rect l="l" t="t" r="r" b="b"/>
            <a:pathLst>
              <a:path w="4800799" h="7653448" extrusionOk="0">
                <a:moveTo>
                  <a:pt x="0" y="0"/>
                </a:moveTo>
                <a:lnTo>
                  <a:pt x="4800800" y="0"/>
                </a:lnTo>
                <a:lnTo>
                  <a:pt x="4800800" y="7653448"/>
                </a:lnTo>
                <a:lnTo>
                  <a:pt x="0" y="7653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0" name="Google Shape;320;p13"/>
          <p:cNvSpPr/>
          <p:nvPr/>
        </p:nvSpPr>
        <p:spPr>
          <a:xfrm rot="1249887">
            <a:off x="1104282" y="3733634"/>
            <a:ext cx="3200533" cy="6401066"/>
          </a:xfrm>
          <a:custGeom>
            <a:avLst/>
            <a:gdLst/>
            <a:ahLst/>
            <a:cxnLst/>
            <a:rect l="l" t="t" r="r" b="b"/>
            <a:pathLst>
              <a:path w="4800799" h="9601599" extrusionOk="0">
                <a:moveTo>
                  <a:pt x="0" y="0"/>
                </a:moveTo>
                <a:lnTo>
                  <a:pt x="4800800" y="0"/>
                </a:lnTo>
                <a:lnTo>
                  <a:pt x="4800800" y="9601599"/>
                </a:lnTo>
                <a:lnTo>
                  <a:pt x="0" y="960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1" name="Google Shape;321;p13"/>
          <p:cNvSpPr/>
          <p:nvPr/>
        </p:nvSpPr>
        <p:spPr>
          <a:xfrm rot="1249887">
            <a:off x="3250011" y="-1256326"/>
            <a:ext cx="3200533" cy="5102299"/>
          </a:xfrm>
          <a:custGeom>
            <a:avLst/>
            <a:gdLst/>
            <a:ahLst/>
            <a:cxnLst/>
            <a:rect l="l" t="t" r="r" b="b"/>
            <a:pathLst>
              <a:path w="4800799" h="7653448" extrusionOk="0">
                <a:moveTo>
                  <a:pt x="0" y="0"/>
                </a:moveTo>
                <a:lnTo>
                  <a:pt x="4800799" y="0"/>
                </a:lnTo>
                <a:lnTo>
                  <a:pt x="4800799" y="7653449"/>
                </a:lnTo>
                <a:lnTo>
                  <a:pt x="0" y="76534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2" name="Google Shape;322;p13"/>
          <p:cNvSpPr/>
          <p:nvPr/>
        </p:nvSpPr>
        <p:spPr>
          <a:xfrm rot="1249887">
            <a:off x="7407061" y="-2595610"/>
            <a:ext cx="3395487" cy="5413094"/>
          </a:xfrm>
          <a:custGeom>
            <a:avLst/>
            <a:gdLst/>
            <a:ahLst/>
            <a:cxnLst/>
            <a:rect l="l" t="t" r="r" b="b"/>
            <a:pathLst>
              <a:path w="5093230" h="8119641" extrusionOk="0">
                <a:moveTo>
                  <a:pt x="0" y="0"/>
                </a:moveTo>
                <a:lnTo>
                  <a:pt x="5093230" y="0"/>
                </a:lnTo>
                <a:lnTo>
                  <a:pt x="5093230" y="8119641"/>
                </a:lnTo>
                <a:lnTo>
                  <a:pt x="0" y="8119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3" name="Google Shape;323;p13"/>
          <p:cNvSpPr/>
          <p:nvPr/>
        </p:nvSpPr>
        <p:spPr>
          <a:xfrm rot="1249887">
            <a:off x="5142422" y="2667309"/>
            <a:ext cx="3395487" cy="6790973"/>
          </a:xfrm>
          <a:custGeom>
            <a:avLst/>
            <a:gdLst/>
            <a:ahLst/>
            <a:cxnLst/>
            <a:rect l="l" t="t" r="r" b="b"/>
            <a:pathLst>
              <a:path w="5093230" h="10186459" extrusionOk="0">
                <a:moveTo>
                  <a:pt x="0" y="0"/>
                </a:moveTo>
                <a:lnTo>
                  <a:pt x="5093229" y="0"/>
                </a:lnTo>
                <a:lnTo>
                  <a:pt x="5093229" y="10186459"/>
                </a:lnTo>
                <a:lnTo>
                  <a:pt x="0" y="10186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4" name="Google Shape;324;p13"/>
          <p:cNvSpPr/>
          <p:nvPr/>
        </p:nvSpPr>
        <p:spPr>
          <a:xfrm rot="6649887">
            <a:off x="6430540" y="6636420"/>
            <a:ext cx="6730111" cy="3218217"/>
          </a:xfrm>
          <a:custGeom>
            <a:avLst/>
            <a:gdLst/>
            <a:ahLst/>
            <a:cxnLst/>
            <a:rect l="l" t="t" r="r" b="b"/>
            <a:pathLst>
              <a:path w="10095167" h="4827325" extrusionOk="0">
                <a:moveTo>
                  <a:pt x="0" y="0"/>
                </a:moveTo>
                <a:lnTo>
                  <a:pt x="10095166" y="0"/>
                </a:lnTo>
                <a:lnTo>
                  <a:pt x="10095166" y="4827325"/>
                </a:lnTo>
                <a:lnTo>
                  <a:pt x="0" y="4827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5" name="Google Shape;325;p13"/>
          <p:cNvSpPr/>
          <p:nvPr/>
        </p:nvSpPr>
        <p:spPr>
          <a:xfrm rot="1249887">
            <a:off x="10444192" y="-488773"/>
            <a:ext cx="3218217" cy="5601327"/>
          </a:xfrm>
          <a:custGeom>
            <a:avLst/>
            <a:gdLst/>
            <a:ahLst/>
            <a:cxnLst/>
            <a:rect l="l" t="t" r="r" b="b"/>
            <a:pathLst>
              <a:path w="4827325" h="8401990" extrusionOk="0">
                <a:moveTo>
                  <a:pt x="0" y="0"/>
                </a:moveTo>
                <a:lnTo>
                  <a:pt x="4827325" y="0"/>
                </a:lnTo>
                <a:lnTo>
                  <a:pt x="4827325" y="8401989"/>
                </a:lnTo>
                <a:lnTo>
                  <a:pt x="0" y="8401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6" name="Google Shape;326;p13"/>
          <p:cNvSpPr/>
          <p:nvPr/>
        </p:nvSpPr>
        <p:spPr>
          <a:xfrm>
            <a:off x="2021478" y="1138227"/>
            <a:ext cx="8149046" cy="4624351"/>
          </a:xfrm>
          <a:custGeom>
            <a:avLst/>
            <a:gdLst/>
            <a:ahLst/>
            <a:cxnLst/>
            <a:rect l="l" t="t" r="r" b="b"/>
            <a:pathLst>
              <a:path w="4459191" h="2530464" extrusionOk="0">
                <a:moveTo>
                  <a:pt x="0" y="0"/>
                </a:moveTo>
                <a:lnTo>
                  <a:pt x="4459191" y="0"/>
                </a:lnTo>
                <a:lnTo>
                  <a:pt x="4459191" y="2530464"/>
                </a:lnTo>
                <a:lnTo>
                  <a:pt x="0" y="253046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27" name="Google Shape;327;p13"/>
          <p:cNvSpPr txBox="1"/>
          <p:nvPr/>
        </p:nvSpPr>
        <p:spPr>
          <a:xfrm>
            <a:off x="2438391" y="1731695"/>
            <a:ext cx="7315219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112">
              <a:solidFill>
                <a:srgbClr val="FDE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4454583" y="1360713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oboto"/>
              <a:buNone/>
            </a:pPr>
            <a:r>
              <a:rPr lang="en-US" sz="4400" b="1" i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 txBox="1">
            <a:spLocks noGrp="1"/>
          </p:cNvSpPr>
          <p:nvPr>
            <p:ph type="title"/>
          </p:nvPr>
        </p:nvSpPr>
        <p:spPr>
          <a:xfrm>
            <a:off x="351554" y="395084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/>
              <a:t>Conclusion</a:t>
            </a:r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body" idx="1"/>
          </p:nvPr>
        </p:nvSpPr>
        <p:spPr>
          <a:xfrm>
            <a:off x="95793" y="1521186"/>
            <a:ext cx="12026537" cy="483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02124"/>
              </a:solidFill>
            </a:endParaRPr>
          </a:p>
        </p:txBody>
      </p:sp>
      <p:sp>
        <p:nvSpPr>
          <p:cNvPr id="336" name="Google Shape;336;p14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>
            <a:spLocks noGrp="1"/>
          </p:cNvSpPr>
          <p:nvPr>
            <p:ph type="title"/>
          </p:nvPr>
        </p:nvSpPr>
        <p:spPr>
          <a:xfrm>
            <a:off x="371006" y="411317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body" idx="1"/>
          </p:nvPr>
        </p:nvSpPr>
        <p:spPr>
          <a:xfrm>
            <a:off x="202281" y="1671151"/>
            <a:ext cx="11410818" cy="468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43" name="Google Shape;343;p15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527463" y="2766218"/>
            <a:ext cx="9137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7200"/>
              <a:buFont typeface="Roboto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 rot="-2278541">
            <a:off x="10002241" y="-1251819"/>
            <a:ext cx="3396537" cy="5770278"/>
          </a:xfrm>
          <a:custGeom>
            <a:avLst/>
            <a:gdLst/>
            <a:ahLst/>
            <a:cxnLst/>
            <a:rect l="l" t="t" r="r" b="b"/>
            <a:pathLst>
              <a:path w="4354282" h="6941608" extrusionOk="0">
                <a:moveTo>
                  <a:pt x="0" y="0"/>
                </a:moveTo>
                <a:lnTo>
                  <a:pt x="4354281" y="0"/>
                </a:lnTo>
                <a:lnTo>
                  <a:pt x="4354281" y="6941609"/>
                </a:lnTo>
                <a:lnTo>
                  <a:pt x="0" y="6941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879229">
            <a:off x="286336" y="6411657"/>
            <a:ext cx="11525243" cy="2803635"/>
          </a:xfrm>
          <a:custGeom>
            <a:avLst/>
            <a:gdLst/>
            <a:ahLst/>
            <a:cxnLst/>
            <a:rect l="l" t="t" r="r" b="b"/>
            <a:pathLst>
              <a:path w="17801822" h="4078236" extrusionOk="0">
                <a:moveTo>
                  <a:pt x="0" y="0"/>
                </a:moveTo>
                <a:lnTo>
                  <a:pt x="17801823" y="0"/>
                </a:lnTo>
                <a:lnTo>
                  <a:pt x="17801823" y="4078236"/>
                </a:lnTo>
                <a:lnTo>
                  <a:pt x="0" y="4078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 rot="2006193">
            <a:off x="-1237075" y="-3027566"/>
            <a:ext cx="4121051" cy="6569791"/>
          </a:xfrm>
          <a:custGeom>
            <a:avLst/>
            <a:gdLst/>
            <a:ahLst/>
            <a:cxnLst/>
            <a:rect l="l" t="t" r="r" b="b"/>
            <a:pathLst>
              <a:path w="4121051" h="6569791" extrusionOk="0">
                <a:moveTo>
                  <a:pt x="0" y="0"/>
                </a:moveTo>
                <a:lnTo>
                  <a:pt x="4121050" y="0"/>
                </a:lnTo>
                <a:lnTo>
                  <a:pt x="4121050" y="6569791"/>
                </a:lnTo>
                <a:lnTo>
                  <a:pt x="0" y="6569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"/>
          <p:cNvSpPr txBox="1">
            <a:spLocks noGrp="1"/>
          </p:cNvSpPr>
          <p:nvPr>
            <p:ph type="body" idx="2"/>
          </p:nvPr>
        </p:nvSpPr>
        <p:spPr>
          <a:xfrm>
            <a:off x="514705" y="1576251"/>
            <a:ext cx="10539886" cy="412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Problem Statement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Dataset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Feature Description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Data Pre-processing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Modelling Methods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Results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Critique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229" name="Google Shape;229;p2"/>
          <p:cNvSpPr txBox="1">
            <a:spLocks noGrp="1"/>
          </p:cNvSpPr>
          <p:nvPr>
            <p:ph type="title" idx="4294967295"/>
          </p:nvPr>
        </p:nvSpPr>
        <p:spPr>
          <a:xfrm>
            <a:off x="390591" y="331711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C00"/>
              </a:buClr>
              <a:buSzPts val="4400"/>
              <a:buFont typeface="Roboto"/>
              <a:buNone/>
            </a:pPr>
            <a:r>
              <a:rPr lang="en-US" b="1" i="0">
                <a:solidFill>
                  <a:srgbClr val="F1CC00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>
            <a:spLocks noGrp="1"/>
          </p:cNvSpPr>
          <p:nvPr>
            <p:ph type="title"/>
          </p:nvPr>
        </p:nvSpPr>
        <p:spPr>
          <a:xfrm>
            <a:off x="351554" y="510753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 dirty="0"/>
              <a:t>Problem Statement</a:t>
            </a:r>
            <a:endParaRPr dirty="0"/>
          </a:p>
        </p:txBody>
      </p:sp>
      <p:sp>
        <p:nvSpPr>
          <p:cNvPr id="237" name="Google Shape;237;p3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395D88F-B66B-C6FA-1030-2CD20F8416DB}"/>
              </a:ext>
            </a:extLst>
          </p:cNvPr>
          <p:cNvSpPr txBox="1">
            <a:spLocks/>
          </p:cNvSpPr>
          <p:nvPr/>
        </p:nvSpPr>
        <p:spPr>
          <a:xfrm>
            <a:off x="0" y="1489853"/>
            <a:ext cx="12192000" cy="477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surge in Air Travel has resulted in a notable uptick in flight delays, intensifying airport congestion and imposing financial burdens on the airline sector.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These delays not only inconvenience passengers but also impose significant economic burdens, with estimates suggesting annual costs reaching billions of dollars.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Our study endeavors to forecast flight delays to improve both passenger experience and operational efficiency within the aviation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/>
          <p:nvPr/>
        </p:nvSpPr>
        <p:spPr>
          <a:xfrm rot="3024200">
            <a:off x="9123203" y="2788021"/>
            <a:ext cx="1566577" cy="4234103"/>
          </a:xfrm>
          <a:custGeom>
            <a:avLst/>
            <a:gdLst/>
            <a:ahLst/>
            <a:cxnLst/>
            <a:rect l="l" t="t" r="r" b="b"/>
            <a:pathLst>
              <a:path w="4679852" h="7460634" extrusionOk="0">
                <a:moveTo>
                  <a:pt x="0" y="0"/>
                </a:moveTo>
                <a:lnTo>
                  <a:pt x="4679852" y="0"/>
                </a:lnTo>
                <a:lnTo>
                  <a:pt x="4679852" y="7460634"/>
                </a:lnTo>
                <a:lnTo>
                  <a:pt x="0" y="7460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49" name="Google Shape;249;p4"/>
          <p:cNvSpPr/>
          <p:nvPr/>
        </p:nvSpPr>
        <p:spPr>
          <a:xfrm rot="-2301385">
            <a:off x="6952477" y="3904597"/>
            <a:ext cx="2474919" cy="1002069"/>
          </a:xfrm>
          <a:custGeom>
            <a:avLst/>
            <a:gdLst/>
            <a:ahLst/>
            <a:cxnLst/>
            <a:rect l="l" t="t" r="r" b="b"/>
            <a:pathLst>
              <a:path w="2868521" h="1366459" extrusionOk="0">
                <a:moveTo>
                  <a:pt x="0" y="0"/>
                </a:moveTo>
                <a:lnTo>
                  <a:pt x="2868522" y="0"/>
                </a:lnTo>
                <a:lnTo>
                  <a:pt x="2868522" y="1366460"/>
                </a:lnTo>
                <a:lnTo>
                  <a:pt x="0" y="136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 dirty="0"/>
          </a:p>
        </p:txBody>
      </p:sp>
      <p:sp>
        <p:nvSpPr>
          <p:cNvPr id="248" name="Google Shape;248;p4"/>
          <p:cNvSpPr/>
          <p:nvPr/>
        </p:nvSpPr>
        <p:spPr>
          <a:xfrm rot="3163530">
            <a:off x="7780327" y="1489943"/>
            <a:ext cx="840743" cy="2924403"/>
          </a:xfrm>
          <a:custGeom>
            <a:avLst/>
            <a:gdLst/>
            <a:ahLst/>
            <a:cxnLst/>
            <a:rect l="l" t="t" r="r" b="b"/>
            <a:pathLst>
              <a:path w="3434513" h="6869027" extrusionOk="0">
                <a:moveTo>
                  <a:pt x="0" y="0"/>
                </a:moveTo>
                <a:lnTo>
                  <a:pt x="3434514" y="0"/>
                </a:lnTo>
                <a:lnTo>
                  <a:pt x="3434514" y="6869026"/>
                </a:lnTo>
                <a:lnTo>
                  <a:pt x="0" y="686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46" name="Google Shape;246;p4"/>
          <p:cNvSpPr/>
          <p:nvPr/>
        </p:nvSpPr>
        <p:spPr>
          <a:xfrm rot="2959350">
            <a:off x="9779501" y="1228822"/>
            <a:ext cx="1063456" cy="2825844"/>
          </a:xfrm>
          <a:custGeom>
            <a:avLst/>
            <a:gdLst/>
            <a:ahLst/>
            <a:cxnLst/>
            <a:rect l="l" t="t" r="r" b="b"/>
            <a:pathLst>
              <a:path w="4437409" h="7074130" extrusionOk="0">
                <a:moveTo>
                  <a:pt x="0" y="0"/>
                </a:moveTo>
                <a:lnTo>
                  <a:pt x="4437408" y="0"/>
                </a:lnTo>
                <a:lnTo>
                  <a:pt x="4437408" y="7074130"/>
                </a:lnTo>
                <a:lnTo>
                  <a:pt x="0" y="7074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351486" y="454154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 dirty="0"/>
              <a:t>Exploring Airlines Data</a:t>
            </a:r>
            <a:endParaRPr sz="4400" dirty="0"/>
          </a:p>
        </p:txBody>
      </p:sp>
      <p:sp>
        <p:nvSpPr>
          <p:cNvPr id="244" name="Google Shape;244;p4"/>
          <p:cNvSpPr txBox="1">
            <a:spLocks noGrp="1"/>
          </p:cNvSpPr>
          <p:nvPr>
            <p:ph type="body" idx="1"/>
          </p:nvPr>
        </p:nvSpPr>
        <p:spPr>
          <a:xfrm>
            <a:off x="154962" y="1618589"/>
            <a:ext cx="11807652" cy="4694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/>
              <a:t>Our study utilizes a Kaggle dataset, for the years 2015 and 2016, to gain insights into the operational challenges and reliability of air transportation services during this timeframe.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/>
              <a:t>The dataset comprises 11.4 million rows and 28 columns.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/>
              <a:t>It includes Integer, Categorical, and Binary data types, reflecting various essential information crucial for investigating Airline delays.</a:t>
            </a:r>
            <a:endParaRPr sz="2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/>
              <a:t>This includes a broad spectrum covering temporal dynamics, Operational details, Geospatial Information, and delay classifications.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Want to add a point to connect this slide with the pre-processing slide</a:t>
            </a:r>
          </a:p>
        </p:txBody>
      </p:sp>
      <p:sp>
        <p:nvSpPr>
          <p:cNvPr id="245" name="Google Shape;245;p4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ABF337-6FC5-AC16-5B22-5912143B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92" y="64304"/>
            <a:ext cx="10539820" cy="6873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/>
              <a:t>An Overview – Dataset Features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C2DE13D2-D569-A6A8-3BC9-C2665004307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7C8172-89F8-86FA-2185-106F415D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93498"/>
              </p:ext>
            </p:extLst>
          </p:nvPr>
        </p:nvGraphicFramePr>
        <p:xfrm>
          <a:off x="843737" y="776350"/>
          <a:ext cx="10086675" cy="5476960"/>
        </p:xfrm>
        <a:graphic>
          <a:graphicData uri="http://schemas.openxmlformats.org/drawingml/2006/table">
            <a:tbl>
              <a:tblPr firstRow="1" firstCol="1" bandRow="1">
                <a:tableStyleId>{D2C32AB2-932C-43D8-B75F-163E2EDAE74A}</a:tableStyleId>
              </a:tblPr>
              <a:tblGrid>
                <a:gridCol w="1458929">
                  <a:extLst>
                    <a:ext uri="{9D8B030D-6E8A-4147-A177-3AD203B41FA5}">
                      <a16:colId xmlns:a16="http://schemas.microsoft.com/office/drawing/2014/main" val="3722178664"/>
                    </a:ext>
                  </a:extLst>
                </a:gridCol>
                <a:gridCol w="1458929">
                  <a:extLst>
                    <a:ext uri="{9D8B030D-6E8A-4147-A177-3AD203B41FA5}">
                      <a16:colId xmlns:a16="http://schemas.microsoft.com/office/drawing/2014/main" val="2608341728"/>
                    </a:ext>
                  </a:extLst>
                </a:gridCol>
                <a:gridCol w="664452">
                  <a:extLst>
                    <a:ext uri="{9D8B030D-6E8A-4147-A177-3AD203B41FA5}">
                      <a16:colId xmlns:a16="http://schemas.microsoft.com/office/drawing/2014/main" val="2384961559"/>
                    </a:ext>
                  </a:extLst>
                </a:gridCol>
                <a:gridCol w="1512484">
                  <a:extLst>
                    <a:ext uri="{9D8B030D-6E8A-4147-A177-3AD203B41FA5}">
                      <a16:colId xmlns:a16="http://schemas.microsoft.com/office/drawing/2014/main" val="313228543"/>
                    </a:ext>
                  </a:extLst>
                </a:gridCol>
                <a:gridCol w="4991881">
                  <a:extLst>
                    <a:ext uri="{9D8B030D-6E8A-4147-A177-3AD203B41FA5}">
                      <a16:colId xmlns:a16="http://schemas.microsoft.com/office/drawing/2014/main" val="2087749826"/>
                    </a:ext>
                  </a:extLst>
                </a:gridCol>
              </a:tblGrid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b="1" i="0" u="none" strike="noStrike" kern="100" cap="none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Categories</a:t>
                      </a: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00" dirty="0">
                          <a:effectLst/>
                        </a:rPr>
                        <a:t>Feature Name</a:t>
                      </a:r>
                      <a:endParaRPr lang="en-CA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00" dirty="0">
                          <a:effectLst/>
                        </a:rPr>
                        <a:t>Datatype</a:t>
                      </a:r>
                      <a:endParaRPr lang="en-CA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00" dirty="0">
                          <a:effectLst/>
                        </a:rPr>
                        <a:t>Sample Values</a:t>
                      </a:r>
                      <a:endParaRPr lang="en-CA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00" dirty="0">
                          <a:effectLst/>
                        </a:rPr>
                        <a:t>Feature Description</a:t>
                      </a:r>
                      <a:endParaRPr lang="en-CA" sz="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4043482807"/>
                  </a:ext>
                </a:extLst>
              </a:tr>
              <a:tr h="171155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DATE &amp; TIME</a:t>
                      </a:r>
                    </a:p>
                  </a:txBody>
                  <a:tcPr marL="20733" marR="2073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FL_DATE 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Object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2015-01-01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The Date of the Flight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379727465"/>
                  </a:ext>
                </a:extLst>
              </a:tr>
              <a:tr h="17115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CRS_DEP_TIME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Int64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2147, 1050, 700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Schedule Departure Time (HHMM)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718650349"/>
                  </a:ext>
                </a:extLst>
              </a:tr>
              <a:tr h="17115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DEP_TIME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float64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2147, 1050, 700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Actual Departure Time (HHMM)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4074229911"/>
                  </a:ext>
                </a:extLst>
              </a:tr>
              <a:tr h="17115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CRS_ARR_TIME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Int64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2250, 1404, 757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Scheduled Arrival time (HHMM)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022127055"/>
                  </a:ext>
                </a:extLst>
              </a:tr>
              <a:tr h="17115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ARR_TIME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float64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2245., 1403., 813.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Actual Arrival time (HHMM)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54715959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OP_CARRIER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Object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'NK', 'MQ', 'OO', 'EV', ‘HA'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The Name of the Carrier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283695257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OP_CARRIER_FL_NUM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Int64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195, 197, 198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Flight Number of the Carrier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881946670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ORIGIN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Object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'MCO', 'LGA', 'FLL', 'IAH'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Origin Airport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931673013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DEST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Object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'FLL', 'MCO', 'LAS', 'ORD'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Destination airport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043405157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033394213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386557799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DEP_DELAY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float64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-4., 14., 12.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Difference in minutes between scheduled and actual departure time. Early departures show negative numbers.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4281140688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TAXI_OUT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15., 20., 19., 8.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Taxi Out Time, in Minutes; The time elapsed between departure from the origin airport gate and wheels off.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724155675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WHEELS_OFF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2158., 1124., 731.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Wheels Off Time (local time) in HHMM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619673000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WHEELS_ON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2158., 1124., 731.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Wheels On Time (local time) in HHMM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137860310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TAXI_IN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7., 9., 10., 4., 5.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Wheels down and arrival at the destination airport gate,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510760223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794595077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891519440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ARR_DELAY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-5.0, -1.0, 16.0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Difference in minutes between scheduled and actual arrival time. Early arrivals show negative numbers.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520508169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CANCELLED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0., 1.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Cancelled Flight Indicator (1=Yes); was the flight cancelled?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079786216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CANCELLATION_CODE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Object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'A', 'B', 'C', 'D'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Reason for cancellation (A = carrier, B = weather, C = NAS, D = security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464885245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DIVERTED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0., 1.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Diverted Flight Indicator (1 = Yes)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4103424049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CRS_ELAPSED_TIME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63., 194., 57., 196.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Estimated Elapsed Time of Flight,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021565376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ACTUAL_ELAPSED_TIME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63., 194., 57., 196.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Elapsed Time of Flight,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194579889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AIR_TIME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40., 150., 32., 164.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Flight time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2552337706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DISTANCE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177., 1076., 1222.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Distance between airports (miles)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630452838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CARRIER_DELAY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1., 15., 127., 174.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Carrier Delay,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74798527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WEATHER_DELAY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31., 17., 24., 61.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Weather Delay,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4216151813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NAS_DELAY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16., 18., 25., 19.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National Air System Delay,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822692181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SECURITY_DELAY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8., 21., 6., 14.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Security Delay, in Minutes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3252122507"/>
                  </a:ext>
                </a:extLst>
              </a:tr>
              <a:tr h="17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LATE_AIRCRAFT_DELAY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float64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>
                          <a:effectLst/>
                        </a:rPr>
                        <a:t>8., 29., 21., 10.</a:t>
                      </a:r>
                      <a:endParaRPr lang="en-CA" sz="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800" kern="100" dirty="0">
                          <a:effectLst/>
                        </a:rPr>
                        <a:t>Late Aircraft Delay, in Minutes</a:t>
                      </a:r>
                      <a:endParaRPr lang="en-CA" sz="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733" marR="20733" marT="0" marB="0"/>
                </a:tc>
                <a:extLst>
                  <a:ext uri="{0D108BD9-81ED-4DB2-BD59-A6C34878D82A}">
                    <a16:rowId xmlns:a16="http://schemas.microsoft.com/office/drawing/2014/main" val="175925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>
            <a:spLocks noGrp="1"/>
          </p:cNvSpPr>
          <p:nvPr>
            <p:ph type="title"/>
          </p:nvPr>
        </p:nvSpPr>
        <p:spPr>
          <a:xfrm>
            <a:off x="351486" y="411480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/>
              <a:t>Data pre-processing Techniques</a:t>
            </a:r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65" name="Google Shape;265;p6"/>
          <p:cNvGraphicFramePr/>
          <p:nvPr/>
        </p:nvGraphicFramePr>
        <p:xfrm>
          <a:off x="163294" y="1554480"/>
          <a:ext cx="11826225" cy="4892160"/>
        </p:xfrm>
        <a:graphic>
          <a:graphicData uri="http://schemas.openxmlformats.org/drawingml/2006/table">
            <a:tbl>
              <a:tblPr firstRow="1" bandRow="1">
                <a:noFill/>
                <a:tableStyleId>{D2C32AB2-932C-43D8-B75F-163E2EDAE74A}</a:tableStyleId>
              </a:tblPr>
              <a:tblGrid>
                <a:gridCol w="24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Techniques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Sample Features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oboto"/>
                        <a:buNone/>
                      </a:pPr>
                      <a:r>
                        <a:rPr lang="en-US" sz="16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Engineering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Nominal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One Hot Encoding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DonorABO, RecipientABO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Ordinal 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Ordinal Encoder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HLAmatch, Antigen, Recipientageint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oboto"/>
                        <a:buNone/>
                      </a:pPr>
                      <a:r>
                        <a:rPr lang="en-US" sz="16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Null Value Handling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Regressor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CD3dkgx10d8, Rbodymass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 (Less Null Values)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ABOmatch, DonorCMV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Classifier (High Null Values)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extcGvHD, CMVstatus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oboto"/>
                        <a:buNone/>
                      </a:pPr>
                      <a:r>
                        <a:rPr lang="en-US" sz="16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Outlier Handling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Transformation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Log, Square Root &amp; Cube Root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Rbodymass, CD34kgx10d6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Quantile Based Capping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Replacing values with 95% &amp; 97% Quantile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CD3dCD34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Conceptual Importance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Excluded outliers based on Fundamental Importance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ANCrecovery, PLTrecovery, time_to_aGvHD_III_IV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Roboto"/>
                        <a:buNone/>
                      </a:pPr>
                      <a:r>
                        <a:rPr lang="en-US" sz="16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Selection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Correlation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Heatmap Analysis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Multicollinearity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Variance Inflation Factor (VIF)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CD3dCD34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Manual Exclusion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Based on Redundant properties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HLAmismatch, Recipientageint,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>
            <a:spLocks noGrp="1"/>
          </p:cNvSpPr>
          <p:nvPr>
            <p:ph type="title"/>
          </p:nvPr>
        </p:nvSpPr>
        <p:spPr>
          <a:xfrm>
            <a:off x="211528" y="528263"/>
            <a:ext cx="11449855" cy="7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oboto"/>
              <a:buNone/>
            </a:pPr>
            <a:r>
              <a:rPr lang="en-US" sz="4400"/>
              <a:t>Modeling Approaches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body" idx="1"/>
          </p:nvPr>
        </p:nvSpPr>
        <p:spPr>
          <a:xfrm>
            <a:off x="390591" y="1716834"/>
            <a:ext cx="11410818" cy="454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Extreme Gradient Boosting (XGBoost):</a:t>
            </a:r>
            <a:r>
              <a:rPr lang="en-US" sz="2000"/>
              <a:t> </a:t>
            </a:r>
            <a:r>
              <a:rPr lang="en-US" sz="1800"/>
              <a:t>Enhances survival status predictions by employing boosting with multiple decision trees, leveraging ensemble learning for improved performance.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List of Python Packages and Libraries used: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Pandas, NumPy, Scikit-learn, XGBoost, Seaborn, Matplotlib, StatsModel</a:t>
            </a:r>
            <a:endParaRPr sz="2000"/>
          </a:p>
        </p:txBody>
      </p:sp>
      <p:sp>
        <p:nvSpPr>
          <p:cNvPr id="272" name="Google Shape;272;p7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title" idx="4294967295"/>
          </p:nvPr>
        </p:nvSpPr>
        <p:spPr>
          <a:xfrm>
            <a:off x="334398" y="312335"/>
            <a:ext cx="11410818" cy="6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C00"/>
              </a:buClr>
              <a:buSzPts val="5200"/>
              <a:buFont typeface="Roboto"/>
              <a:buNone/>
            </a:pPr>
            <a:r>
              <a:rPr lang="en-US" sz="5200" b="1" i="0">
                <a:solidFill>
                  <a:srgbClr val="F1CC00"/>
                </a:solidFill>
                <a:latin typeface="Roboto"/>
                <a:ea typeface="Roboto"/>
                <a:cs typeface="Roboto"/>
                <a:sym typeface="Roboto"/>
              </a:rPr>
              <a:t>Model Improvements</a:t>
            </a:r>
            <a:endParaRPr sz="5200"/>
          </a:p>
        </p:txBody>
      </p:sp>
      <p:sp>
        <p:nvSpPr>
          <p:cNvPr id="280" name="Google Shape;280;p8"/>
          <p:cNvSpPr txBox="1"/>
          <p:nvPr/>
        </p:nvSpPr>
        <p:spPr>
          <a:xfrm>
            <a:off x="0" y="1212187"/>
            <a:ext cx="12417287" cy="5645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334398" y="1438142"/>
            <a:ext cx="11579306" cy="44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Regularization: Prevents overfitting in machine learning models by adding biasness to the objective function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 Search: Aim is to identify the most effective hyperparameter values by assessing the model's performance across various combinations within a defined grid of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>
            <a:spLocks noGrp="1"/>
          </p:cNvSpPr>
          <p:nvPr>
            <p:ph type="sldNum" idx="12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6347791" y="-200094"/>
            <a:ext cx="6877116" cy="7647816"/>
          </a:xfrm>
          <a:custGeom>
            <a:avLst/>
            <a:gdLst/>
            <a:ahLst/>
            <a:cxnLst/>
            <a:rect l="l" t="t" r="r" b="b"/>
            <a:pathLst>
              <a:path w="4129818" h="4114800" extrusionOk="0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289" name="Google Shape;289;p9"/>
          <p:cNvGraphicFramePr/>
          <p:nvPr/>
        </p:nvGraphicFramePr>
        <p:xfrm>
          <a:off x="1137036" y="1809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{01BC3D45-60AB-4F95-85EF-E02C4B5A241A}</a:tableStyleId>
              </a:tblPr>
              <a:tblGrid>
                <a:gridCol w="191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1875">
                <a:tc>
                  <a:txBody>
                    <a:bodyPr/>
                    <a:lstStyle/>
                    <a:p>
                      <a:pPr marL="720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Roboto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20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endParaRPr sz="20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endParaRPr sz="20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endParaRPr sz="20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endParaRPr sz="20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720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00">
                <a:tc>
                  <a:txBody>
                    <a:bodyPr/>
                    <a:lstStyle/>
                    <a:p>
                      <a:pPr marL="720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pPr marL="720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700">
                <a:tc>
                  <a:txBody>
                    <a:bodyPr/>
                    <a:lstStyle/>
                    <a:p>
                      <a:pPr marL="7200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u="none" strike="noStrike" cap="non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0" name="Google Shape;290;p9"/>
          <p:cNvSpPr txBox="1">
            <a:spLocks noGrp="1"/>
          </p:cNvSpPr>
          <p:nvPr>
            <p:ph type="title" idx="4294967295"/>
          </p:nvPr>
        </p:nvSpPr>
        <p:spPr>
          <a:xfrm>
            <a:off x="390591" y="484395"/>
            <a:ext cx="114108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C00"/>
              </a:buClr>
              <a:buSzPts val="5200"/>
              <a:buFont typeface="Roboto"/>
              <a:buNone/>
            </a:pPr>
            <a:r>
              <a:rPr lang="en-US" sz="5200" b="1" i="0">
                <a:solidFill>
                  <a:srgbClr val="F1CC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5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</a:pP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994</Words>
  <Application>Microsoft Office PowerPoint</Application>
  <PresentationFormat>Widescreen</PresentationFormat>
  <Paragraphs>217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Aptos</vt:lpstr>
      <vt:lpstr>Roboto Light</vt:lpstr>
      <vt:lpstr>Roboto</vt:lpstr>
      <vt:lpstr>1_Office Theme</vt:lpstr>
      <vt:lpstr>1_Office Theme</vt:lpstr>
      <vt:lpstr>Office Theme</vt:lpstr>
      <vt:lpstr>Office Theme</vt:lpstr>
      <vt:lpstr>AIRLINE DELAY ANALYSIS</vt:lpstr>
      <vt:lpstr>Outline</vt:lpstr>
      <vt:lpstr>Problem Statement</vt:lpstr>
      <vt:lpstr>Exploring Airlines Data</vt:lpstr>
      <vt:lpstr>PowerPoint Presentation</vt:lpstr>
      <vt:lpstr>Data pre-processing Techniques</vt:lpstr>
      <vt:lpstr>Modeling Approaches</vt:lpstr>
      <vt:lpstr>Model Improvements</vt:lpstr>
      <vt:lpstr>Results </vt:lpstr>
      <vt:lpstr>Analysis and Interpretation</vt:lpstr>
      <vt:lpstr>Model Critique</vt:lpstr>
      <vt:lpstr>PowerPoint Presentation</vt:lpstr>
      <vt:lpstr>PowerPoint Presentation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DELAY ANALYSIS</dc:title>
  <dc:creator>Himanshu Gandhi</dc:creator>
  <cp:lastModifiedBy>Himanshu Gandhi</cp:lastModifiedBy>
  <cp:revision>13</cp:revision>
  <dcterms:created xsi:type="dcterms:W3CDTF">2023-04-14T17:05:10Z</dcterms:created>
  <dcterms:modified xsi:type="dcterms:W3CDTF">2024-04-02T05:32:10Z</dcterms:modified>
</cp:coreProperties>
</file>