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5B_242BA407.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09_0.xml" ContentType="application/vnd.ms-powerpoint.comments+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comments/modernComment_10C_0.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0F_0.xml" ContentType="application/vnd.ms-powerpoint.comments+xml"/>
  <Override PartName="/ppt/notesSlides/notesSlide16.xml" ContentType="application/vnd.openxmlformats-officedocument.presentationml.notesSlide+xml"/>
  <Override PartName="/ppt/comments/modernComment_110_0.xml" ContentType="application/vnd.ms-powerpoint.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modernComment_103_0.xml" ContentType="application/vnd.ms-powerpoint.comments+xml"/>
  <Override PartName="/ppt/notesSlides/notesSlide22.xml" ContentType="application/vnd.openxmlformats-officedocument.presentationml.notesSlide+xml"/>
  <Override PartName="/ppt/comments/modernComment_10D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2" r:id="rId2"/>
    <p:sldMasterId id="2147483665" r:id="rId3"/>
    <p:sldMasterId id="2147483682" r:id="rId4"/>
    <p:sldMasterId id="2147483684" r:id="rId5"/>
  </p:sldMasterIdLst>
  <p:notesMasterIdLst>
    <p:notesMasterId r:id="rId34"/>
  </p:notesMasterIdLst>
  <p:sldIdLst>
    <p:sldId id="256" r:id="rId6"/>
    <p:sldId id="257" r:id="rId7"/>
    <p:sldId id="258" r:id="rId8"/>
    <p:sldId id="260" r:id="rId9"/>
    <p:sldId id="261" r:id="rId10"/>
    <p:sldId id="263" r:id="rId11"/>
    <p:sldId id="264" r:id="rId12"/>
    <p:sldId id="347" r:id="rId13"/>
    <p:sldId id="262" r:id="rId14"/>
    <p:sldId id="265" r:id="rId15"/>
    <p:sldId id="266" r:id="rId16"/>
    <p:sldId id="267" r:id="rId17"/>
    <p:sldId id="268" r:id="rId18"/>
    <p:sldId id="270" r:id="rId19"/>
    <p:sldId id="336" r:id="rId20"/>
    <p:sldId id="345" r:id="rId21"/>
    <p:sldId id="346" r:id="rId22"/>
    <p:sldId id="341" r:id="rId23"/>
    <p:sldId id="339" r:id="rId24"/>
    <p:sldId id="271" r:id="rId25"/>
    <p:sldId id="272" r:id="rId26"/>
    <p:sldId id="274" r:id="rId27"/>
    <p:sldId id="275" r:id="rId28"/>
    <p:sldId id="276" r:id="rId29"/>
    <p:sldId id="344" r:id="rId30"/>
    <p:sldId id="259" r:id="rId31"/>
    <p:sldId id="269" r:id="rId32"/>
    <p:sldId id="278" r:id="rId33"/>
  </p:sldIdLst>
  <p:sldSz cx="12192000" cy="6858000"/>
  <p:notesSz cx="6858000" cy="9144000"/>
  <p:embeddedFontLst>
    <p:embeddedFont>
      <p:font typeface="Roboto" panose="02000000000000000000" pitchFamily="2" charset="0"/>
      <p:regular r:id="rId35"/>
      <p:bold r:id="rId36"/>
      <p:italic r:id="rId37"/>
      <p:boldItalic r:id="rId38"/>
    </p:embeddedFont>
    <p:embeddedFont>
      <p:font typeface="Roboto Light"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h8Rdmot+8mLIHg4AvWA1/dIimNr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187AC77-86BF-DCA9-B290-D6DEB5DB2BE6}" name="Himanshu Gandhi" initials="HG" userId="S::hgandhi1@ualberta.ca::0a63e8f0-46d2-4701-b3be-35152a59eea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0B424A-31F3-4168-AFA7-C16215C719E5}">
  <a:tblStyle styleId="{050B424A-31F3-4168-AFA7-C16215C719E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F4E8"/>
          </a:solidFill>
        </a:fill>
      </a:tcStyle>
    </a:wholeTbl>
    <a:band1H>
      <a:tcTxStyle b="off" i="off"/>
      <a:tcStyle>
        <a:tcBdr/>
        <a:fill>
          <a:solidFill>
            <a:srgbClr val="D3E9CE"/>
          </a:solidFill>
        </a:fill>
      </a:tcStyle>
    </a:band1H>
    <a:band2H>
      <a:tcTxStyle b="off" i="off"/>
      <a:tcStyle>
        <a:tcBdr/>
      </a:tcStyle>
    </a:band2H>
    <a:band1V>
      <a:tcTxStyle b="off" i="off"/>
      <a:tcStyle>
        <a:tcBdr/>
        <a:fill>
          <a:solidFill>
            <a:srgbClr val="D3E9CE"/>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41" autoAdjust="0"/>
  </p:normalViewPr>
  <p:slideViewPr>
    <p:cSldViewPr snapToGrid="0">
      <p:cViewPr varScale="1">
        <p:scale>
          <a:sx n="101" d="100"/>
          <a:sy n="101" d="100"/>
        </p:scale>
        <p:origin x="9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5.fntdata"/><Relationship Id="rId21" Type="http://schemas.openxmlformats.org/officeDocument/2006/relationships/slide" Target="slides/slide16.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2.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1.fntdata"/><Relationship Id="rId43" Type="http://customschemas.google.com/relationships/presentationmetadata" Target="metadata"/><Relationship Id="rId48" Type="http://schemas.microsoft.com/office/2018/10/relationships/authors" Target="author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4.fntdata"/><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font" Target="fonts/font7.fntdata"/></Relationships>
</file>

<file path=ppt/comments/modernComment_103_0.xml><?xml version="1.0" encoding="utf-8"?>
<p188:cmLst xmlns:a="http://schemas.openxmlformats.org/drawingml/2006/main" xmlns:r="http://schemas.openxmlformats.org/officeDocument/2006/relationships" xmlns:p188="http://schemas.microsoft.com/office/powerpoint/2018/8/main">
  <p188:cm id="{3C8E57A7-70D3-42A5-819C-CD125F516BC1}" authorId="{0187AC77-86BF-DCA9-B290-D6DEB5DB2BE6}" created="2024-04-05T04:28:31.663">
    <pc:sldMkLst xmlns:pc="http://schemas.microsoft.com/office/powerpoint/2013/main/command">
      <pc:docMk/>
      <pc:sldMk cId="0" sldId="259"/>
    </pc:sldMkLst>
    <p188:txBody>
      <a:bodyPr/>
      <a:lstStyle/>
      <a:p>
        <a:r>
          <a:rPr lang="en-CA"/>
          <a:t>I am less inclined to use this form because the image is getting separate importance in this.. Should be in the background, as we are not explaining anything about this image.</a:t>
        </a:r>
      </a:p>
    </p188:txBody>
  </p188:cm>
</p188:cmLst>
</file>

<file path=ppt/comments/modernComment_109_0.xml><?xml version="1.0" encoding="utf-8"?>
<p188:cmLst xmlns:a="http://schemas.openxmlformats.org/drawingml/2006/main" xmlns:r="http://schemas.openxmlformats.org/officeDocument/2006/relationships" xmlns:p188="http://schemas.microsoft.com/office/powerpoint/2018/8/main">
  <p188:cm id="{C9BD9F73-1A6D-4996-B7E4-18D5299BCAD8}" authorId="{0187AC77-86BF-DCA9-B290-D6DEB5DB2BE6}" created="2024-04-07T23:37:56.921">
    <pc:sldMkLst xmlns:pc="http://schemas.microsoft.com/office/powerpoint/2013/main/command">
      <pc:docMk/>
      <pc:sldMk cId="0" sldId="265"/>
    </pc:sldMkLst>
    <p188:txBody>
      <a:bodyPr/>
      <a:lstStyle/>
      <a:p>
        <a:r>
          <a:rPr lang="en-CA"/>
          <a:t>Need to add content here.</a:t>
        </a:r>
      </a:p>
    </p188:txBody>
  </p188:cm>
</p188:cmLst>
</file>

<file path=ppt/comments/modernComment_10C_0.xml><?xml version="1.0" encoding="utf-8"?>
<p188:cmLst xmlns:a="http://schemas.openxmlformats.org/drawingml/2006/main" xmlns:r="http://schemas.openxmlformats.org/officeDocument/2006/relationships" xmlns:p188="http://schemas.microsoft.com/office/powerpoint/2018/8/main">
  <p188:cm id="{147FA3FD-8E43-47D0-8930-2F5BC0DE6359}" authorId="{0187AC77-86BF-DCA9-B290-D6DEB5DB2BE6}" created="2024-04-07T20:09:16.191">
    <pc:sldMkLst xmlns:pc="http://schemas.microsoft.com/office/powerpoint/2013/main/command">
      <pc:docMk/>
      <pc:sldMk cId="0" sldId="268"/>
    </pc:sldMkLst>
    <p188:txBody>
      <a:bodyPr/>
      <a:lstStyle/>
      <a:p>
        <a:r>
          <a:rPr lang="en-CA"/>
          <a:t>Shreya to add here the slide - Its already made..</a:t>
        </a:r>
      </a:p>
    </p188:txBody>
  </p188:cm>
</p188:cmLst>
</file>

<file path=ppt/comments/modernComment_10D_0.xml><?xml version="1.0" encoding="utf-8"?>
<p188:cmLst xmlns:a="http://schemas.openxmlformats.org/drawingml/2006/main" xmlns:r="http://schemas.openxmlformats.org/officeDocument/2006/relationships" xmlns:p188="http://schemas.microsoft.com/office/powerpoint/2018/8/main">
  <p188:cm id="{806CEB03-FBF1-459A-97A1-C176FCC04F2B}" authorId="{0187AC77-86BF-DCA9-B290-D6DEB5DB2BE6}" created="2024-04-06T21:28:52.621">
    <ac:txMkLst xmlns:ac="http://schemas.microsoft.com/office/drawing/2013/main/command">
      <pc:docMk xmlns:pc="http://schemas.microsoft.com/office/powerpoint/2013/main/command"/>
      <pc:sldMk xmlns:pc="http://schemas.microsoft.com/office/powerpoint/2013/main/command" cId="0" sldId="269"/>
      <ac:spMk id="357" creationId="{00000000-0000-0000-0000-000000000000}"/>
      <ac:txMk cp="302" len="191">
        <ac:context len="798" hash="4139549922"/>
      </ac:txMk>
    </ac:txMkLst>
    <p188:replyLst>
      <p188:reply id="{2F5B2E28-97A1-47B4-B84E-C9F28A3B0768}" authorId="{0187AC77-86BF-DCA9-B290-D6DEB5DB2BE6}" created="2024-04-07T01:34:04.809">
        <p188:txBody>
          <a:bodyPr/>
          <a:lstStyle/>
          <a:p>
            <a:r>
              <a:rPr lang="en-CA"/>
              <a:t>Just for Reference</a:t>
            </a:r>
          </a:p>
        </p188:txBody>
      </p188:reply>
    </p188:replyLst>
    <p188:txBody>
      <a:bodyPr/>
      <a:lstStyle/>
      <a:p>
        <a:r>
          <a:rPr lang="en-CA"/>
          <a:t>Can we put this instead for AUC-ROC Curve?
Assesses model performance by comparing its ability to accurately identify positive cases against its tendency to misidentify negative cases.</a:t>
        </a:r>
      </a:p>
    </p188:txBody>
  </p188:cm>
</p188:cmLst>
</file>

<file path=ppt/comments/modernComment_10F_0.xml><?xml version="1.0" encoding="utf-8"?>
<p188:cmLst xmlns:a="http://schemas.openxmlformats.org/drawingml/2006/main" xmlns:r="http://schemas.openxmlformats.org/officeDocument/2006/relationships" xmlns:p188="http://schemas.microsoft.com/office/powerpoint/2018/8/main">
  <p188:cm id="{5D022E51-2BFF-4043-8682-5DF953ADD598}" authorId="{0187AC77-86BF-DCA9-B290-D6DEB5DB2BE6}" created="2024-04-07T23:37:35.094">
    <pc:sldMkLst xmlns:pc="http://schemas.microsoft.com/office/powerpoint/2013/main/command">
      <pc:docMk/>
      <pc:sldMk cId="0" sldId="271"/>
    </pc:sldMkLst>
    <p188:txBody>
      <a:bodyPr/>
      <a:lstStyle/>
      <a:p>
        <a:r>
          <a:rPr lang="en-CA"/>
          <a:t>Reword the sentences</a:t>
        </a:r>
      </a:p>
    </p188:txBody>
  </p188:cm>
</p188:cmLst>
</file>

<file path=ppt/comments/modernComment_110_0.xml><?xml version="1.0" encoding="utf-8"?>
<p188:cmLst xmlns:a="http://schemas.openxmlformats.org/drawingml/2006/main" xmlns:r="http://schemas.openxmlformats.org/officeDocument/2006/relationships" xmlns:p188="http://schemas.microsoft.com/office/powerpoint/2018/8/main">
  <p188:cm id="{428F44AC-6D9E-48EF-9AB9-C2FC0B27CC48}" authorId="{0187AC77-86BF-DCA9-B290-D6DEB5DB2BE6}" created="2024-04-07T23:37:20.822">
    <pc:sldMkLst xmlns:pc="http://schemas.microsoft.com/office/powerpoint/2013/main/command">
      <pc:docMk/>
      <pc:sldMk cId="0" sldId="272"/>
    </pc:sldMkLst>
    <p188:txBody>
      <a:bodyPr/>
      <a:lstStyle/>
      <a:p>
        <a:r>
          <a:rPr lang="en-CA"/>
          <a:t>Need to workon the content of this slide</a:t>
        </a:r>
      </a:p>
    </p188:txBody>
  </p188:cm>
</p188:cmLst>
</file>

<file path=ppt/comments/modernComment_15B_242BA407.xml><?xml version="1.0" encoding="utf-8"?>
<p188:cmLst xmlns:a="http://schemas.openxmlformats.org/drawingml/2006/main" xmlns:r="http://schemas.openxmlformats.org/officeDocument/2006/relationships" xmlns:p188="http://schemas.microsoft.com/office/powerpoint/2018/8/main">
  <p188:cm id="{512C8CA3-9AE4-4665-96D1-2F5D709E6765}" authorId="{0187AC77-86BF-DCA9-B290-D6DEB5DB2BE6}" created="2024-04-07T23:07:47.333">
    <pc:sldMkLst xmlns:pc="http://schemas.microsoft.com/office/powerpoint/2013/main/command">
      <pc:docMk/>
      <pc:sldMk cId="606839815" sldId="347"/>
    </pc:sldMkLst>
    <p188:txBody>
      <a:bodyPr/>
      <a:lstStyle/>
      <a:p>
        <a:r>
          <a:rPr lang="en-CA"/>
          <a:t>Add some textual information here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ECA057-4DF7-4F23-AF27-C18CE661B5FD}"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CA"/>
        </a:p>
      </dgm:t>
    </dgm:pt>
    <dgm:pt modelId="{C0AE115C-DE67-4F87-94B7-63BA72247B0F}">
      <dgm:prSet phldrT="[Text]" custT="1"/>
      <dgm:spPr>
        <a:solidFill>
          <a:schemeClr val="tx2"/>
        </a:solidFill>
      </dgm:spPr>
      <dgm:t>
        <a:bodyPr/>
        <a:lstStyle/>
        <a:p>
          <a:r>
            <a:rPr lang="en-CA" sz="2000" dirty="0">
              <a:solidFill>
                <a:schemeClr val="tx1"/>
              </a:solidFill>
            </a:rPr>
            <a:t>Logistic Regression</a:t>
          </a:r>
        </a:p>
      </dgm:t>
    </dgm:pt>
    <dgm:pt modelId="{9BD04749-F7B2-4014-8929-1B5BDFE9CB7C}" type="parTrans" cxnId="{38D7919A-86AC-44E6-A3D3-5558E7E4666D}">
      <dgm:prSet/>
      <dgm:spPr/>
      <dgm:t>
        <a:bodyPr/>
        <a:lstStyle/>
        <a:p>
          <a:endParaRPr lang="en-CA"/>
        </a:p>
      </dgm:t>
    </dgm:pt>
    <dgm:pt modelId="{CA3505B4-DDEA-4BD3-A34F-D1B76A400A5E}" type="sibTrans" cxnId="{38D7919A-86AC-44E6-A3D3-5558E7E4666D}">
      <dgm:prSet/>
      <dgm:spPr/>
      <dgm:t>
        <a:bodyPr/>
        <a:lstStyle/>
        <a:p>
          <a:endParaRPr lang="en-CA"/>
        </a:p>
      </dgm:t>
    </dgm:pt>
    <dgm:pt modelId="{D23B164B-EC48-4EC3-8D44-DB103B38CBE9}">
      <dgm:prSet phldrT="[Text]" custT="1"/>
      <dgm:spPr>
        <a:solidFill>
          <a:schemeClr val="tx2">
            <a:lumMod val="20000"/>
            <a:lumOff val="80000"/>
            <a:alpha val="90000"/>
          </a:schemeClr>
        </a:solidFill>
      </dgm:spPr>
      <dgm:t>
        <a:bodyPr anchor="ctr"/>
        <a:lstStyle/>
        <a:p>
          <a:pPr algn="ctr"/>
          <a:r>
            <a:rPr lang="en-US" sz="1400" dirty="0"/>
            <a:t>Draws a S curve to separate things into two groups based on their features and predicts the probability of belonging to each group</a:t>
          </a:r>
          <a:endParaRPr lang="en-CA" sz="1400" dirty="0"/>
        </a:p>
      </dgm:t>
    </dgm:pt>
    <dgm:pt modelId="{AAA46D33-C026-48F3-ACCD-2DB0698C7618}" type="parTrans" cxnId="{5C906010-2D5D-4E3B-970F-3202CA4AFD3A}">
      <dgm:prSet/>
      <dgm:spPr/>
      <dgm:t>
        <a:bodyPr/>
        <a:lstStyle/>
        <a:p>
          <a:endParaRPr lang="en-CA"/>
        </a:p>
      </dgm:t>
    </dgm:pt>
    <dgm:pt modelId="{B54E01CE-1DFB-4C84-ABD0-9D3960B0D8FA}" type="sibTrans" cxnId="{5C906010-2D5D-4E3B-970F-3202CA4AFD3A}">
      <dgm:prSet/>
      <dgm:spPr/>
      <dgm:t>
        <a:bodyPr/>
        <a:lstStyle/>
        <a:p>
          <a:endParaRPr lang="en-CA"/>
        </a:p>
      </dgm:t>
    </dgm:pt>
    <dgm:pt modelId="{AF70C0BC-3DFC-4B75-8514-614652A9F1B5}">
      <dgm:prSet phldrT="[Text]" custT="1"/>
      <dgm:spPr>
        <a:solidFill>
          <a:schemeClr val="tx2"/>
        </a:solidFill>
      </dgm:spPr>
      <dgm:t>
        <a:bodyPr/>
        <a:lstStyle/>
        <a:p>
          <a:r>
            <a:rPr lang="en-CA" sz="2000" dirty="0">
              <a:solidFill>
                <a:schemeClr val="tx1"/>
              </a:solidFill>
            </a:rPr>
            <a:t>Support Vector Machine</a:t>
          </a:r>
        </a:p>
      </dgm:t>
    </dgm:pt>
    <dgm:pt modelId="{5863754A-CFF9-4E6C-800C-48452BB92BA7}" type="parTrans" cxnId="{C2508623-9506-4B98-881E-535B9CCF8747}">
      <dgm:prSet/>
      <dgm:spPr/>
      <dgm:t>
        <a:bodyPr/>
        <a:lstStyle/>
        <a:p>
          <a:endParaRPr lang="en-CA"/>
        </a:p>
      </dgm:t>
    </dgm:pt>
    <dgm:pt modelId="{AFC07A53-51BF-4414-9059-6EDE4A0F81B6}" type="sibTrans" cxnId="{C2508623-9506-4B98-881E-535B9CCF8747}">
      <dgm:prSet/>
      <dgm:spPr/>
      <dgm:t>
        <a:bodyPr/>
        <a:lstStyle/>
        <a:p>
          <a:endParaRPr lang="en-CA"/>
        </a:p>
      </dgm:t>
    </dgm:pt>
    <dgm:pt modelId="{480AC9E3-0BB6-4118-AC93-DAEA385A6854}">
      <dgm:prSet phldrT="[Text]" custT="1"/>
      <dgm:spPr>
        <a:solidFill>
          <a:schemeClr val="tx2">
            <a:lumMod val="20000"/>
            <a:lumOff val="80000"/>
            <a:alpha val="90000"/>
          </a:schemeClr>
        </a:solidFill>
      </dgm:spPr>
      <dgm:t>
        <a:bodyPr anchor="ctr"/>
        <a:lstStyle/>
        <a:p>
          <a:pPr algn="ctr"/>
          <a:r>
            <a:rPr lang="en-US" sz="1400" dirty="0"/>
            <a:t>Classifies instances by drawing boundaries around each group using support vectors, optimizing to find the widest gap between the boundaries to separate the groups.</a:t>
          </a:r>
          <a:endParaRPr lang="en-CA" sz="1400" dirty="0"/>
        </a:p>
      </dgm:t>
    </dgm:pt>
    <dgm:pt modelId="{CEAF1633-23C0-4586-97D5-2A9F1A3EB059}" type="parTrans" cxnId="{CCFE0201-EA81-42B5-A9C7-0F04A48BA851}">
      <dgm:prSet/>
      <dgm:spPr/>
      <dgm:t>
        <a:bodyPr/>
        <a:lstStyle/>
        <a:p>
          <a:endParaRPr lang="en-CA"/>
        </a:p>
      </dgm:t>
    </dgm:pt>
    <dgm:pt modelId="{DE01751A-008C-47D8-BD4E-3D6FD631DA6E}" type="sibTrans" cxnId="{CCFE0201-EA81-42B5-A9C7-0F04A48BA851}">
      <dgm:prSet/>
      <dgm:spPr/>
      <dgm:t>
        <a:bodyPr/>
        <a:lstStyle/>
        <a:p>
          <a:endParaRPr lang="en-CA"/>
        </a:p>
      </dgm:t>
    </dgm:pt>
    <dgm:pt modelId="{F41878DD-90E3-4066-899B-A7D0E2DAAC0A}" type="pres">
      <dgm:prSet presAssocID="{A1ECA057-4DF7-4F23-AF27-C18CE661B5FD}" presName="Name0" presStyleCnt="0">
        <dgm:presLayoutVars>
          <dgm:dir/>
          <dgm:animLvl val="lvl"/>
          <dgm:resizeHandles/>
        </dgm:presLayoutVars>
      </dgm:prSet>
      <dgm:spPr/>
    </dgm:pt>
    <dgm:pt modelId="{CB9CB540-BE5A-44D4-8377-6B893BC102F1}" type="pres">
      <dgm:prSet presAssocID="{C0AE115C-DE67-4F87-94B7-63BA72247B0F}" presName="linNode" presStyleCnt="0"/>
      <dgm:spPr/>
    </dgm:pt>
    <dgm:pt modelId="{FC54E8C6-CA14-4D8C-A44A-3C9EEA7DA2D9}" type="pres">
      <dgm:prSet presAssocID="{C0AE115C-DE67-4F87-94B7-63BA72247B0F}" presName="parentShp" presStyleLbl="node1" presStyleIdx="0" presStyleCnt="2" custScaleX="82852" custScaleY="20299" custLinFactNeighborX="-8929" custLinFactNeighborY="-7153">
        <dgm:presLayoutVars>
          <dgm:bulletEnabled val="1"/>
        </dgm:presLayoutVars>
      </dgm:prSet>
      <dgm:spPr/>
    </dgm:pt>
    <dgm:pt modelId="{4441F2E6-5E15-412F-9215-23145EACDD7A}" type="pres">
      <dgm:prSet presAssocID="{C0AE115C-DE67-4F87-94B7-63BA72247B0F}" presName="childShp" presStyleLbl="bgAccFollowNode1" presStyleIdx="0" presStyleCnt="2" custScaleX="82852" custScaleY="23340" custLinFactNeighborX="-13106" custLinFactNeighborY="-7153">
        <dgm:presLayoutVars>
          <dgm:bulletEnabled val="1"/>
        </dgm:presLayoutVars>
      </dgm:prSet>
      <dgm:spPr/>
    </dgm:pt>
    <dgm:pt modelId="{9F29F547-5D89-4C5F-B7C7-4EE5BC75EB14}" type="pres">
      <dgm:prSet presAssocID="{CA3505B4-DDEA-4BD3-A34F-D1B76A400A5E}" presName="spacing" presStyleCnt="0"/>
      <dgm:spPr/>
    </dgm:pt>
    <dgm:pt modelId="{8E349A78-D126-4CAB-AD92-697F38CAD2BE}" type="pres">
      <dgm:prSet presAssocID="{AF70C0BC-3DFC-4B75-8514-614652A9F1B5}" presName="linNode" presStyleCnt="0"/>
      <dgm:spPr/>
    </dgm:pt>
    <dgm:pt modelId="{200215C9-A283-4EA9-8CFC-9802D128BD7D}" type="pres">
      <dgm:prSet presAssocID="{AF70C0BC-3DFC-4B75-8514-614652A9F1B5}" presName="parentShp" presStyleLbl="node1" presStyleIdx="1" presStyleCnt="2" custScaleX="83862" custScaleY="20722" custLinFactNeighborX="-8817" custLinFactNeighborY="172">
        <dgm:presLayoutVars>
          <dgm:bulletEnabled val="1"/>
        </dgm:presLayoutVars>
      </dgm:prSet>
      <dgm:spPr/>
    </dgm:pt>
    <dgm:pt modelId="{E4072EB8-1C70-432C-B3ED-FD977CDBFC6A}" type="pres">
      <dgm:prSet presAssocID="{AF70C0BC-3DFC-4B75-8514-614652A9F1B5}" presName="childShp" presStyleLbl="bgAccFollowNode1" presStyleIdx="1" presStyleCnt="2" custScaleX="81178" custScaleY="23893" custLinFactNeighborX="-12643" custLinFactNeighborY="345">
        <dgm:presLayoutVars>
          <dgm:bulletEnabled val="1"/>
        </dgm:presLayoutVars>
      </dgm:prSet>
      <dgm:spPr/>
    </dgm:pt>
  </dgm:ptLst>
  <dgm:cxnLst>
    <dgm:cxn modelId="{CCFE0201-EA81-42B5-A9C7-0F04A48BA851}" srcId="{AF70C0BC-3DFC-4B75-8514-614652A9F1B5}" destId="{480AC9E3-0BB6-4118-AC93-DAEA385A6854}" srcOrd="0" destOrd="0" parTransId="{CEAF1633-23C0-4586-97D5-2A9F1A3EB059}" sibTransId="{DE01751A-008C-47D8-BD4E-3D6FD631DA6E}"/>
    <dgm:cxn modelId="{5C906010-2D5D-4E3B-970F-3202CA4AFD3A}" srcId="{C0AE115C-DE67-4F87-94B7-63BA72247B0F}" destId="{D23B164B-EC48-4EC3-8D44-DB103B38CBE9}" srcOrd="0" destOrd="0" parTransId="{AAA46D33-C026-48F3-ACCD-2DB0698C7618}" sibTransId="{B54E01CE-1DFB-4C84-ABD0-9D3960B0D8FA}"/>
    <dgm:cxn modelId="{FA168013-FEF2-4719-89F1-B7AD96753CFE}" type="presOf" srcId="{A1ECA057-4DF7-4F23-AF27-C18CE661B5FD}" destId="{F41878DD-90E3-4066-899B-A7D0E2DAAC0A}" srcOrd="0" destOrd="0" presId="urn:microsoft.com/office/officeart/2005/8/layout/vList6"/>
    <dgm:cxn modelId="{C2508623-9506-4B98-881E-535B9CCF8747}" srcId="{A1ECA057-4DF7-4F23-AF27-C18CE661B5FD}" destId="{AF70C0BC-3DFC-4B75-8514-614652A9F1B5}" srcOrd="1" destOrd="0" parTransId="{5863754A-CFF9-4E6C-800C-48452BB92BA7}" sibTransId="{AFC07A53-51BF-4414-9059-6EDE4A0F81B6}"/>
    <dgm:cxn modelId="{54B6CE31-F6EE-4023-956A-1009E89EF90D}" type="presOf" srcId="{480AC9E3-0BB6-4118-AC93-DAEA385A6854}" destId="{E4072EB8-1C70-432C-B3ED-FD977CDBFC6A}" srcOrd="0" destOrd="0" presId="urn:microsoft.com/office/officeart/2005/8/layout/vList6"/>
    <dgm:cxn modelId="{52C4253E-A362-4A7B-A5DD-BA9FBCA5EA78}" type="presOf" srcId="{C0AE115C-DE67-4F87-94B7-63BA72247B0F}" destId="{FC54E8C6-CA14-4D8C-A44A-3C9EEA7DA2D9}" srcOrd="0" destOrd="0" presId="urn:microsoft.com/office/officeart/2005/8/layout/vList6"/>
    <dgm:cxn modelId="{6925365C-36E8-4CFD-A580-C76C6C2010C0}" type="presOf" srcId="{AF70C0BC-3DFC-4B75-8514-614652A9F1B5}" destId="{200215C9-A283-4EA9-8CFC-9802D128BD7D}" srcOrd="0" destOrd="0" presId="urn:microsoft.com/office/officeart/2005/8/layout/vList6"/>
    <dgm:cxn modelId="{B9176696-88F0-4A0A-91D7-7F5460595985}" type="presOf" srcId="{D23B164B-EC48-4EC3-8D44-DB103B38CBE9}" destId="{4441F2E6-5E15-412F-9215-23145EACDD7A}" srcOrd="0" destOrd="0" presId="urn:microsoft.com/office/officeart/2005/8/layout/vList6"/>
    <dgm:cxn modelId="{38D7919A-86AC-44E6-A3D3-5558E7E4666D}" srcId="{A1ECA057-4DF7-4F23-AF27-C18CE661B5FD}" destId="{C0AE115C-DE67-4F87-94B7-63BA72247B0F}" srcOrd="0" destOrd="0" parTransId="{9BD04749-F7B2-4014-8929-1B5BDFE9CB7C}" sibTransId="{CA3505B4-DDEA-4BD3-A34F-D1B76A400A5E}"/>
    <dgm:cxn modelId="{3C17D557-9380-4BDB-898F-19D6BCB3C17A}" type="presParOf" srcId="{F41878DD-90E3-4066-899B-A7D0E2DAAC0A}" destId="{CB9CB540-BE5A-44D4-8377-6B893BC102F1}" srcOrd="0" destOrd="0" presId="urn:microsoft.com/office/officeart/2005/8/layout/vList6"/>
    <dgm:cxn modelId="{4B5AA5BD-1B35-40F5-9447-DDC62A35B9DA}" type="presParOf" srcId="{CB9CB540-BE5A-44D4-8377-6B893BC102F1}" destId="{FC54E8C6-CA14-4D8C-A44A-3C9EEA7DA2D9}" srcOrd="0" destOrd="0" presId="urn:microsoft.com/office/officeart/2005/8/layout/vList6"/>
    <dgm:cxn modelId="{5A76DB22-9417-4E98-877D-5A75DE99E6FF}" type="presParOf" srcId="{CB9CB540-BE5A-44D4-8377-6B893BC102F1}" destId="{4441F2E6-5E15-412F-9215-23145EACDD7A}" srcOrd="1" destOrd="0" presId="urn:microsoft.com/office/officeart/2005/8/layout/vList6"/>
    <dgm:cxn modelId="{55EEB3AB-21A5-4E03-A3C9-E669709D8039}" type="presParOf" srcId="{F41878DD-90E3-4066-899B-A7D0E2DAAC0A}" destId="{9F29F547-5D89-4C5F-B7C7-4EE5BC75EB14}" srcOrd="1" destOrd="0" presId="urn:microsoft.com/office/officeart/2005/8/layout/vList6"/>
    <dgm:cxn modelId="{47414029-61E9-4A25-AB94-4114DE563C77}" type="presParOf" srcId="{F41878DD-90E3-4066-899B-A7D0E2DAAC0A}" destId="{8E349A78-D126-4CAB-AD92-697F38CAD2BE}" srcOrd="2" destOrd="0" presId="urn:microsoft.com/office/officeart/2005/8/layout/vList6"/>
    <dgm:cxn modelId="{53269471-638F-4EF6-A57E-39F132523008}" type="presParOf" srcId="{8E349A78-D126-4CAB-AD92-697F38CAD2BE}" destId="{200215C9-A283-4EA9-8CFC-9802D128BD7D}" srcOrd="0" destOrd="0" presId="urn:microsoft.com/office/officeart/2005/8/layout/vList6"/>
    <dgm:cxn modelId="{BBFD9177-BD87-45A7-8927-C83475742DE0}" type="presParOf" srcId="{8E349A78-D126-4CAB-AD92-697F38CAD2BE}" destId="{E4072EB8-1C70-432C-B3ED-FD977CDBFC6A}" srcOrd="1" destOrd="0" presId="urn:microsoft.com/office/officeart/2005/8/layout/vList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ECA057-4DF7-4F23-AF27-C18CE661B5FD}"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CA"/>
        </a:p>
      </dgm:t>
    </dgm:pt>
    <dgm:pt modelId="{C0AE115C-DE67-4F87-94B7-63BA72247B0F}">
      <dgm:prSet phldrT="[Text]" custT="1"/>
      <dgm:spPr>
        <a:solidFill>
          <a:schemeClr val="tx2"/>
        </a:solidFill>
      </dgm:spPr>
      <dgm:t>
        <a:bodyPr/>
        <a:lstStyle/>
        <a:p>
          <a:r>
            <a:rPr lang="en-CA" sz="2000" dirty="0">
              <a:solidFill>
                <a:schemeClr val="tx1"/>
              </a:solidFill>
            </a:rPr>
            <a:t>Random Forest</a:t>
          </a:r>
        </a:p>
      </dgm:t>
    </dgm:pt>
    <dgm:pt modelId="{9BD04749-F7B2-4014-8929-1B5BDFE9CB7C}" type="parTrans" cxnId="{38D7919A-86AC-44E6-A3D3-5558E7E4666D}">
      <dgm:prSet/>
      <dgm:spPr/>
      <dgm:t>
        <a:bodyPr/>
        <a:lstStyle/>
        <a:p>
          <a:endParaRPr lang="en-CA"/>
        </a:p>
      </dgm:t>
    </dgm:pt>
    <dgm:pt modelId="{CA3505B4-DDEA-4BD3-A34F-D1B76A400A5E}" type="sibTrans" cxnId="{38D7919A-86AC-44E6-A3D3-5558E7E4666D}">
      <dgm:prSet/>
      <dgm:spPr/>
      <dgm:t>
        <a:bodyPr/>
        <a:lstStyle/>
        <a:p>
          <a:endParaRPr lang="en-CA"/>
        </a:p>
      </dgm:t>
    </dgm:pt>
    <dgm:pt modelId="{D23B164B-EC48-4EC3-8D44-DB103B38CBE9}">
      <dgm:prSet phldrT="[Text]" custT="1"/>
      <dgm:spPr>
        <a:solidFill>
          <a:schemeClr val="tx2">
            <a:lumMod val="20000"/>
            <a:lumOff val="80000"/>
          </a:schemeClr>
        </a:solidFill>
      </dgm:spPr>
      <dgm:t>
        <a:bodyPr anchor="ctr"/>
        <a:lstStyle/>
        <a:p>
          <a:pPr algn="ctr"/>
          <a:r>
            <a:rPr lang="en-US" sz="1400" dirty="0"/>
            <a:t>Decision Tree analyzes data features, asking questions to classify data points into categories, while in random forest, multiple decision trees collaborate, with the final prediction based on the most common decision among them.</a:t>
          </a:r>
          <a:endParaRPr lang="en-CA" sz="1400" dirty="0"/>
        </a:p>
      </dgm:t>
    </dgm:pt>
    <dgm:pt modelId="{AAA46D33-C026-48F3-ACCD-2DB0698C7618}" type="parTrans" cxnId="{5C906010-2D5D-4E3B-970F-3202CA4AFD3A}">
      <dgm:prSet/>
      <dgm:spPr/>
      <dgm:t>
        <a:bodyPr/>
        <a:lstStyle/>
        <a:p>
          <a:endParaRPr lang="en-CA"/>
        </a:p>
      </dgm:t>
    </dgm:pt>
    <dgm:pt modelId="{B54E01CE-1DFB-4C84-ABD0-9D3960B0D8FA}" type="sibTrans" cxnId="{5C906010-2D5D-4E3B-970F-3202CA4AFD3A}">
      <dgm:prSet/>
      <dgm:spPr/>
      <dgm:t>
        <a:bodyPr/>
        <a:lstStyle/>
        <a:p>
          <a:endParaRPr lang="en-CA"/>
        </a:p>
      </dgm:t>
    </dgm:pt>
    <dgm:pt modelId="{AF70C0BC-3DFC-4B75-8514-614652A9F1B5}">
      <dgm:prSet phldrT="[Text]" custT="1"/>
      <dgm:spPr>
        <a:solidFill>
          <a:schemeClr val="tx2"/>
        </a:solidFill>
      </dgm:spPr>
      <dgm:t>
        <a:bodyPr/>
        <a:lstStyle/>
        <a:p>
          <a:r>
            <a:rPr lang="en-CA" sz="2000" dirty="0">
              <a:solidFill>
                <a:schemeClr val="tx1"/>
              </a:solidFill>
            </a:rPr>
            <a:t>XGBoost</a:t>
          </a:r>
        </a:p>
      </dgm:t>
    </dgm:pt>
    <dgm:pt modelId="{5863754A-CFF9-4E6C-800C-48452BB92BA7}" type="parTrans" cxnId="{C2508623-9506-4B98-881E-535B9CCF8747}">
      <dgm:prSet/>
      <dgm:spPr/>
      <dgm:t>
        <a:bodyPr/>
        <a:lstStyle/>
        <a:p>
          <a:endParaRPr lang="en-CA"/>
        </a:p>
      </dgm:t>
    </dgm:pt>
    <dgm:pt modelId="{AFC07A53-51BF-4414-9059-6EDE4A0F81B6}" type="sibTrans" cxnId="{C2508623-9506-4B98-881E-535B9CCF8747}">
      <dgm:prSet/>
      <dgm:spPr/>
      <dgm:t>
        <a:bodyPr/>
        <a:lstStyle/>
        <a:p>
          <a:endParaRPr lang="en-CA"/>
        </a:p>
      </dgm:t>
    </dgm:pt>
    <dgm:pt modelId="{480AC9E3-0BB6-4118-AC93-DAEA385A6854}">
      <dgm:prSet phldrT="[Text]" custT="1"/>
      <dgm:spPr>
        <a:solidFill>
          <a:schemeClr val="tx2">
            <a:lumMod val="20000"/>
            <a:lumOff val="80000"/>
          </a:schemeClr>
        </a:solidFill>
      </dgm:spPr>
      <dgm:t>
        <a:bodyPr anchor="ctr"/>
        <a:lstStyle/>
        <a:p>
          <a:pPr algn="ctr"/>
          <a:r>
            <a:rPr lang="en-US" sz="1400" dirty="0"/>
            <a:t>Trains multiple decision trees, each learning from the mistakes of its predecessors to improve accuracy, ultimately combining their predictions for optimal results</a:t>
          </a:r>
          <a:endParaRPr lang="en-CA" sz="1400" dirty="0"/>
        </a:p>
      </dgm:t>
    </dgm:pt>
    <dgm:pt modelId="{CEAF1633-23C0-4586-97D5-2A9F1A3EB059}" type="parTrans" cxnId="{CCFE0201-EA81-42B5-A9C7-0F04A48BA851}">
      <dgm:prSet/>
      <dgm:spPr/>
      <dgm:t>
        <a:bodyPr/>
        <a:lstStyle/>
        <a:p>
          <a:endParaRPr lang="en-CA"/>
        </a:p>
      </dgm:t>
    </dgm:pt>
    <dgm:pt modelId="{DE01751A-008C-47D8-BD4E-3D6FD631DA6E}" type="sibTrans" cxnId="{CCFE0201-EA81-42B5-A9C7-0F04A48BA851}">
      <dgm:prSet/>
      <dgm:spPr/>
      <dgm:t>
        <a:bodyPr/>
        <a:lstStyle/>
        <a:p>
          <a:endParaRPr lang="en-CA"/>
        </a:p>
      </dgm:t>
    </dgm:pt>
    <dgm:pt modelId="{FCDFEAFE-763A-4AED-A928-1A81292CC346}">
      <dgm:prSet phldrT="[Text]" custT="1"/>
      <dgm:spPr>
        <a:solidFill>
          <a:schemeClr val="tx2"/>
        </a:solidFill>
        <a:ln w="25400" cap="flat" cmpd="sng" algn="ctr">
          <a:solidFill>
            <a:srgbClr val="FFFFFF">
              <a:hueOff val="0"/>
              <a:satOff val="0"/>
              <a:lumOff val="0"/>
              <a:alphaOff val="0"/>
            </a:srgbClr>
          </a:solidFill>
          <a:prstDash val="solid"/>
        </a:ln>
        <a:effectLst/>
      </dgm:spPr>
      <dgm:t>
        <a:bodyPr spcFirstLastPara="0" vert="horz" wrap="square" lIns="76200" tIns="38100" rIns="76200" bIns="38100" numCol="1" spcCol="1270" anchor="ctr" anchorCtr="0"/>
        <a:lstStyle/>
        <a:p>
          <a:pPr marL="0" lvl="0" indent="0" algn="ctr" defTabSz="889000">
            <a:lnSpc>
              <a:spcPct val="90000"/>
            </a:lnSpc>
            <a:spcBef>
              <a:spcPct val="0"/>
            </a:spcBef>
            <a:spcAft>
              <a:spcPct val="35000"/>
            </a:spcAft>
            <a:buNone/>
          </a:pPr>
          <a:r>
            <a:rPr lang="en-CA" sz="2000" kern="1200" dirty="0">
              <a:solidFill>
                <a:schemeClr val="tx1"/>
              </a:solidFill>
              <a:latin typeface="Arial"/>
              <a:ea typeface="+mn-ea"/>
              <a:cs typeface="+mn-cs"/>
            </a:rPr>
            <a:t>K Nearest Neighbour</a:t>
          </a:r>
        </a:p>
      </dgm:t>
    </dgm:pt>
    <dgm:pt modelId="{04CFE223-0A14-48AB-8BC2-1E8F1B12E460}" type="parTrans" cxnId="{8D312288-261D-4240-AA61-ED95174762BB}">
      <dgm:prSet/>
      <dgm:spPr/>
      <dgm:t>
        <a:bodyPr/>
        <a:lstStyle/>
        <a:p>
          <a:endParaRPr lang="en-CA"/>
        </a:p>
      </dgm:t>
    </dgm:pt>
    <dgm:pt modelId="{F227390C-4DDD-4D5C-9D1F-FC413A0FFB3E}" type="sibTrans" cxnId="{8D312288-261D-4240-AA61-ED95174762BB}">
      <dgm:prSet/>
      <dgm:spPr/>
      <dgm:t>
        <a:bodyPr/>
        <a:lstStyle/>
        <a:p>
          <a:endParaRPr lang="en-CA"/>
        </a:p>
      </dgm:t>
    </dgm:pt>
    <dgm:pt modelId="{F5285BA1-9884-4CC9-B244-226CDB31DDB5}">
      <dgm:prSet phldrT="[Text]" custT="1"/>
      <dgm:spPr>
        <a:solidFill>
          <a:schemeClr val="tx2">
            <a:lumMod val="20000"/>
            <a:lumOff val="80000"/>
          </a:schemeClr>
        </a:solidFill>
        <a:ln w="25400" cap="flat" cmpd="sng" algn="ctr">
          <a:solidFill>
            <a:srgbClr val="F68D2E">
              <a:alpha val="90000"/>
              <a:tint val="40000"/>
              <a:hueOff val="0"/>
              <a:satOff val="0"/>
              <a:lumOff val="0"/>
              <a:alphaOff val="0"/>
            </a:srgbClr>
          </a:solidFill>
          <a:prstDash val="solid"/>
        </a:ln>
        <a:effectLst/>
      </dgm:spPr>
      <dgm:t>
        <a:bodyPr spcFirstLastPara="0" vert="horz" wrap="square" lIns="8890" tIns="8890" rIns="8890" bIns="8890" numCol="1" spcCol="1270" anchor="ctr" anchorCtr="0"/>
        <a:lstStyle/>
        <a:p>
          <a:pPr marL="114300" lvl="1" indent="-114300" algn="ctr" defTabSz="622300">
            <a:lnSpc>
              <a:spcPct val="90000"/>
            </a:lnSpc>
            <a:spcBef>
              <a:spcPct val="0"/>
            </a:spcBef>
            <a:spcAft>
              <a:spcPct val="15000"/>
            </a:spcAft>
            <a:buSzPts val="2000"/>
            <a:buChar char="•"/>
          </a:pPr>
          <a:r>
            <a:rPr lang="en-US" sz="1400" kern="1200">
              <a:solidFill>
                <a:srgbClr val="000000">
                  <a:hueOff val="0"/>
                  <a:satOff val="0"/>
                  <a:lumOff val="0"/>
                  <a:alphaOff val="0"/>
                </a:srgbClr>
              </a:solidFill>
              <a:latin typeface="Arial"/>
              <a:ea typeface="+mn-ea"/>
              <a:cs typeface="+mn-cs"/>
            </a:rPr>
            <a:t>Categorizes new instances by comparing them to a set number of nearby instances and assigning the most common label among these neighbors to the new instance.</a:t>
          </a:r>
          <a:endParaRPr lang="en-CA" sz="1400" kern="1200" dirty="0">
            <a:solidFill>
              <a:srgbClr val="000000">
                <a:hueOff val="0"/>
                <a:satOff val="0"/>
                <a:lumOff val="0"/>
                <a:alphaOff val="0"/>
              </a:srgbClr>
            </a:solidFill>
            <a:latin typeface="Arial"/>
            <a:ea typeface="+mn-ea"/>
            <a:cs typeface="+mn-cs"/>
          </a:endParaRPr>
        </a:p>
      </dgm:t>
    </dgm:pt>
    <dgm:pt modelId="{7D875B91-05BB-4CA2-BA20-B4830823758F}" type="parTrans" cxnId="{463C7F55-C169-4D7C-B072-E6A40341F65C}">
      <dgm:prSet/>
      <dgm:spPr/>
      <dgm:t>
        <a:bodyPr/>
        <a:lstStyle/>
        <a:p>
          <a:endParaRPr lang="en-CA"/>
        </a:p>
      </dgm:t>
    </dgm:pt>
    <dgm:pt modelId="{62FDE238-4845-4687-83AF-01C161E7C8DE}" type="sibTrans" cxnId="{463C7F55-C169-4D7C-B072-E6A40341F65C}">
      <dgm:prSet/>
      <dgm:spPr/>
      <dgm:t>
        <a:bodyPr/>
        <a:lstStyle/>
        <a:p>
          <a:endParaRPr lang="en-CA"/>
        </a:p>
      </dgm:t>
    </dgm:pt>
    <dgm:pt modelId="{F41878DD-90E3-4066-899B-A7D0E2DAAC0A}" type="pres">
      <dgm:prSet presAssocID="{A1ECA057-4DF7-4F23-AF27-C18CE661B5FD}" presName="Name0" presStyleCnt="0">
        <dgm:presLayoutVars>
          <dgm:dir/>
          <dgm:animLvl val="lvl"/>
          <dgm:resizeHandles/>
        </dgm:presLayoutVars>
      </dgm:prSet>
      <dgm:spPr/>
    </dgm:pt>
    <dgm:pt modelId="{CB9CB540-BE5A-44D4-8377-6B893BC102F1}" type="pres">
      <dgm:prSet presAssocID="{C0AE115C-DE67-4F87-94B7-63BA72247B0F}" presName="linNode" presStyleCnt="0"/>
      <dgm:spPr/>
    </dgm:pt>
    <dgm:pt modelId="{FC54E8C6-CA14-4D8C-A44A-3C9EEA7DA2D9}" type="pres">
      <dgm:prSet presAssocID="{C0AE115C-DE67-4F87-94B7-63BA72247B0F}" presName="parentShp" presStyleLbl="node1" presStyleIdx="0" presStyleCnt="3" custScaleX="82852" custScaleY="20299" custLinFactNeighborX="-9526" custLinFactNeighborY="-4555">
        <dgm:presLayoutVars>
          <dgm:bulletEnabled val="1"/>
        </dgm:presLayoutVars>
      </dgm:prSet>
      <dgm:spPr/>
    </dgm:pt>
    <dgm:pt modelId="{4441F2E6-5E15-412F-9215-23145EACDD7A}" type="pres">
      <dgm:prSet presAssocID="{C0AE115C-DE67-4F87-94B7-63BA72247B0F}" presName="childShp" presStyleLbl="bgAccFollowNode1" presStyleIdx="0" presStyleCnt="3" custScaleX="82852" custScaleY="23340" custLinFactNeighborX="-12825" custLinFactNeighborY="-5554">
        <dgm:presLayoutVars>
          <dgm:bulletEnabled val="1"/>
        </dgm:presLayoutVars>
      </dgm:prSet>
      <dgm:spPr/>
    </dgm:pt>
    <dgm:pt modelId="{9F29F547-5D89-4C5F-B7C7-4EE5BC75EB14}" type="pres">
      <dgm:prSet presAssocID="{CA3505B4-DDEA-4BD3-A34F-D1B76A400A5E}" presName="spacing" presStyleCnt="0"/>
      <dgm:spPr/>
    </dgm:pt>
    <dgm:pt modelId="{8E349A78-D126-4CAB-AD92-697F38CAD2BE}" type="pres">
      <dgm:prSet presAssocID="{AF70C0BC-3DFC-4B75-8514-614652A9F1B5}" presName="linNode" presStyleCnt="0"/>
      <dgm:spPr/>
    </dgm:pt>
    <dgm:pt modelId="{200215C9-A283-4EA9-8CFC-9802D128BD7D}" type="pres">
      <dgm:prSet presAssocID="{AF70C0BC-3DFC-4B75-8514-614652A9F1B5}" presName="parentShp" presStyleLbl="node1" presStyleIdx="1" presStyleCnt="3" custScaleX="83862" custScaleY="20722" custLinFactNeighborX="-9942" custLinFactNeighborY="-6573">
        <dgm:presLayoutVars>
          <dgm:bulletEnabled val="1"/>
        </dgm:presLayoutVars>
      </dgm:prSet>
      <dgm:spPr/>
    </dgm:pt>
    <dgm:pt modelId="{E4072EB8-1C70-432C-B3ED-FD977CDBFC6A}" type="pres">
      <dgm:prSet presAssocID="{AF70C0BC-3DFC-4B75-8514-614652A9F1B5}" presName="childShp" presStyleLbl="bgAccFollowNode1" presStyleIdx="1" presStyleCnt="3" custScaleX="81178" custScaleY="23893" custLinFactNeighborX="-14331" custLinFactNeighborY="-6400">
        <dgm:presLayoutVars>
          <dgm:bulletEnabled val="1"/>
        </dgm:presLayoutVars>
      </dgm:prSet>
      <dgm:spPr/>
    </dgm:pt>
    <dgm:pt modelId="{4AE59185-DFAB-43CD-8B23-2FF51D7FB98D}" type="pres">
      <dgm:prSet presAssocID="{AFC07A53-51BF-4414-9059-6EDE4A0F81B6}" presName="spacing" presStyleCnt="0"/>
      <dgm:spPr/>
    </dgm:pt>
    <dgm:pt modelId="{0E0527A2-B276-4D2C-A7D6-B8BD81AD599F}" type="pres">
      <dgm:prSet presAssocID="{FCDFEAFE-763A-4AED-A928-1A81292CC346}" presName="linNode" presStyleCnt="0"/>
      <dgm:spPr/>
    </dgm:pt>
    <dgm:pt modelId="{61442A05-5086-4A34-9FD6-B921CD057107}" type="pres">
      <dgm:prSet presAssocID="{FCDFEAFE-763A-4AED-A928-1A81292CC346}" presName="parentShp" presStyleLbl="node1" presStyleIdx="2" presStyleCnt="3" custScaleX="80223" custScaleY="19130" custLinFactNeighborX="-8964" custLinFactNeighborY="-6652">
        <dgm:presLayoutVars>
          <dgm:bulletEnabled val="1"/>
        </dgm:presLayoutVars>
      </dgm:prSet>
      <dgm:spPr>
        <a:xfrm>
          <a:off x="0" y="2178753"/>
          <a:ext cx="3251200" cy="3238500"/>
        </a:xfrm>
        <a:prstGeom prst="roundRect">
          <a:avLst/>
        </a:prstGeom>
      </dgm:spPr>
    </dgm:pt>
    <dgm:pt modelId="{433BB43F-7531-4621-937A-0981A6E26F19}" type="pres">
      <dgm:prSet presAssocID="{FCDFEAFE-763A-4AED-A928-1A81292CC346}" presName="childShp" presStyleLbl="bgAccFollowNode1" presStyleIdx="2" presStyleCnt="3" custScaleX="82328" custScaleY="23445" custLinFactNeighborX="-12375" custLinFactNeighborY="-7374">
        <dgm:presLayoutVars>
          <dgm:bulletEnabled val="1"/>
        </dgm:presLayoutVars>
      </dgm:prSet>
      <dgm:spPr>
        <a:xfrm>
          <a:off x="3251199" y="2178753"/>
          <a:ext cx="4876800" cy="3238500"/>
        </a:xfrm>
        <a:prstGeom prst="rightArrow">
          <a:avLst>
            <a:gd name="adj1" fmla="val 75000"/>
            <a:gd name="adj2" fmla="val 50000"/>
          </a:avLst>
        </a:prstGeom>
      </dgm:spPr>
    </dgm:pt>
  </dgm:ptLst>
  <dgm:cxnLst>
    <dgm:cxn modelId="{CCFE0201-EA81-42B5-A9C7-0F04A48BA851}" srcId="{AF70C0BC-3DFC-4B75-8514-614652A9F1B5}" destId="{480AC9E3-0BB6-4118-AC93-DAEA385A6854}" srcOrd="0" destOrd="0" parTransId="{CEAF1633-23C0-4586-97D5-2A9F1A3EB059}" sibTransId="{DE01751A-008C-47D8-BD4E-3D6FD631DA6E}"/>
    <dgm:cxn modelId="{1B65D20A-4AAA-467F-BDE2-09D6CB2A971E}" type="presOf" srcId="{F5285BA1-9884-4CC9-B244-226CDB31DDB5}" destId="{433BB43F-7531-4621-937A-0981A6E26F19}" srcOrd="0" destOrd="0" presId="urn:microsoft.com/office/officeart/2005/8/layout/vList6"/>
    <dgm:cxn modelId="{5C906010-2D5D-4E3B-970F-3202CA4AFD3A}" srcId="{C0AE115C-DE67-4F87-94B7-63BA72247B0F}" destId="{D23B164B-EC48-4EC3-8D44-DB103B38CBE9}" srcOrd="0" destOrd="0" parTransId="{AAA46D33-C026-48F3-ACCD-2DB0698C7618}" sibTransId="{B54E01CE-1DFB-4C84-ABD0-9D3960B0D8FA}"/>
    <dgm:cxn modelId="{FA168013-FEF2-4719-89F1-B7AD96753CFE}" type="presOf" srcId="{A1ECA057-4DF7-4F23-AF27-C18CE661B5FD}" destId="{F41878DD-90E3-4066-899B-A7D0E2DAAC0A}" srcOrd="0" destOrd="0" presId="urn:microsoft.com/office/officeart/2005/8/layout/vList6"/>
    <dgm:cxn modelId="{C2508623-9506-4B98-881E-535B9CCF8747}" srcId="{A1ECA057-4DF7-4F23-AF27-C18CE661B5FD}" destId="{AF70C0BC-3DFC-4B75-8514-614652A9F1B5}" srcOrd="1" destOrd="0" parTransId="{5863754A-CFF9-4E6C-800C-48452BB92BA7}" sibTransId="{AFC07A53-51BF-4414-9059-6EDE4A0F81B6}"/>
    <dgm:cxn modelId="{54B6CE31-F6EE-4023-956A-1009E89EF90D}" type="presOf" srcId="{480AC9E3-0BB6-4118-AC93-DAEA385A6854}" destId="{E4072EB8-1C70-432C-B3ED-FD977CDBFC6A}" srcOrd="0" destOrd="0" presId="urn:microsoft.com/office/officeart/2005/8/layout/vList6"/>
    <dgm:cxn modelId="{52C4253E-A362-4A7B-A5DD-BA9FBCA5EA78}" type="presOf" srcId="{C0AE115C-DE67-4F87-94B7-63BA72247B0F}" destId="{FC54E8C6-CA14-4D8C-A44A-3C9EEA7DA2D9}" srcOrd="0" destOrd="0" presId="urn:microsoft.com/office/officeart/2005/8/layout/vList6"/>
    <dgm:cxn modelId="{6925365C-36E8-4CFD-A580-C76C6C2010C0}" type="presOf" srcId="{AF70C0BC-3DFC-4B75-8514-614652A9F1B5}" destId="{200215C9-A283-4EA9-8CFC-9802D128BD7D}" srcOrd="0" destOrd="0" presId="urn:microsoft.com/office/officeart/2005/8/layout/vList6"/>
    <dgm:cxn modelId="{463C7F55-C169-4D7C-B072-E6A40341F65C}" srcId="{FCDFEAFE-763A-4AED-A928-1A81292CC346}" destId="{F5285BA1-9884-4CC9-B244-226CDB31DDB5}" srcOrd="0" destOrd="0" parTransId="{7D875B91-05BB-4CA2-BA20-B4830823758F}" sibTransId="{62FDE238-4845-4687-83AF-01C161E7C8DE}"/>
    <dgm:cxn modelId="{8D312288-261D-4240-AA61-ED95174762BB}" srcId="{A1ECA057-4DF7-4F23-AF27-C18CE661B5FD}" destId="{FCDFEAFE-763A-4AED-A928-1A81292CC346}" srcOrd="2" destOrd="0" parTransId="{04CFE223-0A14-48AB-8BC2-1E8F1B12E460}" sibTransId="{F227390C-4DDD-4D5C-9D1F-FC413A0FFB3E}"/>
    <dgm:cxn modelId="{B9176696-88F0-4A0A-91D7-7F5460595985}" type="presOf" srcId="{D23B164B-EC48-4EC3-8D44-DB103B38CBE9}" destId="{4441F2E6-5E15-412F-9215-23145EACDD7A}" srcOrd="0" destOrd="0" presId="urn:microsoft.com/office/officeart/2005/8/layout/vList6"/>
    <dgm:cxn modelId="{38D7919A-86AC-44E6-A3D3-5558E7E4666D}" srcId="{A1ECA057-4DF7-4F23-AF27-C18CE661B5FD}" destId="{C0AE115C-DE67-4F87-94B7-63BA72247B0F}" srcOrd="0" destOrd="0" parTransId="{9BD04749-F7B2-4014-8929-1B5BDFE9CB7C}" sibTransId="{CA3505B4-DDEA-4BD3-A34F-D1B76A400A5E}"/>
    <dgm:cxn modelId="{ECFFA5C9-EA9D-4BE8-B475-E40E990959D5}" type="presOf" srcId="{FCDFEAFE-763A-4AED-A928-1A81292CC346}" destId="{61442A05-5086-4A34-9FD6-B921CD057107}" srcOrd="0" destOrd="0" presId="urn:microsoft.com/office/officeart/2005/8/layout/vList6"/>
    <dgm:cxn modelId="{3C17D557-9380-4BDB-898F-19D6BCB3C17A}" type="presParOf" srcId="{F41878DD-90E3-4066-899B-A7D0E2DAAC0A}" destId="{CB9CB540-BE5A-44D4-8377-6B893BC102F1}" srcOrd="0" destOrd="0" presId="urn:microsoft.com/office/officeart/2005/8/layout/vList6"/>
    <dgm:cxn modelId="{4B5AA5BD-1B35-40F5-9447-DDC62A35B9DA}" type="presParOf" srcId="{CB9CB540-BE5A-44D4-8377-6B893BC102F1}" destId="{FC54E8C6-CA14-4D8C-A44A-3C9EEA7DA2D9}" srcOrd="0" destOrd="0" presId="urn:microsoft.com/office/officeart/2005/8/layout/vList6"/>
    <dgm:cxn modelId="{5A76DB22-9417-4E98-877D-5A75DE99E6FF}" type="presParOf" srcId="{CB9CB540-BE5A-44D4-8377-6B893BC102F1}" destId="{4441F2E6-5E15-412F-9215-23145EACDD7A}" srcOrd="1" destOrd="0" presId="urn:microsoft.com/office/officeart/2005/8/layout/vList6"/>
    <dgm:cxn modelId="{55EEB3AB-21A5-4E03-A3C9-E669709D8039}" type="presParOf" srcId="{F41878DD-90E3-4066-899B-A7D0E2DAAC0A}" destId="{9F29F547-5D89-4C5F-B7C7-4EE5BC75EB14}" srcOrd="1" destOrd="0" presId="urn:microsoft.com/office/officeart/2005/8/layout/vList6"/>
    <dgm:cxn modelId="{47414029-61E9-4A25-AB94-4114DE563C77}" type="presParOf" srcId="{F41878DD-90E3-4066-899B-A7D0E2DAAC0A}" destId="{8E349A78-D126-4CAB-AD92-697F38CAD2BE}" srcOrd="2" destOrd="0" presId="urn:microsoft.com/office/officeart/2005/8/layout/vList6"/>
    <dgm:cxn modelId="{53269471-638F-4EF6-A57E-39F132523008}" type="presParOf" srcId="{8E349A78-D126-4CAB-AD92-697F38CAD2BE}" destId="{200215C9-A283-4EA9-8CFC-9802D128BD7D}" srcOrd="0" destOrd="0" presId="urn:microsoft.com/office/officeart/2005/8/layout/vList6"/>
    <dgm:cxn modelId="{BBFD9177-BD87-45A7-8927-C83475742DE0}" type="presParOf" srcId="{8E349A78-D126-4CAB-AD92-697F38CAD2BE}" destId="{E4072EB8-1C70-432C-B3ED-FD977CDBFC6A}" srcOrd="1" destOrd="0" presId="urn:microsoft.com/office/officeart/2005/8/layout/vList6"/>
    <dgm:cxn modelId="{514BC25F-166D-441A-8D29-FB020E9D76F5}" type="presParOf" srcId="{F41878DD-90E3-4066-899B-A7D0E2DAAC0A}" destId="{4AE59185-DFAB-43CD-8B23-2FF51D7FB98D}" srcOrd="3" destOrd="0" presId="urn:microsoft.com/office/officeart/2005/8/layout/vList6"/>
    <dgm:cxn modelId="{6E71CF68-5002-4D87-B960-832789499767}" type="presParOf" srcId="{F41878DD-90E3-4066-899B-A7D0E2DAAC0A}" destId="{0E0527A2-B276-4D2C-A7D6-B8BD81AD599F}" srcOrd="4" destOrd="0" presId="urn:microsoft.com/office/officeart/2005/8/layout/vList6"/>
    <dgm:cxn modelId="{51C79F54-6183-40B7-8973-DAB0A55D35EC}" type="presParOf" srcId="{0E0527A2-B276-4D2C-A7D6-B8BD81AD599F}" destId="{61442A05-5086-4A34-9FD6-B921CD057107}" srcOrd="0" destOrd="0" presId="urn:microsoft.com/office/officeart/2005/8/layout/vList6"/>
    <dgm:cxn modelId="{3DB69B01-AFC5-4163-9388-D6587E72FDBB}" type="presParOf" srcId="{0E0527A2-B276-4D2C-A7D6-B8BD81AD599F}" destId="{433BB43F-7531-4621-937A-0981A6E26F19}" srcOrd="1" destOrd="0" presId="urn:microsoft.com/office/officeart/2005/8/layout/vList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1F2E6-5E15-412F-9215-23145EACDD7A}">
      <dsp:nvSpPr>
        <dsp:cNvPr id="0" name=""/>
        <dsp:cNvSpPr/>
      </dsp:nvSpPr>
      <dsp:spPr>
        <a:xfrm>
          <a:off x="2964476" y="771103"/>
          <a:ext cx="4040526" cy="1264716"/>
        </a:xfrm>
        <a:prstGeom prst="rightArrow">
          <a:avLst>
            <a:gd name="adj1" fmla="val 75000"/>
            <a:gd name="adj2" fmla="val 50000"/>
          </a:avLst>
        </a:prstGeom>
        <a:solidFill>
          <a:schemeClr val="tx2">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n-US" sz="1400" kern="1200" dirty="0"/>
            <a:t>Draws a S curve to separate things into two groups based on their features and predicts the probability of belonging to each group</a:t>
          </a:r>
          <a:endParaRPr lang="en-CA" sz="1400" kern="1200" dirty="0"/>
        </a:p>
      </dsp:txBody>
      <dsp:txXfrm>
        <a:off x="2964476" y="929193"/>
        <a:ext cx="3566258" cy="948537"/>
      </dsp:txXfrm>
    </dsp:sp>
    <dsp:sp modelId="{FC54E8C6-CA14-4D8C-A44A-3C9EEA7DA2D9}">
      <dsp:nvSpPr>
        <dsp:cNvPr id="0" name=""/>
        <dsp:cNvSpPr/>
      </dsp:nvSpPr>
      <dsp:spPr>
        <a:xfrm>
          <a:off x="261445" y="853494"/>
          <a:ext cx="2693684" cy="1099935"/>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chemeClr val="tx1"/>
              </a:solidFill>
            </a:rPr>
            <a:t>Logistic Regression</a:t>
          </a:r>
        </a:p>
      </dsp:txBody>
      <dsp:txXfrm>
        <a:off x="315139" y="907188"/>
        <a:ext cx="2586296" cy="992547"/>
      </dsp:txXfrm>
    </dsp:sp>
    <dsp:sp modelId="{E4072EB8-1C70-432C-B3ED-FD977CDBFC6A}">
      <dsp:nvSpPr>
        <dsp:cNvPr id="0" name=""/>
        <dsp:cNvSpPr/>
      </dsp:nvSpPr>
      <dsp:spPr>
        <a:xfrm>
          <a:off x="3036767" y="2983978"/>
          <a:ext cx="3958888" cy="1294682"/>
        </a:xfrm>
        <a:prstGeom prst="rightArrow">
          <a:avLst>
            <a:gd name="adj1" fmla="val 75000"/>
            <a:gd name="adj2" fmla="val 50000"/>
          </a:avLst>
        </a:prstGeom>
        <a:solidFill>
          <a:schemeClr val="tx2">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n-US" sz="1400" kern="1200" dirty="0"/>
            <a:t>Classifies instances by drawing boundaries around each group using support vectors, optimizing to find the widest gap between the boundaries to separate the groups.</a:t>
          </a:r>
          <a:endParaRPr lang="en-CA" sz="1400" kern="1200" dirty="0"/>
        </a:p>
      </dsp:txBody>
      <dsp:txXfrm>
        <a:off x="3036767" y="3145813"/>
        <a:ext cx="3473382" cy="971012"/>
      </dsp:txXfrm>
    </dsp:sp>
    <dsp:sp modelId="{200215C9-A283-4EA9-8CFC-9802D128BD7D}">
      <dsp:nvSpPr>
        <dsp:cNvPr id="0" name=""/>
        <dsp:cNvSpPr/>
      </dsp:nvSpPr>
      <dsp:spPr>
        <a:xfrm>
          <a:off x="291307" y="3060517"/>
          <a:ext cx="2726521" cy="1122856"/>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chemeClr val="tx1"/>
              </a:solidFill>
            </a:rPr>
            <a:t>Support Vector Machine</a:t>
          </a:r>
        </a:p>
      </dsp:txBody>
      <dsp:txXfrm>
        <a:off x="346120" y="3115330"/>
        <a:ext cx="2616895" cy="10132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1F2E6-5E15-412F-9215-23145EACDD7A}">
      <dsp:nvSpPr>
        <dsp:cNvPr id="0" name=""/>
        <dsp:cNvSpPr/>
      </dsp:nvSpPr>
      <dsp:spPr>
        <a:xfrm>
          <a:off x="2973612" y="0"/>
          <a:ext cx="4040526" cy="1263481"/>
        </a:xfrm>
        <a:prstGeom prst="rightArrow">
          <a:avLst>
            <a:gd name="adj1" fmla="val 75000"/>
            <a:gd name="adj2" fmla="val 50000"/>
          </a:avLst>
        </a:prstGeom>
        <a:solidFill>
          <a:schemeClr val="tx2">
            <a:lumMod val="20000"/>
            <a:lumOff val="8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n-US" sz="1400" kern="1200" dirty="0"/>
            <a:t>Decision Tree analyzes data features, asking questions to classify data points into categories, while in random forest, multiple decision trees collaborate, with the final prediction based on the most common decision among them.</a:t>
          </a:r>
          <a:endParaRPr lang="en-CA" sz="1400" kern="1200" dirty="0"/>
        </a:p>
      </dsp:txBody>
      <dsp:txXfrm>
        <a:off x="2973612" y="157935"/>
        <a:ext cx="3566721" cy="947611"/>
      </dsp:txXfrm>
    </dsp:sp>
    <dsp:sp modelId="{FC54E8C6-CA14-4D8C-A44A-3C9EEA7DA2D9}">
      <dsp:nvSpPr>
        <dsp:cNvPr id="0" name=""/>
        <dsp:cNvSpPr/>
      </dsp:nvSpPr>
      <dsp:spPr>
        <a:xfrm>
          <a:off x="232330" y="90694"/>
          <a:ext cx="2693684" cy="1098861"/>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chemeClr val="tx1"/>
              </a:solidFill>
            </a:rPr>
            <a:t>Random Forest</a:t>
          </a:r>
        </a:p>
      </dsp:txBody>
      <dsp:txXfrm>
        <a:off x="285972" y="144336"/>
        <a:ext cx="2586400" cy="991577"/>
      </dsp:txXfrm>
    </dsp:sp>
    <dsp:sp modelId="{E4072EB8-1C70-432C-B3ED-FD977CDBFC6A}">
      <dsp:nvSpPr>
        <dsp:cNvPr id="0" name=""/>
        <dsp:cNvSpPr/>
      </dsp:nvSpPr>
      <dsp:spPr>
        <a:xfrm>
          <a:off x="2981886" y="1713326"/>
          <a:ext cx="3958888" cy="1293417"/>
        </a:xfrm>
        <a:prstGeom prst="rightArrow">
          <a:avLst>
            <a:gd name="adj1" fmla="val 75000"/>
            <a:gd name="adj2" fmla="val 50000"/>
          </a:avLst>
        </a:prstGeom>
        <a:solidFill>
          <a:schemeClr val="tx2">
            <a:lumMod val="20000"/>
            <a:lumOff val="8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n-US" sz="1400" kern="1200" dirty="0"/>
            <a:t>Trains multiple decision trees, each learning from the mistakes of its predecessors to improve accuracy, ultimately combining their predictions for optimal results</a:t>
          </a:r>
          <a:endParaRPr lang="en-CA" sz="1400" kern="1200" dirty="0"/>
        </a:p>
      </dsp:txBody>
      <dsp:txXfrm>
        <a:off x="2981886" y="1875003"/>
        <a:ext cx="3473857" cy="970063"/>
      </dsp:txXfrm>
    </dsp:sp>
    <dsp:sp modelId="{200215C9-A283-4EA9-8CFC-9802D128BD7D}">
      <dsp:nvSpPr>
        <dsp:cNvPr id="0" name=""/>
        <dsp:cNvSpPr/>
      </dsp:nvSpPr>
      <dsp:spPr>
        <a:xfrm>
          <a:off x="236443" y="1789790"/>
          <a:ext cx="2726521" cy="1121759"/>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chemeClr val="tx1"/>
              </a:solidFill>
            </a:rPr>
            <a:t>XGBoost</a:t>
          </a:r>
        </a:p>
      </dsp:txBody>
      <dsp:txXfrm>
        <a:off x="291203" y="1844550"/>
        <a:ext cx="2617001" cy="1012239"/>
      </dsp:txXfrm>
    </dsp:sp>
    <dsp:sp modelId="{433BB43F-7531-4621-937A-0981A6E26F19}">
      <dsp:nvSpPr>
        <dsp:cNvPr id="0" name=""/>
        <dsp:cNvSpPr/>
      </dsp:nvSpPr>
      <dsp:spPr>
        <a:xfrm>
          <a:off x="2958283" y="3495355"/>
          <a:ext cx="4014971" cy="1269165"/>
        </a:xfrm>
        <a:prstGeom prst="rightArrow">
          <a:avLst>
            <a:gd name="adj1" fmla="val 75000"/>
            <a:gd name="adj2" fmla="val 50000"/>
          </a:avLst>
        </a:prstGeom>
        <a:solidFill>
          <a:schemeClr val="tx2">
            <a:lumMod val="20000"/>
            <a:lumOff val="80000"/>
          </a:schemeClr>
        </a:solidFill>
        <a:ln w="25400" cap="flat" cmpd="sng" algn="ctr">
          <a:solidFill>
            <a:srgbClr val="F68D2E">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SzPts val="2000"/>
            <a:buChar char="•"/>
          </a:pPr>
          <a:r>
            <a:rPr lang="en-US" sz="1400" kern="1200">
              <a:solidFill>
                <a:srgbClr val="000000">
                  <a:hueOff val="0"/>
                  <a:satOff val="0"/>
                  <a:lumOff val="0"/>
                  <a:alphaOff val="0"/>
                </a:srgbClr>
              </a:solidFill>
              <a:latin typeface="Arial"/>
              <a:ea typeface="+mn-ea"/>
              <a:cs typeface="+mn-cs"/>
            </a:rPr>
            <a:t>Categorizes new instances by comparing them to a set number of nearby instances and assigning the most common label among these neighbors to the new instance.</a:t>
          </a:r>
          <a:endParaRPr lang="en-CA" sz="1400" kern="1200" dirty="0">
            <a:solidFill>
              <a:srgbClr val="000000">
                <a:hueOff val="0"/>
                <a:satOff val="0"/>
                <a:lumOff val="0"/>
                <a:alphaOff val="0"/>
              </a:srgbClr>
            </a:solidFill>
            <a:latin typeface="Arial"/>
            <a:ea typeface="+mn-ea"/>
            <a:cs typeface="+mn-cs"/>
          </a:endParaRPr>
        </a:p>
      </dsp:txBody>
      <dsp:txXfrm>
        <a:off x="2958283" y="3654001"/>
        <a:ext cx="3539034" cy="951873"/>
      </dsp:txXfrm>
    </dsp:sp>
    <dsp:sp modelId="{61442A05-5086-4A34-9FD6-B921CD057107}">
      <dsp:nvSpPr>
        <dsp:cNvPr id="0" name=""/>
        <dsp:cNvSpPr/>
      </dsp:nvSpPr>
      <dsp:spPr>
        <a:xfrm>
          <a:off x="315252" y="3651233"/>
          <a:ext cx="2608210" cy="1035578"/>
        </a:xfrm>
        <a:prstGeom prst="roundRect">
          <a:avLst/>
        </a:prstGeom>
        <a:solidFill>
          <a:schemeClr val="tx2"/>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chemeClr val="tx1"/>
              </a:solidFill>
              <a:latin typeface="Arial"/>
              <a:ea typeface="+mn-ea"/>
              <a:cs typeface="+mn-cs"/>
            </a:rPr>
            <a:t>K Nearest Neighbour</a:t>
          </a:r>
        </a:p>
      </dsp:txBody>
      <dsp:txXfrm>
        <a:off x="365805" y="3701786"/>
        <a:ext cx="2507104" cy="93447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15" name="Google Shape;31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b="1" dirty="0">
                <a:latin typeface="Roboto" panose="02000000000000000000" pitchFamily="2" charset="0"/>
                <a:ea typeface="Roboto" panose="02000000000000000000" pitchFamily="2" charset="0"/>
              </a:rPr>
              <a:t>Logistic regression: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chemeClr val="tx1"/>
                </a:solidFill>
                <a:effectLst/>
                <a:latin typeface="Roboto" panose="02000000000000000000" pitchFamily="2" charset="0"/>
                <a:ea typeface="Roboto" panose="02000000000000000000" pitchFamily="2" charset="0"/>
              </a:rPr>
              <a:t>So, when we want to sort a new thing, it looks at its features and guesses which group it might belong to based on where it falls on the line.</a:t>
            </a:r>
            <a:endParaRPr lang="en-US" sz="1200" dirty="0">
              <a:solidFill>
                <a:schemeClr val="tx1"/>
              </a:solidFill>
              <a:latin typeface="Roboto" panose="02000000000000000000" pitchFamily="2" charset="0"/>
              <a:ea typeface="Roboto" panose="02000000000000000000" pitchFamily="2" charset="0"/>
            </a:endParaRPr>
          </a:p>
          <a:p>
            <a:pPr marL="0" lvl="0" indent="0" algn="l" rtl="0">
              <a:lnSpc>
                <a:spcPct val="90000"/>
              </a:lnSpc>
              <a:spcBef>
                <a:spcPts val="0"/>
              </a:spcBef>
              <a:spcAft>
                <a:spcPts val="0"/>
              </a:spcAft>
              <a:buClr>
                <a:schemeClr val="dk1"/>
              </a:buClr>
              <a:buSzPts val="2000"/>
              <a:buNone/>
            </a:pPr>
            <a:r>
              <a:rPr lang="en-US" sz="1200" dirty="0">
                <a:solidFill>
                  <a:schemeClr val="tx1"/>
                </a:solidFill>
                <a:latin typeface="Roboto" panose="02000000000000000000" pitchFamily="2" charset="0"/>
                <a:ea typeface="Roboto" panose="02000000000000000000" pitchFamily="2" charset="0"/>
              </a:rPr>
              <a:t>It looks at the characteristics of each fruit and tries to draw a line (or boundary) between apples and oranges based on those characteristics. This line helps us separate the two groups.</a:t>
            </a:r>
          </a:p>
          <a:p>
            <a:pPr marL="0" lvl="0" indent="0" algn="l" rtl="0">
              <a:lnSpc>
                <a:spcPct val="90000"/>
              </a:lnSpc>
              <a:spcBef>
                <a:spcPts val="0"/>
              </a:spcBef>
              <a:spcAft>
                <a:spcPts val="0"/>
              </a:spcAft>
              <a:buClr>
                <a:schemeClr val="dk1"/>
              </a:buClr>
              <a:buSzPts val="2000"/>
              <a:buNone/>
            </a:pPr>
            <a:r>
              <a:rPr lang="en-US" sz="1200" dirty="0">
                <a:solidFill>
                  <a:schemeClr val="tx1"/>
                </a:solidFill>
                <a:latin typeface="Roboto" panose="02000000000000000000" pitchFamily="2" charset="0"/>
                <a:ea typeface="Roboto" panose="02000000000000000000" pitchFamily="2" charset="0"/>
              </a:rPr>
              <a:t>But here's the twist: Instead of just drawing a straight line, logistic regression uses a special kind of curve called the "S-curve." This curve allows logistic regression to not only separate the fruits into two groups but also to give us the probability that each fruit belongs to one group or the other.</a:t>
            </a:r>
          </a:p>
          <a:p>
            <a:pPr marL="0" lvl="0" indent="0" algn="l" rtl="0">
              <a:lnSpc>
                <a:spcPct val="90000"/>
              </a:lnSpc>
              <a:spcBef>
                <a:spcPts val="0"/>
              </a:spcBef>
              <a:spcAft>
                <a:spcPts val="0"/>
              </a:spcAft>
              <a:buClr>
                <a:schemeClr val="dk1"/>
              </a:buClr>
              <a:buSzPts val="2000"/>
              <a:buNone/>
            </a:pPr>
            <a:r>
              <a:rPr lang="en-US" sz="1200" dirty="0">
                <a:solidFill>
                  <a:schemeClr val="tx1"/>
                </a:solidFill>
                <a:latin typeface="Roboto" panose="02000000000000000000" pitchFamily="2" charset="0"/>
                <a:ea typeface="Roboto" panose="02000000000000000000" pitchFamily="2" charset="0"/>
              </a:rPr>
              <a:t>So, when we use logistic regression to classify a new fruit, it looks at its characteristics and calculates the probability that it's an apple or an orange based on where it falls on the S-curve.</a:t>
            </a:r>
          </a:p>
          <a:p>
            <a:pPr marL="0" lvl="0" indent="0" algn="l" rtl="0">
              <a:lnSpc>
                <a:spcPct val="90000"/>
              </a:lnSpc>
              <a:spcBef>
                <a:spcPts val="0"/>
              </a:spcBef>
              <a:spcAft>
                <a:spcPts val="0"/>
              </a:spcAft>
              <a:buClr>
                <a:schemeClr val="dk1"/>
              </a:buClr>
              <a:buSzPts val="2000"/>
              <a:buNone/>
            </a:pPr>
            <a:r>
              <a:rPr lang="en-US" sz="1200" dirty="0">
                <a:solidFill>
                  <a:schemeClr val="tx1"/>
                </a:solidFill>
                <a:latin typeface="Roboto" panose="02000000000000000000" pitchFamily="2" charset="0"/>
                <a:ea typeface="Roboto" panose="02000000000000000000" pitchFamily="2" charset="0"/>
              </a:rPr>
              <a:t>In simple terms, logistic regression helps us classify things into two groups (like apples and oranges) by drawing a curve that shows the probability of belonging to each group based on their characteristics.</a:t>
            </a:r>
          </a:p>
          <a:p>
            <a:pPr marL="457200" marR="0" lvl="0" indent="-228600" algn="l" rtl="0">
              <a:lnSpc>
                <a:spcPct val="100000"/>
              </a:lnSpc>
              <a:spcBef>
                <a:spcPts val="0"/>
              </a:spcBef>
              <a:spcAft>
                <a:spcPts val="0"/>
              </a:spcAft>
              <a:buSzPts val="1400"/>
              <a:buNone/>
            </a:pPr>
            <a:endParaRPr lang="en-US" b="1"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b="1" dirty="0" err="1">
                <a:latin typeface="Roboto" panose="02000000000000000000" pitchFamily="2" charset="0"/>
                <a:ea typeface="Roboto" panose="02000000000000000000" pitchFamily="2" charset="0"/>
              </a:rPr>
              <a:t>Svm</a:t>
            </a:r>
            <a:r>
              <a:rPr lang="en-US" b="1" dirty="0">
                <a:latin typeface="Roboto" panose="02000000000000000000" pitchFamily="2" charset="0"/>
                <a:ea typeface="Roboto" panose="02000000000000000000" pitchFamily="2" charset="0"/>
              </a:rPr>
              <a:t>- </a:t>
            </a:r>
            <a:r>
              <a:rPr lang="en-US" sz="1200" dirty="0">
                <a:solidFill>
                  <a:schemeClr val="tx1"/>
                </a:solidFill>
                <a:latin typeface="Roboto" panose="02000000000000000000" pitchFamily="2" charset="0"/>
                <a:ea typeface="Roboto" panose="02000000000000000000" pitchFamily="2" charset="0"/>
              </a:rPr>
              <a:t>When we have a new instance to classify, SVM looks at its features and sees which side of the boundary it falls on to predict its group. </a:t>
            </a:r>
          </a:p>
          <a:p>
            <a:pPr marL="457200" marR="0" lvl="0" indent="-228600" algn="l" rtl="0">
              <a:lnSpc>
                <a:spcPct val="100000"/>
              </a:lnSpc>
              <a:spcBef>
                <a:spcPts val="0"/>
              </a:spcBef>
              <a:spcAft>
                <a:spcPts val="0"/>
              </a:spcAft>
              <a:buSzPts val="1400"/>
              <a:buNone/>
            </a:pPr>
            <a:endParaRPr lang="en-US" b="1"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b="1" dirty="0">
                <a:latin typeface="Roboto" panose="02000000000000000000" pitchFamily="2" charset="0"/>
                <a:ea typeface="Roboto" panose="02000000000000000000" pitchFamily="2" charset="0"/>
              </a:rPr>
              <a:t>Decision Trees:</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Imagine you're trying to make a decision, and you have a bunch of questions you could ask to help you decide. For example, if you're deciding what to wear, you might ask questions like "Is it raining?" or "Is it hot outside?" Each question helps you narrow down your choices until you make a decision.</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A decision tree works similarly. It asks a series of questions about the data and uses the answers to classify or predict something. Each question splits the data into smaller groups, and the process continues until it reaches a conclusion, like whether a customer will buy a product or not.</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b="1" dirty="0">
                <a:latin typeface="Roboto" panose="02000000000000000000" pitchFamily="2" charset="0"/>
                <a:ea typeface="Roboto" panose="02000000000000000000" pitchFamily="2" charset="0"/>
              </a:rPr>
              <a:t>Random Forests:</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Now, think of a forest with many trees. Each tree (decision tree) in the forest is like a different person making a decision based on their own set of questions. Some people might focus more on the weather, while others might care more about the occasion.</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Similarly, a random forest is a collection of decision trees. But here's the key: each tree in the forest is trained on a different subset of the data and asks different questions. When you want to make a prediction, you ask each tree in the forest and take a vote. The most popular prediction among the trees becomes the final prediction.</a:t>
            </a:r>
            <a:endParaRPr dirty="0">
              <a:latin typeface="Roboto" panose="02000000000000000000" pitchFamily="2" charset="0"/>
              <a:ea typeface="Roboto" panose="02000000000000000000" pitchFamily="2" charset="0"/>
            </a:endParaRPr>
          </a:p>
          <a:p>
            <a:pPr marL="457200" marR="0" lvl="0" indent="-228600" algn="l" rtl="0">
              <a:lnSpc>
                <a:spcPct val="100000"/>
              </a:lnSpc>
              <a:spcBef>
                <a:spcPts val="0"/>
              </a:spcBef>
              <a:spcAft>
                <a:spcPts val="0"/>
              </a:spcAft>
              <a:buSzPts val="1400"/>
              <a:buNone/>
            </a:pPr>
            <a:r>
              <a:rPr lang="en-US" dirty="0">
                <a:latin typeface="Roboto" panose="02000000000000000000" pitchFamily="2" charset="0"/>
                <a:ea typeface="Roboto" panose="02000000000000000000" pitchFamily="2" charset="0"/>
              </a:rPr>
              <a:t>In simple terms, Decision Trees are like individual decision-makers, while Random Forests are like a diverse group of decision-makers working together to decide.</a:t>
            </a:r>
            <a:endParaRPr dirty="0">
              <a:latin typeface="Roboto" panose="02000000000000000000" pitchFamily="2" charset="0"/>
              <a:ea typeface="Roboto" panose="02000000000000000000" pitchFamily="2" charset="0"/>
            </a:endParaRPr>
          </a:p>
        </p:txBody>
      </p:sp>
      <p:sp>
        <p:nvSpPr>
          <p:cNvPr id="322" name="Google Shape;32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c902ca65ee_1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30200" algn="l" rtl="0">
              <a:lnSpc>
                <a:spcPct val="90000"/>
              </a:lnSpc>
              <a:spcBef>
                <a:spcPts val="0"/>
              </a:spcBef>
              <a:spcAft>
                <a:spcPts val="0"/>
              </a:spcAft>
              <a:buClr>
                <a:schemeClr val="dk1"/>
              </a:buClr>
              <a:buSzPts val="2000"/>
              <a:buNone/>
            </a:pPr>
            <a:r>
              <a:rPr lang="en-US" b="1" dirty="0" err="1"/>
              <a:t>Knn</a:t>
            </a:r>
            <a:r>
              <a:rPr lang="en-US" b="1" dirty="0"/>
              <a:t>- </a:t>
            </a:r>
            <a:r>
              <a:rPr lang="en-US" sz="2000" dirty="0"/>
              <a:t>For instance, if the majority of nearby instances have a label of 1, we predict that the new instance will likely have the same label.</a:t>
            </a:r>
          </a:p>
          <a:p>
            <a:pPr marL="0" lvl="0" indent="0" algn="l" rtl="0">
              <a:lnSpc>
                <a:spcPct val="90000"/>
              </a:lnSpc>
              <a:spcBef>
                <a:spcPts val="0"/>
              </a:spcBef>
              <a:spcAft>
                <a:spcPts val="0"/>
              </a:spcAft>
              <a:buClr>
                <a:schemeClr val="dk1"/>
              </a:buClr>
              <a:buSzPts val="2000"/>
              <a:buNone/>
            </a:pPr>
            <a:r>
              <a:rPr lang="en-US" sz="1200" dirty="0"/>
              <a:t>KNN: Imagine you have a group of friends who have different personalities, and you want to make a new friend who matches your interests. Now, you don't know much about this potential friend, but you do know a lot about your current friends.</a:t>
            </a:r>
            <a:endParaRPr lang="en-US" dirty="0"/>
          </a:p>
          <a:p>
            <a:pPr marL="0" lvl="0" indent="0" algn="l" rtl="0">
              <a:lnSpc>
                <a:spcPct val="90000"/>
              </a:lnSpc>
              <a:spcBef>
                <a:spcPts val="0"/>
              </a:spcBef>
              <a:spcAft>
                <a:spcPts val="0"/>
              </a:spcAft>
              <a:buClr>
                <a:schemeClr val="dk1"/>
              </a:buClr>
              <a:buSzPts val="2000"/>
              <a:buNone/>
            </a:pPr>
            <a:r>
              <a:rPr lang="en-US" sz="1200" dirty="0"/>
              <a:t>KNN works kind of like this: It looks at your new friend's traits (like interests or hobbies) and compares them to your existing friends. The "K" stands for how many of your closest friends you want to consider. So, KNN finds the "K" friends who are most like your new friend in terms of their traits.</a:t>
            </a:r>
            <a:endParaRPr lang="en-US" dirty="0"/>
          </a:p>
          <a:p>
            <a:pPr marL="0" lvl="0" indent="0" algn="l" rtl="0">
              <a:lnSpc>
                <a:spcPct val="90000"/>
              </a:lnSpc>
              <a:spcBef>
                <a:spcPts val="0"/>
              </a:spcBef>
              <a:spcAft>
                <a:spcPts val="0"/>
              </a:spcAft>
              <a:buClr>
                <a:schemeClr val="dk1"/>
              </a:buClr>
              <a:buSzPts val="2000"/>
              <a:buNone/>
            </a:pPr>
            <a:r>
              <a:rPr lang="en-US" sz="1200" dirty="0"/>
              <a:t>Once it finds those similar friends, it looks at how they feel about something (maybe a movie or a book). Then, it predicts how your new friend might feel about the same thing based on how their traits match up with your existing friends.</a:t>
            </a:r>
            <a:endParaRPr lang="en-US" dirty="0"/>
          </a:p>
          <a:p>
            <a:pPr marL="457200" marR="0" lvl="0" indent="-228600" algn="l" rtl="0">
              <a:lnSpc>
                <a:spcPct val="100000"/>
              </a:lnSpc>
              <a:spcBef>
                <a:spcPts val="0"/>
              </a:spcBef>
              <a:spcAft>
                <a:spcPts val="0"/>
              </a:spcAft>
              <a:buSzPts val="1400"/>
              <a:buNone/>
            </a:pPr>
            <a:endParaRPr lang="en-US" b="1" dirty="0"/>
          </a:p>
          <a:p>
            <a:pPr marL="457200" marR="0" lvl="0" indent="-228600" algn="l" rtl="0">
              <a:lnSpc>
                <a:spcPct val="100000"/>
              </a:lnSpc>
              <a:spcBef>
                <a:spcPts val="0"/>
              </a:spcBef>
              <a:spcAft>
                <a:spcPts val="0"/>
              </a:spcAft>
              <a:buSzPts val="1400"/>
              <a:buNone/>
            </a:pPr>
            <a:r>
              <a:rPr lang="en-US" b="1" dirty="0"/>
              <a:t>Decision Trees:</a:t>
            </a:r>
            <a:endParaRPr dirty="0"/>
          </a:p>
          <a:p>
            <a:pPr marL="457200" marR="0" lvl="0" indent="-228600" algn="l" rtl="0">
              <a:lnSpc>
                <a:spcPct val="100000"/>
              </a:lnSpc>
              <a:spcBef>
                <a:spcPts val="0"/>
              </a:spcBef>
              <a:spcAft>
                <a:spcPts val="0"/>
              </a:spcAft>
              <a:buSzPts val="1400"/>
              <a:buNone/>
            </a:pPr>
            <a:r>
              <a:rPr lang="en-US" dirty="0"/>
              <a:t>Imagine you're trying to make a decision, and you have a bunch of questions you could ask to help you decide. For example, if you're deciding what to wear, you might ask questions like "Is it raining?" or "Is it hot outside?" Each question helps you narrow down your choices until you make a decision.</a:t>
            </a:r>
            <a:endParaRPr dirty="0"/>
          </a:p>
          <a:p>
            <a:pPr marL="457200" marR="0" lvl="0" indent="-228600" algn="l" rtl="0">
              <a:lnSpc>
                <a:spcPct val="100000"/>
              </a:lnSpc>
              <a:spcBef>
                <a:spcPts val="0"/>
              </a:spcBef>
              <a:spcAft>
                <a:spcPts val="0"/>
              </a:spcAft>
              <a:buSzPts val="1400"/>
              <a:buNone/>
            </a:pPr>
            <a:r>
              <a:rPr lang="en-US" dirty="0"/>
              <a:t>A decision tree works similarly. It asks a series of questions about the data and uses the answers to classify or predict something. Each question splits the data into smaller groups, and the process continues until it reaches a conclusion, like whether a customer will buy a product or not.</a:t>
            </a:r>
            <a:endParaRPr dirty="0"/>
          </a:p>
          <a:p>
            <a:pPr marL="457200" marR="0" lvl="0" indent="-228600" algn="l" rtl="0">
              <a:lnSpc>
                <a:spcPct val="100000"/>
              </a:lnSpc>
              <a:spcBef>
                <a:spcPts val="0"/>
              </a:spcBef>
              <a:spcAft>
                <a:spcPts val="0"/>
              </a:spcAft>
              <a:buSzPts val="1400"/>
              <a:buNone/>
            </a:pPr>
            <a:r>
              <a:rPr lang="en-US" b="1" dirty="0"/>
              <a:t>Random Forests:</a:t>
            </a:r>
            <a:endParaRPr dirty="0"/>
          </a:p>
          <a:p>
            <a:pPr marL="457200" marR="0" lvl="0" indent="-228600" algn="l" rtl="0">
              <a:lnSpc>
                <a:spcPct val="100000"/>
              </a:lnSpc>
              <a:spcBef>
                <a:spcPts val="0"/>
              </a:spcBef>
              <a:spcAft>
                <a:spcPts val="0"/>
              </a:spcAft>
              <a:buSzPts val="1400"/>
              <a:buNone/>
            </a:pPr>
            <a:r>
              <a:rPr lang="en-US" dirty="0"/>
              <a:t>Now, think of a forest with many trees. Each tree (decision tree) in the forest is like a different person making a decision based on their own set of questions. Some people might focus more on the weather, while others might care more about the occasion.</a:t>
            </a:r>
            <a:endParaRPr dirty="0"/>
          </a:p>
          <a:p>
            <a:pPr marL="457200" marR="0" lvl="0" indent="-228600" algn="l" rtl="0">
              <a:lnSpc>
                <a:spcPct val="100000"/>
              </a:lnSpc>
              <a:spcBef>
                <a:spcPts val="0"/>
              </a:spcBef>
              <a:spcAft>
                <a:spcPts val="0"/>
              </a:spcAft>
              <a:buSzPts val="1400"/>
              <a:buNone/>
            </a:pPr>
            <a:r>
              <a:rPr lang="en-US" dirty="0"/>
              <a:t>Similarly, a random forest is a collection of decision trees. But here's the key: each tree in the forest is trained on a different subset of the data and asks different questions. When you want to make a prediction, you ask each tree in the forest and take a vote. The most popular prediction among the trees becomes the final prediction.</a:t>
            </a:r>
            <a:endParaRPr dirty="0"/>
          </a:p>
          <a:p>
            <a:pPr marL="457200" marR="0" lvl="0" indent="-228600" algn="l" rtl="0">
              <a:lnSpc>
                <a:spcPct val="100000"/>
              </a:lnSpc>
              <a:spcBef>
                <a:spcPts val="0"/>
              </a:spcBef>
              <a:spcAft>
                <a:spcPts val="0"/>
              </a:spcAft>
              <a:buSzPts val="1400"/>
              <a:buNone/>
            </a:pPr>
            <a:r>
              <a:rPr lang="en-US" dirty="0"/>
              <a:t>In simple terms, Decision Trees are like individual decision-makers, while Random Forests are like a diverse group of decision-makers working together to decide.</a:t>
            </a:r>
          </a:p>
          <a:p>
            <a:pPr marL="457200" marR="0" lvl="0" indent="-228600" algn="l" rtl="0">
              <a:lnSpc>
                <a:spcPct val="100000"/>
              </a:lnSpc>
              <a:spcBef>
                <a:spcPts val="0"/>
              </a:spcBef>
              <a:spcAft>
                <a:spcPts val="0"/>
              </a:spcAft>
              <a:buSzPts val="1400"/>
              <a:buNone/>
            </a:pPr>
            <a:endParaRPr lang="en-US" dirty="0"/>
          </a:p>
          <a:p>
            <a:pPr marL="457200" marR="0" lvl="0" indent="-228600" algn="l" rtl="0">
              <a:lnSpc>
                <a:spcPct val="100000"/>
              </a:lnSpc>
              <a:spcBef>
                <a:spcPts val="0"/>
              </a:spcBef>
              <a:spcAft>
                <a:spcPts val="0"/>
              </a:spcAft>
              <a:buSzPts val="1400"/>
              <a:buNone/>
            </a:pPr>
            <a:r>
              <a:rPr lang="en-US" dirty="0"/>
              <a:t>RF- </a:t>
            </a:r>
            <a:r>
              <a:rPr lang="en-US" sz="1200" dirty="0"/>
              <a:t>but each focuses on different aspects of the data. When making a prediction, each tree contributes its decision, and the </a:t>
            </a:r>
            <a:endParaRPr dirty="0"/>
          </a:p>
        </p:txBody>
      </p:sp>
      <p:sp>
        <p:nvSpPr>
          <p:cNvPr id="332" name="Google Shape;332;g2c902ca65ee_1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i="0" dirty="0">
                <a:solidFill>
                  <a:srgbClr val="ECECEC"/>
                </a:solidFill>
                <a:effectLst/>
                <a:latin typeface="Roboto" panose="02000000000000000000" pitchFamily="2" charset="0"/>
                <a:ea typeface="Roboto" panose="02000000000000000000" pitchFamily="2" charset="0"/>
              </a:rPr>
              <a:t>is like adding guardrails to a road to prevent cars from veering off-track, ensuring they stay on the right path without going too far in any direction.</a:t>
            </a:r>
          </a:p>
          <a:p>
            <a:pPr marL="0" lvl="0" indent="0" algn="l" rtl="0">
              <a:lnSpc>
                <a:spcPct val="100000"/>
              </a:lnSpc>
              <a:spcBef>
                <a:spcPts val="0"/>
              </a:spcBef>
              <a:spcAft>
                <a:spcPts val="0"/>
              </a:spcAft>
              <a:buSzPts val="1400"/>
              <a:buNone/>
            </a:pPr>
            <a:r>
              <a:rPr lang="en-US" b="0" i="0" dirty="0">
                <a:solidFill>
                  <a:srgbClr val="ECECEC"/>
                </a:solidFill>
                <a:effectLst/>
                <a:latin typeface="Roboto" panose="02000000000000000000" pitchFamily="2" charset="0"/>
                <a:ea typeface="Roboto" panose="02000000000000000000" pitchFamily="2" charset="0"/>
              </a:rPr>
              <a:t>Grid Search CV is like trying out different routes on a map to find the quickest way to your destination, testing various combinations until you discover the most efficient route.</a:t>
            </a:r>
            <a:endParaRPr dirty="0">
              <a:latin typeface="Roboto" panose="02000000000000000000" pitchFamily="2" charset="0"/>
              <a:ea typeface="Roboto" panose="02000000000000000000" pitchFamily="2" charset="0"/>
            </a:endParaRPr>
          </a:p>
        </p:txBody>
      </p:sp>
      <p:sp>
        <p:nvSpPr>
          <p:cNvPr id="343" name="Google Shape;34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9" name="Google Shape;36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1" name="Google Shape;39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6" name="Google Shape;40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3" name="Google Shape;41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latin typeface="Roboto"/>
              <a:ea typeface="Roboto"/>
              <a:cs typeface="Roboto"/>
              <a:sym typeface="Roboto"/>
            </a:endParaRPr>
          </a:p>
        </p:txBody>
      </p:sp>
      <p:sp>
        <p:nvSpPr>
          <p:cNvPr id="301" name="Google Shape;301;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25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35407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317500" algn="l" rtl="0">
              <a:lnSpc>
                <a:spcPct val="115000"/>
              </a:lnSpc>
              <a:spcBef>
                <a:spcPts val="1200"/>
              </a:spcBef>
              <a:spcAft>
                <a:spcPts val="0"/>
              </a:spcAft>
              <a:buClr>
                <a:schemeClr val="dk1"/>
              </a:buClr>
              <a:buSzPts val="1400"/>
              <a:buChar char="●"/>
            </a:pPr>
            <a:r>
              <a:rPr lang="en-US" sz="1400" dirty="0">
                <a:latin typeface="Arial"/>
                <a:ea typeface="Arial"/>
                <a:cs typeface="Arial"/>
                <a:sym typeface="Arial"/>
              </a:rPr>
              <a:t>Higher values on the curve indicate better performance in distinguishing between the two classes.</a:t>
            </a:r>
            <a:endParaRPr sz="600" dirty="0"/>
          </a:p>
        </p:txBody>
      </p:sp>
      <p:sp>
        <p:nvSpPr>
          <p:cNvPr id="352" name="Google Shape;352;p5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ILG (Wilmington Airport, Delaware, USA):</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Wilmington Airport is a small regional airport, and smaller airports often have fewer resources and infrastructure to handle flights efficiently. Delays could be due to limited staffing, fewer runways, or less advanced air traffic control systems.</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MVY (Martha's Vineyard Airport, Massachusetts, USA):</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Martha's Vineyard Airport serves a popular tourist destination, especially during peak seasons like summer. Increased passenger traffic during these times can lead to congestion, longer queues for takeoff and landing, and overall delays in flight schedules.</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HYA (Barnstable Municipal Airport, Massachusetts, USA):</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Similar to Martha's Vineyard Airport, Barnstable Municipal Airport serves a region known for tourism, particularly Cape Cod. Like other tourist destinations, increased seasonal travel can strain airport resources and contribute to delays.</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PPG (Pago Pago International Airport, American Samoa):</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Pago Pago International Airport is located in a remote area and serves a relatively small population. Limited infrastructure, adverse weather conditions, and fewer flight options may contribute to delays at this airport.</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OTH (Southwest Oregon Regional Airport, Oregon, USA):</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Southwest Oregon Regional Airport is situated in a region known for its rugged terrain and variable weather conditions. Adverse weather, such as fog or high winds, could impact flight operations and result in delays.</a:t>
            </a:r>
            <a:endParaRPr dirty="0"/>
          </a:p>
          <a:p>
            <a:pPr marL="457200" lvl="1" indent="0" algn="l" rtl="0">
              <a:lnSpc>
                <a:spcPct val="100000"/>
              </a:lnSpc>
              <a:spcBef>
                <a:spcPts val="0"/>
              </a:spcBef>
              <a:spcAft>
                <a:spcPts val="0"/>
              </a:spcAft>
              <a:buSzPts val="1400"/>
              <a:buFont typeface="Arial"/>
              <a:buNone/>
            </a:pPr>
            <a:endParaRPr b="0" i="0" dirty="0">
              <a:solidFill>
                <a:srgbClr val="0D0D0D"/>
              </a:solidFill>
              <a:latin typeface="Roboto"/>
              <a:ea typeface="Roboto"/>
              <a:cs typeface="Roboto"/>
              <a:sym typeface="Roboto"/>
            </a:endParaRPr>
          </a:p>
          <a:p>
            <a:pPr marL="457200" lvl="1" indent="0" algn="l" rtl="0">
              <a:lnSpc>
                <a:spcPct val="100000"/>
              </a:lnSpc>
              <a:spcBef>
                <a:spcPts val="0"/>
              </a:spcBef>
              <a:spcAft>
                <a:spcPts val="0"/>
              </a:spcAft>
              <a:buSzPts val="1400"/>
              <a:buFont typeface="Arial"/>
              <a:buNone/>
            </a:pPr>
            <a:endParaRPr b="0" i="0" dirty="0">
              <a:solidFill>
                <a:srgbClr val="0D0D0D"/>
              </a:solidFill>
              <a:latin typeface="Roboto"/>
              <a:ea typeface="Roboto"/>
              <a:cs typeface="Roboto"/>
              <a:sym typeface="Roboto"/>
            </a:endParaRPr>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NK (Spirit Airlines):</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Spirit Airlines is known for its no-frills, low-cost model, which often involves quick turnarounds between flights. However, this can lead to challenges in maintaining on-time departures, especially if there are any issues with aircraft maintenance, ground operations, or crew scheduling.</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UA (United Airlines):</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United Airlines operates a vast network of flights, including many connecting flights at major hubs. Delays can occur due to factors such as air traffic congestion, weather-related disruptions, and operational issues at busy airports.</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F9 (Frontier Airlines):</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Frontier Airlines is an ultra-low-cost carrier that focuses on point-to-point travel. Delays may occur due to factors such as limited staffing, quick aircraft turnarounds, and scheduling challenges associated with managing a diverse route network.</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B6 (JetBlue Airways):</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JetBlue Airways operates primarily in the eastern United States and the Caribbean, with a focus on customer service and amenities. Delays may occur due to factors such as weather-related disruptions, airspace congestion, and operational challenges at busy airports like New York's JFK.</a:t>
            </a:r>
            <a:endParaRPr dirty="0"/>
          </a:p>
          <a:p>
            <a:pPr marL="457200" lvl="0" indent="-22860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WN (Southwest Airlines):</a:t>
            </a:r>
            <a:endParaRPr dirty="0"/>
          </a:p>
          <a:p>
            <a:pPr marL="742950" lvl="1" indent="-285750" algn="l" rtl="0">
              <a:lnSpc>
                <a:spcPct val="100000"/>
              </a:lnSpc>
              <a:spcBef>
                <a:spcPts val="0"/>
              </a:spcBef>
              <a:spcAft>
                <a:spcPts val="0"/>
              </a:spcAft>
              <a:buSzPts val="1400"/>
              <a:buFont typeface="Arial"/>
              <a:buAutoNum type="arabicPeriod"/>
            </a:pPr>
            <a:r>
              <a:rPr lang="en-US" b="0" i="0" dirty="0">
                <a:solidFill>
                  <a:srgbClr val="0D0D0D"/>
                </a:solidFill>
                <a:latin typeface="Roboto"/>
                <a:ea typeface="Roboto"/>
                <a:cs typeface="Roboto"/>
                <a:sym typeface="Roboto"/>
              </a:rPr>
              <a:t>Possible reasons for delays: Southwest Airlines is one of the largest low-cost carriers in the world, known for its point-to-point service model and high frequency of flights. Delays may occur due to factors such as air traffic congestion, weather-related disruptions, and operational issues at busy airports.</a:t>
            </a:r>
            <a:endParaRPr dirty="0"/>
          </a:p>
          <a:p>
            <a:pPr marL="457200" marR="0" lvl="0" indent="-228600" algn="l" rtl="0">
              <a:lnSpc>
                <a:spcPct val="100000"/>
              </a:lnSpc>
              <a:spcBef>
                <a:spcPts val="0"/>
              </a:spcBef>
              <a:spcAft>
                <a:spcPts val="0"/>
              </a:spcAft>
              <a:buSzPts val="1400"/>
              <a:buNone/>
            </a:pPr>
            <a:endParaRPr dirty="0">
              <a:latin typeface="Roboto"/>
              <a:ea typeface="Roboto"/>
              <a:cs typeface="Roboto"/>
              <a:sym typeface="Roboto"/>
            </a:endParaRPr>
          </a:p>
        </p:txBody>
      </p:sp>
      <p:sp>
        <p:nvSpPr>
          <p:cNvPr id="301" name="Google Shape;301;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latin typeface="Roboto"/>
              <a:ea typeface="Roboto"/>
              <a:cs typeface="Roboto"/>
              <a:sym typeface="Roboto"/>
            </a:endParaRPr>
          </a:p>
        </p:txBody>
      </p:sp>
      <p:sp>
        <p:nvSpPr>
          <p:cNvPr id="301" name="Google Shape;301;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07763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i="0">
                <a:solidFill>
                  <a:srgbClr val="0D0D0D"/>
                </a:solidFill>
                <a:latin typeface="Roboto"/>
                <a:ea typeface="Roboto"/>
                <a:cs typeface="Roboto"/>
                <a:sym typeface="Roboto"/>
              </a:rPr>
              <a:t>For Simple Explanation: </a:t>
            </a:r>
            <a:r>
              <a:rPr lang="en-US" b="0" i="0">
                <a:solidFill>
                  <a:srgbClr val="0D0D0D"/>
                </a:solidFill>
                <a:latin typeface="Roboto"/>
                <a:ea typeface="Roboto"/>
                <a:cs typeface="Roboto"/>
                <a:sym typeface="Roboto"/>
              </a:rPr>
              <a:t>EDA involves examining and understanding the structure, patterns, and relationships within the dataset. We explore the columns, check for missing values, identify unusual observations like: instances of exceptionally long delays or cancellations that deviate significantly from the normal delay time.</a:t>
            </a:r>
            <a:endParaRPr>
              <a:latin typeface="Roboto"/>
              <a:ea typeface="Roboto"/>
              <a:cs typeface="Roboto"/>
              <a:sym typeface="Roboto"/>
            </a:endParaRPr>
          </a:p>
        </p:txBody>
      </p:sp>
      <p:sp>
        <p:nvSpPr>
          <p:cNvPr id="270" name="Google Shape;270;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dk2"/>
        </a:solidFill>
        <a:effectLst/>
      </p:bgPr>
    </p:bg>
    <p:spTree>
      <p:nvGrpSpPr>
        <p:cNvPr id="1" name="Shape 15"/>
        <p:cNvGrpSpPr/>
        <p:nvPr/>
      </p:nvGrpSpPr>
      <p:grpSpPr>
        <a:xfrm>
          <a:off x="0" y="0"/>
          <a:ext cx="0" cy="0"/>
          <a:chOff x="0" y="0"/>
          <a:chExt cx="0" cy="0"/>
        </a:xfrm>
      </p:grpSpPr>
      <p:pic>
        <p:nvPicPr>
          <p:cNvPr id="16" name="Google Shape;16;p20"/>
          <p:cNvPicPr preferRelativeResize="0"/>
          <p:nvPr/>
        </p:nvPicPr>
        <p:blipFill rotWithShape="1">
          <a:blip r:embed="rId2">
            <a:alphaModFix/>
          </a:blip>
          <a:srcRect/>
          <a:stretch/>
        </p:blipFill>
        <p:spPr>
          <a:xfrm>
            <a:off x="507312" y="5876636"/>
            <a:ext cx="2443706" cy="661837"/>
          </a:xfrm>
          <a:prstGeom prst="rect">
            <a:avLst/>
          </a:prstGeom>
          <a:noFill/>
          <a:ln>
            <a:noFill/>
          </a:ln>
        </p:spPr>
      </p:pic>
      <p:pic>
        <p:nvPicPr>
          <p:cNvPr id="17" name="Google Shape;17;p20" descr="Shape, polygon&#10;&#10;Description automatically generated"/>
          <p:cNvPicPr preferRelativeResize="0"/>
          <p:nvPr/>
        </p:nvPicPr>
        <p:blipFill rotWithShape="1">
          <a:blip r:embed="rId3">
            <a:alphaModFix/>
          </a:blip>
          <a:srcRect t="1318" b="2611"/>
          <a:stretch/>
        </p:blipFill>
        <p:spPr>
          <a:xfrm>
            <a:off x="5297365" y="0"/>
            <a:ext cx="6796523" cy="6858000"/>
          </a:xfrm>
          <a:prstGeom prst="rect">
            <a:avLst/>
          </a:prstGeom>
          <a:noFill/>
          <a:ln>
            <a:noFill/>
          </a:ln>
        </p:spPr>
      </p:pic>
      <p:sp>
        <p:nvSpPr>
          <p:cNvPr id="18" name="Google Shape;18;p20"/>
          <p:cNvSpPr txBox="1">
            <a:spLocks noGrp="1"/>
          </p:cNvSpPr>
          <p:nvPr>
            <p:ph type="title"/>
          </p:nvPr>
        </p:nvSpPr>
        <p:spPr>
          <a:xfrm>
            <a:off x="408630" y="1943155"/>
            <a:ext cx="5227400" cy="1412694"/>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0"/>
          <p:cNvSpPr txBox="1">
            <a:spLocks noGrp="1"/>
          </p:cNvSpPr>
          <p:nvPr>
            <p:ph type="body" idx="1"/>
          </p:nvPr>
        </p:nvSpPr>
        <p:spPr>
          <a:xfrm>
            <a:off x="407988" y="3665913"/>
            <a:ext cx="5227637" cy="2068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None/>
              <a:defRPr sz="2000" b="1"/>
            </a:lvl1pPr>
            <a:lvl2pPr marL="914400" lvl="1" indent="-228600" algn="l">
              <a:lnSpc>
                <a:spcPct val="90000"/>
              </a:lnSpc>
              <a:spcBef>
                <a:spcPts val="500"/>
              </a:spcBef>
              <a:spcAft>
                <a:spcPts val="0"/>
              </a:spcAft>
              <a:buClr>
                <a:schemeClr val="lt1"/>
              </a:buClr>
              <a:buSzPts val="1600"/>
              <a:buNone/>
              <a:defRPr sz="1600"/>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4">
  <p:cSld name="Content 4">
    <p:spTree>
      <p:nvGrpSpPr>
        <p:cNvPr id="1" name="Shape 82"/>
        <p:cNvGrpSpPr/>
        <p:nvPr/>
      </p:nvGrpSpPr>
      <p:grpSpPr>
        <a:xfrm>
          <a:off x="0" y="0"/>
          <a:ext cx="0" cy="0"/>
          <a:chOff x="0" y="0"/>
          <a:chExt cx="0" cy="0"/>
        </a:xfrm>
      </p:grpSpPr>
      <p:sp>
        <p:nvSpPr>
          <p:cNvPr id="83" name="Google Shape;83;p34"/>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34"/>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Roboto"/>
              <a:buNone/>
              <a:defRPr sz="5400" b="1" i="0">
                <a:solidFill>
                  <a:schemeClr val="dk1"/>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5" name="Google Shape;85;p34"/>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4"/>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88" name="Google Shape;88;p34"/>
          <p:cNvPicPr preferRelativeResize="0"/>
          <p:nvPr/>
        </p:nvPicPr>
        <p:blipFill rotWithShape="1">
          <a:blip r:embed="rId2">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lt2"/>
        </a:solidFill>
        <a:effectLst/>
      </p:bgPr>
    </p:bg>
    <p:spTree>
      <p:nvGrpSpPr>
        <p:cNvPr id="1" name="Shape 89"/>
        <p:cNvGrpSpPr/>
        <p:nvPr/>
      </p:nvGrpSpPr>
      <p:grpSpPr>
        <a:xfrm>
          <a:off x="0" y="0"/>
          <a:ext cx="0" cy="0"/>
          <a:chOff x="0" y="0"/>
          <a:chExt cx="0" cy="0"/>
        </a:xfrm>
      </p:grpSpPr>
      <p:pic>
        <p:nvPicPr>
          <p:cNvPr id="90" name="Google Shape;90;p36"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91" name="Google Shape;91;p36"/>
          <p:cNvSpPr>
            <a:spLocks noGrp="1"/>
          </p:cNvSpPr>
          <p:nvPr>
            <p:ph type="chart" idx="2"/>
          </p:nvPr>
        </p:nvSpPr>
        <p:spPr>
          <a:xfrm>
            <a:off x="390591" y="1343279"/>
            <a:ext cx="10551931"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2" name="Google Shape;92;p36"/>
          <p:cNvSpPr txBox="1">
            <a:spLocks noGrp="1"/>
          </p:cNvSpPr>
          <p:nvPr>
            <p:ph type="body" idx="1"/>
          </p:nvPr>
        </p:nvSpPr>
        <p:spPr>
          <a:xfrm>
            <a:off x="390591" y="498930"/>
            <a:ext cx="10551931"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2"/>
              </a:buClr>
              <a:buSzPts val="2800"/>
              <a:buNone/>
              <a:defRPr b="1">
                <a:solidFill>
                  <a:schemeClr val="dk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3" name="Google Shape;93;p36"/>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2"/>
              </a:buClr>
              <a:buSzPts val="1200"/>
              <a:buNone/>
              <a:defRPr sz="1200">
                <a:solidFill>
                  <a:schemeClr val="dk2"/>
                </a:solidFill>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4" name="Google Shape;94;p36"/>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6"/>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97" name="Google Shape;97;p36"/>
          <p:cNvPicPr preferRelativeResize="0"/>
          <p:nvPr/>
        </p:nvPicPr>
        <p:blipFill rotWithShape="1">
          <a:blip r:embed="rId3">
            <a:alphaModFix/>
          </a:blip>
          <a:srcRect/>
          <a:stretch/>
        </p:blipFill>
        <p:spPr>
          <a:xfrm>
            <a:off x="390591" y="6288677"/>
            <a:ext cx="1705010" cy="46177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3">
  <p:cSld name="Picture with Caption 3">
    <p:bg>
      <p:bgPr>
        <a:solidFill>
          <a:schemeClr val="dk2"/>
        </a:solidFill>
        <a:effectLst/>
      </p:bgPr>
    </p:bg>
    <p:spTree>
      <p:nvGrpSpPr>
        <p:cNvPr id="1" name="Shape 98"/>
        <p:cNvGrpSpPr/>
        <p:nvPr/>
      </p:nvGrpSpPr>
      <p:grpSpPr>
        <a:xfrm>
          <a:off x="0" y="0"/>
          <a:ext cx="0" cy="0"/>
          <a:chOff x="0" y="0"/>
          <a:chExt cx="0" cy="0"/>
        </a:xfrm>
      </p:grpSpPr>
      <p:pic>
        <p:nvPicPr>
          <p:cNvPr id="99" name="Google Shape;99;p37"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100" name="Google Shape;100;p37"/>
          <p:cNvSpPr>
            <a:spLocks noGrp="1"/>
          </p:cNvSpPr>
          <p:nvPr>
            <p:ph type="pic" idx="2"/>
          </p:nvPr>
        </p:nvSpPr>
        <p:spPr>
          <a:xfrm>
            <a:off x="382428" y="1608138"/>
            <a:ext cx="3557298" cy="3327638"/>
          </a:xfrm>
          <a:prstGeom prst="rect">
            <a:avLst/>
          </a:prstGeom>
          <a:noFill/>
          <a:ln>
            <a:noFill/>
          </a:ln>
        </p:spPr>
      </p:sp>
      <p:sp>
        <p:nvSpPr>
          <p:cNvPr id="101" name="Google Shape;101;p37"/>
          <p:cNvSpPr txBox="1">
            <a:spLocks noGrp="1"/>
          </p:cNvSpPr>
          <p:nvPr>
            <p:ph type="body" idx="1"/>
          </p:nvPr>
        </p:nvSpPr>
        <p:spPr>
          <a:xfrm>
            <a:off x="4420354" y="1608138"/>
            <a:ext cx="6294449" cy="4168775"/>
          </a:xfrm>
          <a:prstGeom prst="rect">
            <a:avLst/>
          </a:prstGeom>
          <a:noFill/>
          <a:ln>
            <a:noFill/>
          </a:ln>
        </p:spPr>
        <p:txBody>
          <a:bodyPr spcFirstLastPara="1" wrap="square" lIns="0" tIns="0" rIns="0" bIns="0" anchor="t" anchorCtr="0">
            <a:normAutofit/>
          </a:bodyPr>
          <a:lstStyle>
            <a:lvl1pPr marL="457200" lvl="0" indent="-228600" algn="l">
              <a:lnSpc>
                <a:spcPct val="114000"/>
              </a:lnSpc>
              <a:spcBef>
                <a:spcPts val="0"/>
              </a:spcBef>
              <a:spcAft>
                <a:spcPts val="0"/>
              </a:spcAft>
              <a:buClr>
                <a:schemeClr val="lt2"/>
              </a:buClr>
              <a:buSzPts val="2800"/>
              <a:buNone/>
              <a:defRPr sz="28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2" name="Google Shape;102;p37"/>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7"/>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105" name="Google Shape;105;p37"/>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mise 1">
  <p:cSld name="Promise 1">
    <p:bg>
      <p:bgPr>
        <a:solidFill>
          <a:schemeClr val="dk2"/>
        </a:solidFill>
        <a:effectLst/>
      </p:bgPr>
    </p:bg>
    <p:spTree>
      <p:nvGrpSpPr>
        <p:cNvPr id="1" name="Shape 106"/>
        <p:cNvGrpSpPr/>
        <p:nvPr/>
      </p:nvGrpSpPr>
      <p:grpSpPr>
        <a:xfrm>
          <a:off x="0" y="0"/>
          <a:ext cx="0" cy="0"/>
          <a:chOff x="0" y="0"/>
          <a:chExt cx="0" cy="0"/>
        </a:xfrm>
      </p:grpSpPr>
      <p:pic>
        <p:nvPicPr>
          <p:cNvPr id="107" name="Google Shape;107;p38"/>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108" name="Google Shape;108;p38"/>
          <p:cNvSpPr txBox="1">
            <a:spLocks noGrp="1"/>
          </p:cNvSpPr>
          <p:nvPr>
            <p:ph type="title"/>
          </p:nvPr>
        </p:nvSpPr>
        <p:spPr>
          <a:xfrm>
            <a:off x="318654" y="2599170"/>
            <a:ext cx="1151659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8900"/>
              <a:buFont typeface="Roboto"/>
              <a:buNone/>
              <a:defRPr sz="89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mise 2">
  <p:cSld name="Promise 2">
    <p:bg>
      <p:bgPr>
        <a:solidFill>
          <a:schemeClr val="dk2"/>
        </a:solidFill>
        <a:effectLst/>
      </p:bgPr>
    </p:bg>
    <p:spTree>
      <p:nvGrpSpPr>
        <p:cNvPr id="1" name="Shape 109"/>
        <p:cNvGrpSpPr/>
        <p:nvPr/>
      </p:nvGrpSpPr>
      <p:grpSpPr>
        <a:xfrm>
          <a:off x="0" y="0"/>
          <a:ext cx="0" cy="0"/>
          <a:chOff x="0" y="0"/>
          <a:chExt cx="0" cy="0"/>
        </a:xfrm>
      </p:grpSpPr>
      <p:pic>
        <p:nvPicPr>
          <p:cNvPr id="110" name="Google Shape;110;p30"/>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111" name="Google Shape;111;p30"/>
          <p:cNvSpPr txBox="1">
            <a:spLocks noGrp="1"/>
          </p:cNvSpPr>
          <p:nvPr>
            <p:ph type="title"/>
          </p:nvPr>
        </p:nvSpPr>
        <p:spPr>
          <a:xfrm>
            <a:off x="318654" y="2630343"/>
            <a:ext cx="9137073"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7200"/>
              <a:buFont typeface="Roboto"/>
              <a:buNone/>
              <a:defRPr sz="72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d Slide 1">
  <p:cSld name="End Slide 1">
    <p:bg>
      <p:bgPr>
        <a:solidFill>
          <a:schemeClr val="lt2"/>
        </a:solidFill>
        <a:effectLst/>
      </p:bgPr>
    </p:bg>
    <p:spTree>
      <p:nvGrpSpPr>
        <p:cNvPr id="1" name="Shape 112"/>
        <p:cNvGrpSpPr/>
        <p:nvPr/>
      </p:nvGrpSpPr>
      <p:grpSpPr>
        <a:xfrm>
          <a:off x="0" y="0"/>
          <a:ext cx="0" cy="0"/>
          <a:chOff x="0" y="0"/>
          <a:chExt cx="0" cy="0"/>
        </a:xfrm>
      </p:grpSpPr>
      <p:pic>
        <p:nvPicPr>
          <p:cNvPr id="113" name="Google Shape;113;p39"/>
          <p:cNvPicPr preferRelativeResize="0"/>
          <p:nvPr/>
        </p:nvPicPr>
        <p:blipFill rotWithShape="1">
          <a:blip r:embed="rId2">
            <a:alphaModFix/>
          </a:blip>
          <a:srcRect/>
          <a:stretch/>
        </p:blipFill>
        <p:spPr>
          <a:xfrm>
            <a:off x="9330379" y="5906804"/>
            <a:ext cx="2407631" cy="65206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5">
  <p:cSld name="Content 5">
    <p:spTree>
      <p:nvGrpSpPr>
        <p:cNvPr id="1" name="Shape 120"/>
        <p:cNvGrpSpPr/>
        <p:nvPr/>
      </p:nvGrpSpPr>
      <p:grpSpPr>
        <a:xfrm>
          <a:off x="0" y="0"/>
          <a:ext cx="0" cy="0"/>
          <a:chOff x="0" y="0"/>
          <a:chExt cx="0" cy="0"/>
        </a:xfrm>
      </p:grpSpPr>
      <p:sp>
        <p:nvSpPr>
          <p:cNvPr id="121" name="Google Shape;121;p28"/>
          <p:cNvSpPr/>
          <p:nvPr/>
        </p:nvSpPr>
        <p:spPr>
          <a:xfrm>
            <a:off x="0" y="0"/>
            <a:ext cx="12192000" cy="1485900"/>
          </a:xfrm>
          <a:prstGeom prst="rect">
            <a:avLst/>
          </a:prstGeom>
          <a:solidFill>
            <a:srgbClr val="275D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2" name="Google Shape;122;p28"/>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2800"/>
              <a:buFont typeface="Roboto"/>
              <a:buNone/>
              <a:defRPr sz="5400" b="1" i="0">
                <a:solidFill>
                  <a:schemeClr val="lt2"/>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3" name="Google Shape;123;p28"/>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8"/>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8"/>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127"/>
        <p:cNvGrpSpPr/>
        <p:nvPr/>
      </p:nvGrpSpPr>
      <p:grpSpPr>
        <a:xfrm>
          <a:off x="0" y="0"/>
          <a:ext cx="0" cy="0"/>
          <a:chOff x="0" y="0"/>
          <a:chExt cx="0" cy="0"/>
        </a:xfrm>
      </p:grpSpPr>
      <p:sp>
        <p:nvSpPr>
          <p:cNvPr id="128" name="Google Shape;128;p43"/>
          <p:cNvSpPr/>
          <p:nvPr/>
        </p:nvSpPr>
        <p:spPr>
          <a:xfrm>
            <a:off x="0" y="0"/>
            <a:ext cx="12192000" cy="1485900"/>
          </a:xfrm>
          <a:prstGeom prst="rect">
            <a:avLst/>
          </a:prstGeom>
          <a:solidFill>
            <a:srgbClr val="F2CD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43"/>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43"/>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43"/>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43"/>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4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p29"/>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9"/>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29"/>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dk2"/>
        </a:solidFill>
        <a:effectLst/>
      </p:bgPr>
    </p:bg>
    <p:spTree>
      <p:nvGrpSpPr>
        <p:cNvPr id="1" name="Shape 138"/>
        <p:cNvGrpSpPr/>
        <p:nvPr/>
      </p:nvGrpSpPr>
      <p:grpSpPr>
        <a:xfrm>
          <a:off x="0" y="0"/>
          <a:ext cx="0" cy="0"/>
          <a:chOff x="0" y="0"/>
          <a:chExt cx="0" cy="0"/>
        </a:xfrm>
      </p:grpSpPr>
      <p:sp>
        <p:nvSpPr>
          <p:cNvPr id="139" name="Google Shape;139;p40"/>
          <p:cNvSpPr/>
          <p:nvPr/>
        </p:nvSpPr>
        <p:spPr>
          <a:xfrm>
            <a:off x="6087376" y="0"/>
            <a:ext cx="6104623" cy="6858000"/>
          </a:xfrm>
          <a:prstGeom prst="rect">
            <a:avLst/>
          </a:prstGeom>
          <a:solidFill>
            <a:srgbClr val="F2CD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40"/>
          <p:cNvSpPr txBox="1">
            <a:spLocks noGrp="1"/>
          </p:cNvSpPr>
          <p:nvPr>
            <p:ph type="title"/>
          </p:nvPr>
        </p:nvSpPr>
        <p:spPr>
          <a:xfrm>
            <a:off x="408629" y="2566609"/>
            <a:ext cx="5410279" cy="1412694"/>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40"/>
          <p:cNvSpPr>
            <a:spLocks noGrp="1"/>
          </p:cNvSpPr>
          <p:nvPr>
            <p:ph type="pic" idx="2"/>
          </p:nvPr>
        </p:nvSpPr>
        <p:spPr>
          <a:xfrm>
            <a:off x="6599995" y="794695"/>
            <a:ext cx="5079387" cy="5346332"/>
          </a:xfrm>
          <a:prstGeom prst="rect">
            <a:avLst/>
          </a:prstGeom>
          <a:noFill/>
          <a:ln>
            <a:noFill/>
          </a:ln>
        </p:spPr>
      </p:sp>
      <p:pic>
        <p:nvPicPr>
          <p:cNvPr id="142" name="Google Shape;142;p40"/>
          <p:cNvPicPr preferRelativeResize="0"/>
          <p:nvPr/>
        </p:nvPicPr>
        <p:blipFill rotWithShape="1">
          <a:blip r:embed="rId2">
            <a:alphaModFix/>
          </a:blip>
          <a:srcRect/>
          <a:stretch/>
        </p:blipFill>
        <p:spPr>
          <a:xfrm>
            <a:off x="507312" y="5876636"/>
            <a:ext cx="2443706" cy="66183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3">
  <p:cSld name="Content 3">
    <p:bg>
      <p:bgPr>
        <a:solidFill>
          <a:schemeClr val="dk2"/>
        </a:solidFill>
        <a:effectLst/>
      </p:bgPr>
    </p:bg>
    <p:spTree>
      <p:nvGrpSpPr>
        <p:cNvPr id="1" name="Shape 20"/>
        <p:cNvGrpSpPr/>
        <p:nvPr/>
      </p:nvGrpSpPr>
      <p:grpSpPr>
        <a:xfrm>
          <a:off x="0" y="0"/>
          <a:ext cx="0" cy="0"/>
          <a:chOff x="0" y="0"/>
          <a:chExt cx="0" cy="0"/>
        </a:xfrm>
      </p:grpSpPr>
      <p:pic>
        <p:nvPicPr>
          <p:cNvPr id="21" name="Google Shape;21;p22"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22" name="Google Shape;22;p22"/>
          <p:cNvSpPr txBox="1">
            <a:spLocks noGrp="1"/>
          </p:cNvSpPr>
          <p:nvPr>
            <p:ph type="body" idx="1"/>
          </p:nvPr>
        </p:nvSpPr>
        <p:spPr>
          <a:xfrm>
            <a:off x="390592" y="1074258"/>
            <a:ext cx="10539884" cy="702587"/>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400"/>
              </a:spcBef>
              <a:spcAft>
                <a:spcPts val="0"/>
              </a:spcAft>
              <a:buClr>
                <a:schemeClr val="lt2"/>
              </a:buClr>
              <a:buSzPts val="5400"/>
              <a:buNone/>
              <a:defRPr sz="54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 name="Google Shape;23;p22"/>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2"/>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22"/>
          <p:cNvSpPr txBox="1">
            <a:spLocks noGrp="1"/>
          </p:cNvSpPr>
          <p:nvPr>
            <p:ph type="body" idx="2"/>
          </p:nvPr>
        </p:nvSpPr>
        <p:spPr>
          <a:xfrm>
            <a:off x="390525" y="2340855"/>
            <a:ext cx="10539886" cy="338453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27" name="Google Shape;27;p22"/>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dk2"/>
        </a:solidFill>
        <a:effectLst/>
      </p:bgPr>
    </p:bg>
    <p:spTree>
      <p:nvGrpSpPr>
        <p:cNvPr id="1" name="Shape 143"/>
        <p:cNvGrpSpPr/>
        <p:nvPr/>
      </p:nvGrpSpPr>
      <p:grpSpPr>
        <a:xfrm>
          <a:off x="0" y="0"/>
          <a:ext cx="0" cy="0"/>
          <a:chOff x="0" y="0"/>
          <a:chExt cx="0" cy="0"/>
        </a:xfrm>
      </p:grpSpPr>
      <p:sp>
        <p:nvSpPr>
          <p:cNvPr id="144" name="Google Shape;144;p41"/>
          <p:cNvSpPr>
            <a:spLocks noGrp="1"/>
          </p:cNvSpPr>
          <p:nvPr>
            <p:ph type="pic" idx="2"/>
          </p:nvPr>
        </p:nvSpPr>
        <p:spPr>
          <a:xfrm>
            <a:off x="-1" y="0"/>
            <a:ext cx="6089073" cy="6858000"/>
          </a:xfrm>
          <a:prstGeom prst="rect">
            <a:avLst/>
          </a:prstGeom>
          <a:noFill/>
          <a:ln>
            <a:noFill/>
          </a:ln>
        </p:spPr>
      </p:sp>
      <p:sp>
        <p:nvSpPr>
          <p:cNvPr id="145" name="Google Shape;145;p41"/>
          <p:cNvSpPr txBox="1">
            <a:spLocks noGrp="1"/>
          </p:cNvSpPr>
          <p:nvPr>
            <p:ph type="title"/>
          </p:nvPr>
        </p:nvSpPr>
        <p:spPr>
          <a:xfrm>
            <a:off x="6528874" y="2621371"/>
            <a:ext cx="5410279" cy="1615258"/>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46" name="Google Shape;146;p41"/>
          <p:cNvPicPr preferRelativeResize="0"/>
          <p:nvPr/>
        </p:nvPicPr>
        <p:blipFill rotWithShape="1">
          <a:blip r:embed="rId2">
            <a:alphaModFix/>
          </a:blip>
          <a:srcRect/>
          <a:stretch/>
        </p:blipFill>
        <p:spPr>
          <a:xfrm>
            <a:off x="9234013" y="5876636"/>
            <a:ext cx="2443706" cy="66183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3">
  <p:cSld name="Title Slide 3">
    <p:spTree>
      <p:nvGrpSpPr>
        <p:cNvPr id="1" name="Shape 147"/>
        <p:cNvGrpSpPr/>
        <p:nvPr/>
      </p:nvGrpSpPr>
      <p:grpSpPr>
        <a:xfrm>
          <a:off x="0" y="0"/>
          <a:ext cx="0" cy="0"/>
          <a:chOff x="0" y="0"/>
          <a:chExt cx="0" cy="0"/>
        </a:xfrm>
      </p:grpSpPr>
      <p:sp>
        <p:nvSpPr>
          <p:cNvPr id="148" name="Google Shape;148;p42"/>
          <p:cNvSpPr>
            <a:spLocks noGrp="1"/>
          </p:cNvSpPr>
          <p:nvPr>
            <p:ph type="pic" idx="2"/>
          </p:nvPr>
        </p:nvSpPr>
        <p:spPr>
          <a:xfrm>
            <a:off x="0" y="0"/>
            <a:ext cx="12192000" cy="4374573"/>
          </a:xfrm>
          <a:prstGeom prst="rect">
            <a:avLst/>
          </a:prstGeom>
          <a:noFill/>
          <a:ln>
            <a:noFill/>
          </a:ln>
        </p:spPr>
      </p:sp>
      <p:pic>
        <p:nvPicPr>
          <p:cNvPr id="149" name="Google Shape;149;p42"/>
          <p:cNvPicPr preferRelativeResize="0"/>
          <p:nvPr/>
        </p:nvPicPr>
        <p:blipFill rotWithShape="1">
          <a:blip r:embed="rId2">
            <a:alphaModFix/>
          </a:blip>
          <a:srcRect/>
          <a:stretch/>
        </p:blipFill>
        <p:spPr>
          <a:xfrm>
            <a:off x="9330379" y="5987724"/>
            <a:ext cx="2407631" cy="652067"/>
          </a:xfrm>
          <a:prstGeom prst="rect">
            <a:avLst/>
          </a:prstGeom>
          <a:noFill/>
          <a:ln>
            <a:noFill/>
          </a:ln>
        </p:spPr>
      </p:pic>
      <p:sp>
        <p:nvSpPr>
          <p:cNvPr id="150" name="Google Shape;150;p42"/>
          <p:cNvSpPr txBox="1">
            <a:spLocks noGrp="1"/>
          </p:cNvSpPr>
          <p:nvPr>
            <p:ph type="title"/>
          </p:nvPr>
        </p:nvSpPr>
        <p:spPr>
          <a:xfrm>
            <a:off x="315110" y="5024533"/>
            <a:ext cx="5410279" cy="1615258"/>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275D38"/>
              </a:buClr>
              <a:buSzPts val="5400"/>
              <a:buFont typeface="Roboto"/>
              <a:buNone/>
              <a:defRPr sz="5400" b="1" i="0" cap="none">
                <a:solidFill>
                  <a:srgbClr val="275D38"/>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2">
  <p:cSld name="Content 2">
    <p:bg>
      <p:bgPr>
        <a:solidFill>
          <a:schemeClr val="lt1"/>
        </a:solidFill>
        <a:effectLst/>
      </p:bgPr>
    </p:bg>
    <p:spTree>
      <p:nvGrpSpPr>
        <p:cNvPr id="1" name="Shape 151"/>
        <p:cNvGrpSpPr/>
        <p:nvPr/>
      </p:nvGrpSpPr>
      <p:grpSpPr>
        <a:xfrm>
          <a:off x="0" y="0"/>
          <a:ext cx="0" cy="0"/>
          <a:chOff x="0" y="0"/>
          <a:chExt cx="0" cy="0"/>
        </a:xfrm>
      </p:grpSpPr>
      <p:sp>
        <p:nvSpPr>
          <p:cNvPr id="152" name="Google Shape;152;p44"/>
          <p:cNvSpPr/>
          <p:nvPr/>
        </p:nvSpPr>
        <p:spPr>
          <a:xfrm>
            <a:off x="-12086" y="0"/>
            <a:ext cx="12204086"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3" name="Google Shape;153;p44"/>
          <p:cNvSpPr txBox="1">
            <a:spLocks noGrp="1"/>
          </p:cNvSpPr>
          <p:nvPr>
            <p:ph type="body" idx="1"/>
          </p:nvPr>
        </p:nvSpPr>
        <p:spPr>
          <a:xfrm>
            <a:off x="390525" y="1965324"/>
            <a:ext cx="11410883" cy="4194175"/>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1000"/>
              </a:spcBef>
              <a:spcAft>
                <a:spcPts val="0"/>
              </a:spcAft>
              <a:buClr>
                <a:schemeClr val="dk1"/>
              </a:buClr>
              <a:buSzPts val="3200"/>
              <a:buFont typeface="Arial"/>
              <a:buNone/>
              <a:defRPr sz="3200" b="1" i="0">
                <a:solidFill>
                  <a:schemeClr val="dk1"/>
                </a:solidFill>
                <a:latin typeface="Roboto"/>
                <a:ea typeface="Roboto"/>
                <a:cs typeface="Roboto"/>
                <a:sym typeface="Robo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44"/>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44"/>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4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3">
  <p:cSld name="Content 3">
    <p:bg>
      <p:bgPr>
        <a:solidFill>
          <a:schemeClr val="dk2"/>
        </a:solidFill>
        <a:effectLst/>
      </p:bgPr>
    </p:bg>
    <p:spTree>
      <p:nvGrpSpPr>
        <p:cNvPr id="1" name="Shape 157"/>
        <p:cNvGrpSpPr/>
        <p:nvPr/>
      </p:nvGrpSpPr>
      <p:grpSpPr>
        <a:xfrm>
          <a:off x="0" y="0"/>
          <a:ext cx="0" cy="0"/>
          <a:chOff x="0" y="0"/>
          <a:chExt cx="0" cy="0"/>
        </a:xfrm>
      </p:grpSpPr>
      <p:sp>
        <p:nvSpPr>
          <p:cNvPr id="158" name="Google Shape;158;p45"/>
          <p:cNvSpPr txBox="1">
            <a:spLocks noGrp="1"/>
          </p:cNvSpPr>
          <p:nvPr>
            <p:ph type="body" idx="1"/>
          </p:nvPr>
        </p:nvSpPr>
        <p:spPr>
          <a:xfrm>
            <a:off x="390592" y="1074258"/>
            <a:ext cx="11410816" cy="702587"/>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400"/>
              </a:spcBef>
              <a:spcAft>
                <a:spcPts val="0"/>
              </a:spcAft>
              <a:buClr>
                <a:schemeClr val="lt2"/>
              </a:buClr>
              <a:buSzPts val="5400"/>
              <a:buNone/>
              <a:defRPr sz="54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9" name="Google Shape;159;p45"/>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45"/>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4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62" name="Google Shape;162;p45"/>
          <p:cNvSpPr txBox="1">
            <a:spLocks noGrp="1"/>
          </p:cNvSpPr>
          <p:nvPr>
            <p:ph type="body" idx="2"/>
          </p:nvPr>
        </p:nvSpPr>
        <p:spPr>
          <a:xfrm>
            <a:off x="390525" y="2340855"/>
            <a:ext cx="11410818" cy="338453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4">
  <p:cSld name="Content 4">
    <p:spTree>
      <p:nvGrpSpPr>
        <p:cNvPr id="1" name="Shape 163"/>
        <p:cNvGrpSpPr/>
        <p:nvPr/>
      </p:nvGrpSpPr>
      <p:grpSpPr>
        <a:xfrm>
          <a:off x="0" y="0"/>
          <a:ext cx="0" cy="0"/>
          <a:chOff x="0" y="0"/>
          <a:chExt cx="0" cy="0"/>
        </a:xfrm>
      </p:grpSpPr>
      <p:sp>
        <p:nvSpPr>
          <p:cNvPr id="164" name="Google Shape;164;p46"/>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46"/>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Roboto"/>
              <a:buNone/>
              <a:defRPr sz="5400" b="1" i="0">
                <a:solidFill>
                  <a:schemeClr val="dk1"/>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46"/>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46"/>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4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2">
  <p:cSld name="Picture with Caption 2">
    <p:bg>
      <p:bgPr>
        <a:solidFill>
          <a:schemeClr val="lt1"/>
        </a:solidFill>
        <a:effectLst/>
      </p:bgPr>
    </p:bg>
    <p:spTree>
      <p:nvGrpSpPr>
        <p:cNvPr id="1" name="Shape 169"/>
        <p:cNvGrpSpPr/>
        <p:nvPr/>
      </p:nvGrpSpPr>
      <p:grpSpPr>
        <a:xfrm>
          <a:off x="0" y="0"/>
          <a:ext cx="0" cy="0"/>
          <a:chOff x="0" y="0"/>
          <a:chExt cx="0" cy="0"/>
        </a:xfrm>
      </p:grpSpPr>
      <p:sp>
        <p:nvSpPr>
          <p:cNvPr id="170" name="Google Shape;170;p47"/>
          <p:cNvSpPr/>
          <p:nvPr/>
        </p:nvSpPr>
        <p:spPr>
          <a:xfrm>
            <a:off x="6096000" y="0"/>
            <a:ext cx="6104623"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1" name="Google Shape;171;p47"/>
          <p:cNvSpPr>
            <a:spLocks noGrp="1"/>
          </p:cNvSpPr>
          <p:nvPr>
            <p:ph type="pic" idx="2"/>
          </p:nvPr>
        </p:nvSpPr>
        <p:spPr>
          <a:xfrm>
            <a:off x="1" y="0"/>
            <a:ext cx="6096000" cy="6858000"/>
          </a:xfrm>
          <a:prstGeom prst="rect">
            <a:avLst/>
          </a:prstGeom>
          <a:noFill/>
          <a:ln>
            <a:noFill/>
          </a:ln>
        </p:spPr>
      </p:sp>
      <p:sp>
        <p:nvSpPr>
          <p:cNvPr id="172" name="Google Shape;172;p47"/>
          <p:cNvSpPr txBox="1">
            <a:spLocks noGrp="1"/>
          </p:cNvSpPr>
          <p:nvPr>
            <p:ph type="body" idx="1"/>
          </p:nvPr>
        </p:nvSpPr>
        <p:spPr>
          <a:xfrm>
            <a:off x="7095960" y="1579417"/>
            <a:ext cx="4178176" cy="3875810"/>
          </a:xfrm>
          <a:prstGeom prst="rect">
            <a:avLst/>
          </a:prstGeom>
          <a:noFill/>
          <a:ln>
            <a:noFill/>
          </a:ln>
        </p:spPr>
        <p:txBody>
          <a:bodyPr spcFirstLastPara="1" wrap="square" lIns="0" tIns="0" rIns="0" bIns="0" anchor="t" anchorCtr="0">
            <a:noAutofit/>
          </a:bodyPr>
          <a:lstStyle>
            <a:lvl1pPr marL="457200" marR="0" lvl="0" indent="-228600" algn="l">
              <a:lnSpc>
                <a:spcPct val="90000"/>
              </a:lnSpc>
              <a:spcBef>
                <a:spcPts val="0"/>
              </a:spcBef>
              <a:spcAft>
                <a:spcPts val="0"/>
              </a:spcAft>
              <a:buClr>
                <a:schemeClr val="dk2"/>
              </a:buClr>
              <a:buSzPts val="1800"/>
              <a:buFont typeface="Arial"/>
              <a:buNone/>
              <a:defRPr sz="3200" b="0" i="0">
                <a:solidFill>
                  <a:schemeClr val="lt1"/>
                </a:solidFill>
                <a:latin typeface="Roboto Light"/>
                <a:ea typeface="Roboto Light"/>
                <a:cs typeface="Roboto Light"/>
                <a:sym typeface="Roboto Light"/>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47"/>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47"/>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4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hart 1">
  <p:cSld name="Chart 1">
    <p:bg>
      <p:bgPr>
        <a:solidFill>
          <a:schemeClr val="dk2"/>
        </a:solidFill>
        <a:effectLst/>
      </p:bgPr>
    </p:bg>
    <p:spTree>
      <p:nvGrpSpPr>
        <p:cNvPr id="1" name="Shape 176"/>
        <p:cNvGrpSpPr/>
        <p:nvPr/>
      </p:nvGrpSpPr>
      <p:grpSpPr>
        <a:xfrm>
          <a:off x="0" y="0"/>
          <a:ext cx="0" cy="0"/>
          <a:chOff x="0" y="0"/>
          <a:chExt cx="0" cy="0"/>
        </a:xfrm>
      </p:grpSpPr>
      <p:sp>
        <p:nvSpPr>
          <p:cNvPr id="177" name="Google Shape;177;p26"/>
          <p:cNvSpPr>
            <a:spLocks noGrp="1"/>
          </p:cNvSpPr>
          <p:nvPr>
            <p:ph type="chart" idx="2"/>
          </p:nvPr>
        </p:nvSpPr>
        <p:spPr>
          <a:xfrm>
            <a:off x="390591" y="1343279"/>
            <a:ext cx="11383897"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78" name="Google Shape;178;p26"/>
          <p:cNvSpPr txBox="1">
            <a:spLocks noGrp="1"/>
          </p:cNvSpPr>
          <p:nvPr>
            <p:ph type="body" idx="1"/>
          </p:nvPr>
        </p:nvSpPr>
        <p:spPr>
          <a:xfrm>
            <a:off x="390591" y="498930"/>
            <a:ext cx="11383897"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2800"/>
              <a:buNone/>
              <a:defRPr b="1">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9" name="Google Shape;179;p26"/>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26"/>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2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82" name="Google Shape;182;p26"/>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200"/>
              <a:buNone/>
              <a:defRPr sz="1200" b="0" i="0">
                <a:solidFill>
                  <a:schemeClr val="lt1"/>
                </a:solidFill>
                <a:latin typeface="Roboto Light"/>
                <a:ea typeface="Roboto Light"/>
                <a:cs typeface="Roboto Light"/>
                <a:sym typeface="Roboto Light"/>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lt2"/>
        </a:solidFill>
        <a:effectLst/>
      </p:bgPr>
    </p:bg>
    <p:spTree>
      <p:nvGrpSpPr>
        <p:cNvPr id="1" name="Shape 183"/>
        <p:cNvGrpSpPr/>
        <p:nvPr/>
      </p:nvGrpSpPr>
      <p:grpSpPr>
        <a:xfrm>
          <a:off x="0" y="0"/>
          <a:ext cx="0" cy="0"/>
          <a:chOff x="0" y="0"/>
          <a:chExt cx="0" cy="0"/>
        </a:xfrm>
      </p:grpSpPr>
      <p:sp>
        <p:nvSpPr>
          <p:cNvPr id="184" name="Google Shape;184;p48"/>
          <p:cNvSpPr>
            <a:spLocks noGrp="1"/>
          </p:cNvSpPr>
          <p:nvPr>
            <p:ph type="chart" idx="2"/>
          </p:nvPr>
        </p:nvSpPr>
        <p:spPr>
          <a:xfrm>
            <a:off x="390591" y="1343279"/>
            <a:ext cx="11383897"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85" name="Google Shape;185;p48"/>
          <p:cNvSpPr txBox="1">
            <a:spLocks noGrp="1"/>
          </p:cNvSpPr>
          <p:nvPr>
            <p:ph type="body" idx="1"/>
          </p:nvPr>
        </p:nvSpPr>
        <p:spPr>
          <a:xfrm>
            <a:off x="390591" y="498930"/>
            <a:ext cx="11383897"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2"/>
              </a:buClr>
              <a:buSzPts val="2800"/>
              <a:buNone/>
              <a:defRPr b="1">
                <a:solidFill>
                  <a:schemeClr val="dk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6" name="Google Shape;186;p48"/>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2"/>
              </a:buClr>
              <a:buSzPts val="1200"/>
              <a:buNone/>
              <a:defRPr sz="1200">
                <a:solidFill>
                  <a:schemeClr val="dk2"/>
                </a:solidFill>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48"/>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48"/>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4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icture with Caption 3">
  <p:cSld name="Picture with Caption 3">
    <p:bg>
      <p:bgPr>
        <a:solidFill>
          <a:schemeClr val="dk2"/>
        </a:solidFill>
        <a:effectLst/>
      </p:bgPr>
    </p:bg>
    <p:spTree>
      <p:nvGrpSpPr>
        <p:cNvPr id="1" name="Shape 190"/>
        <p:cNvGrpSpPr/>
        <p:nvPr/>
      </p:nvGrpSpPr>
      <p:grpSpPr>
        <a:xfrm>
          <a:off x="0" y="0"/>
          <a:ext cx="0" cy="0"/>
          <a:chOff x="0" y="0"/>
          <a:chExt cx="0" cy="0"/>
        </a:xfrm>
      </p:grpSpPr>
      <p:sp>
        <p:nvSpPr>
          <p:cNvPr id="191" name="Google Shape;191;p49"/>
          <p:cNvSpPr>
            <a:spLocks noGrp="1"/>
          </p:cNvSpPr>
          <p:nvPr>
            <p:ph type="pic" idx="2"/>
          </p:nvPr>
        </p:nvSpPr>
        <p:spPr>
          <a:xfrm>
            <a:off x="1451120" y="1608138"/>
            <a:ext cx="3557298" cy="3327638"/>
          </a:xfrm>
          <a:prstGeom prst="rect">
            <a:avLst/>
          </a:prstGeom>
          <a:noFill/>
          <a:ln>
            <a:noFill/>
          </a:ln>
        </p:spPr>
      </p:sp>
      <p:sp>
        <p:nvSpPr>
          <p:cNvPr id="192" name="Google Shape;192;p49"/>
          <p:cNvSpPr txBox="1">
            <a:spLocks noGrp="1"/>
          </p:cNvSpPr>
          <p:nvPr>
            <p:ph type="body" idx="1"/>
          </p:nvPr>
        </p:nvSpPr>
        <p:spPr>
          <a:xfrm>
            <a:off x="5857875" y="1608138"/>
            <a:ext cx="5322888" cy="4168775"/>
          </a:xfrm>
          <a:prstGeom prst="rect">
            <a:avLst/>
          </a:prstGeom>
          <a:noFill/>
          <a:ln>
            <a:noFill/>
          </a:ln>
        </p:spPr>
        <p:txBody>
          <a:bodyPr spcFirstLastPara="1" wrap="square" lIns="0" tIns="0" rIns="0" bIns="0" anchor="t" anchorCtr="0">
            <a:normAutofit/>
          </a:bodyPr>
          <a:lstStyle>
            <a:lvl1pPr marL="457200" lvl="0" indent="-228600" algn="l">
              <a:lnSpc>
                <a:spcPct val="114000"/>
              </a:lnSpc>
              <a:spcBef>
                <a:spcPts val="0"/>
              </a:spcBef>
              <a:spcAft>
                <a:spcPts val="0"/>
              </a:spcAft>
              <a:buClr>
                <a:schemeClr val="lt2"/>
              </a:buClr>
              <a:buSzPts val="2800"/>
              <a:buNone/>
              <a:defRPr sz="28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3" name="Google Shape;193;p49"/>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49"/>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49"/>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romise 1">
  <p:cSld name="Promise 1">
    <p:bg>
      <p:bgPr>
        <a:solidFill>
          <a:schemeClr val="dk2"/>
        </a:solidFill>
        <a:effectLst/>
      </p:bgPr>
    </p:bg>
    <p:spTree>
      <p:nvGrpSpPr>
        <p:cNvPr id="1" name="Shape 196"/>
        <p:cNvGrpSpPr/>
        <p:nvPr/>
      </p:nvGrpSpPr>
      <p:grpSpPr>
        <a:xfrm>
          <a:off x="0" y="0"/>
          <a:ext cx="0" cy="0"/>
          <a:chOff x="0" y="0"/>
          <a:chExt cx="0" cy="0"/>
        </a:xfrm>
      </p:grpSpPr>
      <p:pic>
        <p:nvPicPr>
          <p:cNvPr id="197" name="Google Shape;197;p50"/>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198" name="Google Shape;198;p50"/>
          <p:cNvSpPr txBox="1">
            <a:spLocks noGrp="1"/>
          </p:cNvSpPr>
          <p:nvPr>
            <p:ph type="title"/>
          </p:nvPr>
        </p:nvSpPr>
        <p:spPr>
          <a:xfrm>
            <a:off x="318654" y="2599170"/>
            <a:ext cx="1151659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8900"/>
              <a:buFont typeface="Roboto"/>
              <a:buNone/>
              <a:defRPr sz="89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romise 2">
  <p:cSld name="Promise 2">
    <p:bg>
      <p:bgPr>
        <a:solidFill>
          <a:schemeClr val="dk2"/>
        </a:solidFill>
        <a:effectLst/>
      </p:bgPr>
    </p:bg>
    <p:spTree>
      <p:nvGrpSpPr>
        <p:cNvPr id="1" name="Shape 28"/>
        <p:cNvGrpSpPr/>
        <p:nvPr/>
      </p:nvGrpSpPr>
      <p:grpSpPr>
        <a:xfrm>
          <a:off x="0" y="0"/>
          <a:ext cx="0" cy="0"/>
          <a:chOff x="0" y="0"/>
          <a:chExt cx="0" cy="0"/>
        </a:xfrm>
      </p:grpSpPr>
      <p:pic>
        <p:nvPicPr>
          <p:cNvPr id="29" name="Google Shape;29;p31"/>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30" name="Google Shape;30;p31"/>
          <p:cNvSpPr txBox="1">
            <a:spLocks noGrp="1"/>
          </p:cNvSpPr>
          <p:nvPr>
            <p:ph type="title"/>
          </p:nvPr>
        </p:nvSpPr>
        <p:spPr>
          <a:xfrm>
            <a:off x="318654" y="2630343"/>
            <a:ext cx="9137073"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7200"/>
              <a:buFont typeface="Roboto"/>
              <a:buNone/>
              <a:defRPr sz="72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romise 2">
  <p:cSld name="Promise 2">
    <p:bg>
      <p:bgPr>
        <a:solidFill>
          <a:schemeClr val="dk2"/>
        </a:solidFill>
        <a:effectLst/>
      </p:bgPr>
    </p:bg>
    <p:spTree>
      <p:nvGrpSpPr>
        <p:cNvPr id="1" name="Shape 199"/>
        <p:cNvGrpSpPr/>
        <p:nvPr/>
      </p:nvGrpSpPr>
      <p:grpSpPr>
        <a:xfrm>
          <a:off x="0" y="0"/>
          <a:ext cx="0" cy="0"/>
          <a:chOff x="0" y="0"/>
          <a:chExt cx="0" cy="0"/>
        </a:xfrm>
      </p:grpSpPr>
      <p:pic>
        <p:nvPicPr>
          <p:cNvPr id="200" name="Google Shape;200;p51"/>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201" name="Google Shape;201;p51"/>
          <p:cNvSpPr txBox="1">
            <a:spLocks noGrp="1"/>
          </p:cNvSpPr>
          <p:nvPr>
            <p:ph type="title"/>
          </p:nvPr>
        </p:nvSpPr>
        <p:spPr>
          <a:xfrm>
            <a:off x="318654" y="2630343"/>
            <a:ext cx="9137073"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7200"/>
              <a:buFont typeface="Roboto"/>
              <a:buNone/>
              <a:defRPr sz="7200" b="1" i="0">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End Slide 1">
  <p:cSld name="End Slide 1">
    <p:bg>
      <p:bgPr>
        <a:solidFill>
          <a:schemeClr val="lt2"/>
        </a:solidFill>
        <a:effectLst/>
      </p:bgPr>
    </p:bg>
    <p:spTree>
      <p:nvGrpSpPr>
        <p:cNvPr id="1" name="Shape 202"/>
        <p:cNvGrpSpPr/>
        <p:nvPr/>
      </p:nvGrpSpPr>
      <p:grpSpPr>
        <a:xfrm>
          <a:off x="0" y="0"/>
          <a:ext cx="0" cy="0"/>
          <a:chOff x="0" y="0"/>
          <a:chExt cx="0" cy="0"/>
        </a:xfrm>
      </p:grpSpPr>
      <p:pic>
        <p:nvPicPr>
          <p:cNvPr id="203" name="Google Shape;203;p52"/>
          <p:cNvPicPr preferRelativeResize="0"/>
          <p:nvPr/>
        </p:nvPicPr>
        <p:blipFill rotWithShape="1">
          <a:blip r:embed="rId2">
            <a:alphaModFix/>
          </a:blip>
          <a:srcRect/>
          <a:stretch/>
        </p:blipFill>
        <p:spPr>
          <a:xfrm>
            <a:off x="9330379" y="5906804"/>
            <a:ext cx="2407631" cy="65206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hart 1">
  <p:cSld name="Chart 1">
    <p:bg>
      <p:bgPr>
        <a:solidFill>
          <a:schemeClr val="dk2"/>
        </a:solidFill>
        <a:effectLst/>
      </p:bgPr>
    </p:bg>
    <p:spTree>
      <p:nvGrpSpPr>
        <p:cNvPr id="1" name="Shape 210"/>
        <p:cNvGrpSpPr/>
        <p:nvPr/>
      </p:nvGrpSpPr>
      <p:grpSpPr>
        <a:xfrm>
          <a:off x="0" y="0"/>
          <a:ext cx="0" cy="0"/>
          <a:chOff x="0" y="0"/>
          <a:chExt cx="0" cy="0"/>
        </a:xfrm>
      </p:grpSpPr>
      <p:sp>
        <p:nvSpPr>
          <p:cNvPr id="211" name="Google Shape;211;p27"/>
          <p:cNvSpPr>
            <a:spLocks noGrp="1"/>
          </p:cNvSpPr>
          <p:nvPr>
            <p:ph type="chart" idx="2"/>
          </p:nvPr>
        </p:nvSpPr>
        <p:spPr>
          <a:xfrm>
            <a:off x="390591" y="1343279"/>
            <a:ext cx="11383897"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212" name="Google Shape;212;p27"/>
          <p:cNvSpPr txBox="1">
            <a:spLocks noGrp="1"/>
          </p:cNvSpPr>
          <p:nvPr>
            <p:ph type="body" idx="1"/>
          </p:nvPr>
        </p:nvSpPr>
        <p:spPr>
          <a:xfrm>
            <a:off x="390591" y="498930"/>
            <a:ext cx="11383897"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2800"/>
              <a:buNone/>
              <a:defRPr b="1">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3" name="Google Shape;213;p27"/>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p27"/>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2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216" name="Google Shape;216;p27"/>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200"/>
              <a:buNone/>
              <a:defRPr sz="1200" b="0" i="0">
                <a:solidFill>
                  <a:schemeClr val="lt1"/>
                </a:solidFill>
                <a:latin typeface="Roboto Light"/>
                <a:ea typeface="Roboto Light"/>
                <a:cs typeface="Roboto Light"/>
                <a:sym typeface="Roboto Light"/>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7F52686-6430-0B44-84C4-7041661DE13C}"/>
              </a:ext>
            </a:extLst>
          </p:cNvPr>
          <p:cNvSpPr/>
          <p:nvPr userDrawn="1"/>
        </p:nvSpPr>
        <p:spPr>
          <a:xfrm>
            <a:off x="6087376" y="0"/>
            <a:ext cx="6104623" cy="6858000"/>
          </a:xfrm>
          <a:prstGeom prst="rect">
            <a:avLst/>
          </a:prstGeom>
          <a:solidFill>
            <a:srgbClr val="F2C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4">
            <a:extLst>
              <a:ext uri="{FF2B5EF4-FFF2-40B4-BE49-F238E27FC236}">
                <a16:creationId xmlns:a16="http://schemas.microsoft.com/office/drawing/2014/main" id="{F89EAE0D-5D30-814F-B7A6-7C8BD2DE4023}"/>
              </a:ext>
            </a:extLst>
          </p:cNvPr>
          <p:cNvSpPr>
            <a:spLocks noGrp="1"/>
          </p:cNvSpPr>
          <p:nvPr>
            <p:ph type="title" hasCustomPrompt="1"/>
          </p:nvPr>
        </p:nvSpPr>
        <p:spPr>
          <a:xfrm>
            <a:off x="408629" y="2566609"/>
            <a:ext cx="5410279" cy="1412694"/>
          </a:xfrm>
        </p:spPr>
        <p:txBody>
          <a:bodyPr lIns="0" tIns="0" rIns="0" bIns="0" anchor="t">
            <a:noAutofit/>
          </a:bodyPr>
          <a:lstStyle>
            <a:lvl1pPr>
              <a:lnSpc>
                <a:spcPct val="85000"/>
              </a:lnSpc>
              <a:defRPr sz="5400" b="1" i="0" kern="0" cap="all" spc="-60" baseline="0">
                <a:solidFill>
                  <a:srgbClr val="F2CD00"/>
                </a:solidFill>
                <a:latin typeface="Roboto" panose="02000000000000000000" pitchFamily="2" charset="0"/>
                <a:ea typeface="Roboto" panose="02000000000000000000" pitchFamily="2" charset="0"/>
              </a:defRPr>
            </a:lvl1pPr>
          </a:lstStyle>
          <a:p>
            <a:r>
              <a:rPr lang="en-US" dirty="0"/>
              <a:t>PRESENTATION</a:t>
            </a:r>
            <a:br>
              <a:rPr lang="en-US" dirty="0"/>
            </a:br>
            <a:r>
              <a:rPr lang="en-US" dirty="0"/>
              <a:t>TITLE HERE</a:t>
            </a:r>
          </a:p>
        </p:txBody>
      </p:sp>
      <p:sp>
        <p:nvSpPr>
          <p:cNvPr id="9" name="Picture Placeholder 7">
            <a:extLst>
              <a:ext uri="{FF2B5EF4-FFF2-40B4-BE49-F238E27FC236}">
                <a16:creationId xmlns:a16="http://schemas.microsoft.com/office/drawing/2014/main" id="{3825FBE8-D501-F049-BB8C-2749379953A0}"/>
              </a:ext>
            </a:extLst>
          </p:cNvPr>
          <p:cNvSpPr>
            <a:spLocks noGrp="1"/>
          </p:cNvSpPr>
          <p:nvPr>
            <p:ph type="pic" sz="quarter" idx="10"/>
          </p:nvPr>
        </p:nvSpPr>
        <p:spPr>
          <a:xfrm>
            <a:off x="6599995" y="794695"/>
            <a:ext cx="5079387" cy="5346332"/>
          </a:xfrm>
        </p:spPr>
        <p:txBody>
          <a:bodyPr/>
          <a:lstStyle/>
          <a:p>
            <a:r>
              <a:rPr lang="en-US" dirty="0"/>
              <a:t>Click icon to add picture</a:t>
            </a:r>
          </a:p>
        </p:txBody>
      </p:sp>
      <p:pic>
        <p:nvPicPr>
          <p:cNvPr id="10" name="Picture 9">
            <a:extLst>
              <a:ext uri="{FF2B5EF4-FFF2-40B4-BE49-F238E27FC236}">
                <a16:creationId xmlns:a16="http://schemas.microsoft.com/office/drawing/2014/main" id="{4962880B-DFD3-D64C-92C3-67B32FFB0A20}"/>
              </a:ext>
            </a:extLst>
          </p:cNvPr>
          <p:cNvPicPr>
            <a:picLocks noChangeAspect="1"/>
          </p:cNvPicPr>
          <p:nvPr userDrawn="1"/>
        </p:nvPicPr>
        <p:blipFill>
          <a:blip r:embed="rId2"/>
          <a:stretch>
            <a:fillRect/>
          </a:stretch>
        </p:blipFill>
        <p:spPr>
          <a:xfrm>
            <a:off x="507312" y="5876636"/>
            <a:ext cx="2443706" cy="661837"/>
          </a:xfrm>
          <a:prstGeom prst="rect">
            <a:avLst/>
          </a:prstGeom>
        </p:spPr>
      </p:pic>
    </p:spTree>
    <p:extLst>
      <p:ext uri="{BB962C8B-B14F-4D97-AF65-F5344CB8AC3E}">
        <p14:creationId xmlns:p14="http://schemas.microsoft.com/office/powerpoint/2010/main" val="1384711295"/>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F9D906D3-8B7E-1149-8B20-A66E908F15B5}"/>
              </a:ext>
            </a:extLst>
          </p:cNvPr>
          <p:cNvSpPr>
            <a:spLocks noGrp="1"/>
          </p:cNvSpPr>
          <p:nvPr>
            <p:ph type="pic" sz="quarter" idx="10"/>
          </p:nvPr>
        </p:nvSpPr>
        <p:spPr>
          <a:xfrm>
            <a:off x="-1" y="0"/>
            <a:ext cx="6089073" cy="6858000"/>
          </a:xfrm>
        </p:spPr>
        <p:txBody>
          <a:bodyPr/>
          <a:lstStyle/>
          <a:p>
            <a:r>
              <a:rPr lang="en-US" dirty="0"/>
              <a:t>Click icon to add picture</a:t>
            </a:r>
          </a:p>
        </p:txBody>
      </p:sp>
      <p:sp>
        <p:nvSpPr>
          <p:cNvPr id="12" name="Title 4">
            <a:extLst>
              <a:ext uri="{FF2B5EF4-FFF2-40B4-BE49-F238E27FC236}">
                <a16:creationId xmlns:a16="http://schemas.microsoft.com/office/drawing/2014/main" id="{94D23AA6-1750-3D47-9E0A-6A94907D69C4}"/>
              </a:ext>
            </a:extLst>
          </p:cNvPr>
          <p:cNvSpPr>
            <a:spLocks noGrp="1"/>
          </p:cNvSpPr>
          <p:nvPr>
            <p:ph type="title" hasCustomPrompt="1"/>
          </p:nvPr>
        </p:nvSpPr>
        <p:spPr>
          <a:xfrm>
            <a:off x="6528874" y="2621371"/>
            <a:ext cx="5410279" cy="1615258"/>
          </a:xfrm>
        </p:spPr>
        <p:txBody>
          <a:bodyPr lIns="0" tIns="0" rIns="0" bIns="0" anchor="t">
            <a:noAutofit/>
          </a:bodyPr>
          <a:lstStyle>
            <a:lvl1pPr>
              <a:lnSpc>
                <a:spcPct val="85000"/>
              </a:lnSpc>
              <a:defRPr sz="5400" b="1" i="0" kern="0" cap="all" spc="-60" baseline="0">
                <a:solidFill>
                  <a:srgbClr val="F2CD00"/>
                </a:solidFill>
                <a:latin typeface="Roboto" panose="02000000000000000000" pitchFamily="2" charset="0"/>
                <a:ea typeface="Roboto" panose="02000000000000000000" pitchFamily="2" charset="0"/>
              </a:defRPr>
            </a:lvl1pPr>
          </a:lstStyle>
          <a:p>
            <a:r>
              <a:rPr lang="en-US" dirty="0"/>
              <a:t>PRESENTATION</a:t>
            </a:r>
            <a:br>
              <a:rPr lang="en-US" dirty="0"/>
            </a:br>
            <a:r>
              <a:rPr lang="en-US" dirty="0"/>
              <a:t>TITLE HERE</a:t>
            </a:r>
          </a:p>
        </p:txBody>
      </p:sp>
      <p:pic>
        <p:nvPicPr>
          <p:cNvPr id="13" name="Picture 12">
            <a:extLst>
              <a:ext uri="{FF2B5EF4-FFF2-40B4-BE49-F238E27FC236}">
                <a16:creationId xmlns:a16="http://schemas.microsoft.com/office/drawing/2014/main" id="{5800DFB4-9F59-7747-AA09-5658FC269E8C}"/>
              </a:ext>
            </a:extLst>
          </p:cNvPr>
          <p:cNvPicPr>
            <a:picLocks noChangeAspect="1"/>
          </p:cNvPicPr>
          <p:nvPr userDrawn="1"/>
        </p:nvPicPr>
        <p:blipFill>
          <a:blip r:embed="rId2"/>
          <a:stretch>
            <a:fillRect/>
          </a:stretch>
        </p:blipFill>
        <p:spPr>
          <a:xfrm>
            <a:off x="9234013" y="5876636"/>
            <a:ext cx="2443706" cy="661837"/>
          </a:xfrm>
          <a:prstGeom prst="rect">
            <a:avLst/>
          </a:prstGeom>
        </p:spPr>
      </p:pic>
    </p:spTree>
    <p:extLst>
      <p:ext uri="{BB962C8B-B14F-4D97-AF65-F5344CB8AC3E}">
        <p14:creationId xmlns:p14="http://schemas.microsoft.com/office/powerpoint/2010/main" val="2335531177"/>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2DD3DC5E-BB1F-CC49-8A6A-15B7AA059602}"/>
              </a:ext>
            </a:extLst>
          </p:cNvPr>
          <p:cNvSpPr>
            <a:spLocks noGrp="1"/>
          </p:cNvSpPr>
          <p:nvPr>
            <p:ph type="pic" sz="quarter" idx="10"/>
          </p:nvPr>
        </p:nvSpPr>
        <p:spPr>
          <a:xfrm>
            <a:off x="0" y="0"/>
            <a:ext cx="12192000" cy="4374573"/>
          </a:xfrm>
        </p:spPr>
        <p:txBody>
          <a:bodyPr/>
          <a:lstStyle/>
          <a:p>
            <a:r>
              <a:rPr lang="en-US" dirty="0"/>
              <a:t>Click icon to add picture</a:t>
            </a:r>
          </a:p>
        </p:txBody>
      </p:sp>
      <p:pic>
        <p:nvPicPr>
          <p:cNvPr id="9" name="Picture 8">
            <a:extLst>
              <a:ext uri="{FF2B5EF4-FFF2-40B4-BE49-F238E27FC236}">
                <a16:creationId xmlns:a16="http://schemas.microsoft.com/office/drawing/2014/main" id="{DD3E6B1A-8D98-FD42-A4CA-51E78A48F315}"/>
              </a:ext>
            </a:extLst>
          </p:cNvPr>
          <p:cNvPicPr>
            <a:picLocks noChangeAspect="1"/>
          </p:cNvPicPr>
          <p:nvPr userDrawn="1"/>
        </p:nvPicPr>
        <p:blipFill>
          <a:blip r:embed="rId2"/>
          <a:stretch>
            <a:fillRect/>
          </a:stretch>
        </p:blipFill>
        <p:spPr>
          <a:xfrm>
            <a:off x="9330379" y="5987724"/>
            <a:ext cx="2407631" cy="652067"/>
          </a:xfrm>
          <a:prstGeom prst="rect">
            <a:avLst/>
          </a:prstGeom>
        </p:spPr>
      </p:pic>
      <p:sp>
        <p:nvSpPr>
          <p:cNvPr id="14" name="Title 4">
            <a:extLst>
              <a:ext uri="{FF2B5EF4-FFF2-40B4-BE49-F238E27FC236}">
                <a16:creationId xmlns:a16="http://schemas.microsoft.com/office/drawing/2014/main" id="{920B4C46-B53F-D041-9D91-C4F5B83BC2ED}"/>
              </a:ext>
            </a:extLst>
          </p:cNvPr>
          <p:cNvSpPr>
            <a:spLocks noGrp="1"/>
          </p:cNvSpPr>
          <p:nvPr>
            <p:ph type="title" hasCustomPrompt="1"/>
          </p:nvPr>
        </p:nvSpPr>
        <p:spPr>
          <a:xfrm>
            <a:off x="315110" y="5024533"/>
            <a:ext cx="5410279" cy="1615258"/>
          </a:xfrm>
        </p:spPr>
        <p:txBody>
          <a:bodyPr lIns="0" tIns="0" rIns="0" bIns="0" anchor="t">
            <a:noAutofit/>
          </a:bodyPr>
          <a:lstStyle>
            <a:lvl1pPr>
              <a:lnSpc>
                <a:spcPct val="85000"/>
              </a:lnSpc>
              <a:defRPr sz="5400" b="1" i="0" kern="0" cap="all" spc="-60" baseline="0">
                <a:solidFill>
                  <a:srgbClr val="275D38"/>
                </a:solidFill>
                <a:latin typeface="Roboto" panose="02000000000000000000" pitchFamily="2" charset="0"/>
                <a:ea typeface="Roboto" panose="02000000000000000000" pitchFamily="2" charset="0"/>
              </a:defRPr>
            </a:lvl1pPr>
          </a:lstStyle>
          <a:p>
            <a:r>
              <a:rPr lang="en-US" dirty="0"/>
              <a:t>PRESENTATION</a:t>
            </a:r>
            <a:br>
              <a:rPr lang="en-US" dirty="0"/>
            </a:br>
            <a:r>
              <a:rPr lang="en-US" dirty="0"/>
              <a:t>TITLE HERE</a:t>
            </a:r>
          </a:p>
        </p:txBody>
      </p:sp>
    </p:spTree>
    <p:extLst>
      <p:ext uri="{BB962C8B-B14F-4D97-AF65-F5344CB8AC3E}">
        <p14:creationId xmlns:p14="http://schemas.microsoft.com/office/powerpoint/2010/main" val="26710145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827D8E9-644D-9348-AE09-62079C534D98}"/>
              </a:ext>
            </a:extLst>
          </p:cNvPr>
          <p:cNvSpPr/>
          <p:nvPr userDrawn="1"/>
        </p:nvSpPr>
        <p:spPr>
          <a:xfrm>
            <a:off x="0" y="0"/>
            <a:ext cx="12192000" cy="1485900"/>
          </a:xfrm>
          <a:prstGeom prst="rect">
            <a:avLst/>
          </a:prstGeom>
          <a:solidFill>
            <a:srgbClr val="F2C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C4B75D-85A6-A440-A2A4-6BE8238DC603}"/>
              </a:ext>
            </a:extLst>
          </p:cNvPr>
          <p:cNvSpPr>
            <a:spLocks noGrp="1"/>
          </p:cNvSpPr>
          <p:nvPr>
            <p:ph type="title"/>
          </p:nvPr>
        </p:nvSpPr>
        <p:spPr/>
        <p:txBody>
          <a:bodyPr/>
          <a:lstStyle/>
          <a:p>
            <a:r>
              <a:rPr lang="en-US" dirty="0"/>
              <a:t>Click to edit Master title style</a:t>
            </a:r>
          </a:p>
        </p:txBody>
      </p:sp>
      <p:sp>
        <p:nvSpPr>
          <p:cNvPr id="7" name="Content Placeholder 3">
            <a:extLst>
              <a:ext uri="{FF2B5EF4-FFF2-40B4-BE49-F238E27FC236}">
                <a16:creationId xmlns:a16="http://schemas.microsoft.com/office/drawing/2014/main" id="{9EED9667-564A-9D42-B035-C9F46434330D}"/>
              </a:ext>
            </a:extLst>
          </p:cNvPr>
          <p:cNvSpPr>
            <a:spLocks noGrp="1"/>
          </p:cNvSpPr>
          <p:nvPr>
            <p:ph sz="quarter" idx="10"/>
          </p:nvPr>
        </p:nvSpPr>
        <p:spPr>
          <a:xfrm>
            <a:off x="390525" y="1965325"/>
            <a:ext cx="11410818" cy="41941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42CB782E-AFC9-E44D-BC30-747F09DD175B}"/>
              </a:ext>
            </a:extLst>
          </p:cNvPr>
          <p:cNvSpPr>
            <a:spLocks noGrp="1"/>
          </p:cNvSpPr>
          <p:nvPr>
            <p:ph type="dt" sz="half" idx="11"/>
          </p:nvPr>
        </p:nvSpPr>
        <p:spPr/>
        <p:txBody>
          <a:bodyPr/>
          <a:lstStyle/>
          <a:p>
            <a:fld id="{1535BD11-B08F-2E4E-8A2A-C0A6527C5A21}" type="datetime1">
              <a:rPr lang="en-CA" smtClean="0"/>
              <a:t>2024-04-06</a:t>
            </a:fld>
            <a:endParaRPr lang="en-US" dirty="0"/>
          </a:p>
        </p:txBody>
      </p:sp>
      <p:sp>
        <p:nvSpPr>
          <p:cNvPr id="4" name="Footer Placeholder 3">
            <a:extLst>
              <a:ext uri="{FF2B5EF4-FFF2-40B4-BE49-F238E27FC236}">
                <a16:creationId xmlns:a16="http://schemas.microsoft.com/office/drawing/2014/main" id="{898F5E64-4170-A048-B967-058F83A1D04B}"/>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EB3C2586-8877-EF4C-B528-8425113CEA5F}"/>
              </a:ext>
            </a:extLst>
          </p:cNvPr>
          <p:cNvSpPr>
            <a:spLocks noGrp="1"/>
          </p:cNvSpPr>
          <p:nvPr>
            <p:ph type="sldNum" sz="quarter" idx="13"/>
          </p:nvPr>
        </p:nvSpPr>
        <p:spPr/>
        <p:txBody>
          <a:bodyPr/>
          <a:lstStyle/>
          <a:p>
            <a:fld id="{61130C78-B4AB-6843-B818-B4CC8CBE3619}" type="slidenum">
              <a:rPr lang="en-US" smtClean="0"/>
              <a:pPr/>
              <a:t>‹#›</a:t>
            </a:fld>
            <a:endParaRPr lang="en-US" dirty="0"/>
          </a:p>
        </p:txBody>
      </p:sp>
    </p:spTree>
    <p:extLst>
      <p:ext uri="{BB962C8B-B14F-4D97-AF65-F5344CB8AC3E}">
        <p14:creationId xmlns:p14="http://schemas.microsoft.com/office/powerpoint/2010/main" val="40137011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2">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46ADF0-4FA1-534E-AE2E-0BA9A26A6007}"/>
              </a:ext>
            </a:extLst>
          </p:cNvPr>
          <p:cNvSpPr/>
          <p:nvPr userDrawn="1"/>
        </p:nvSpPr>
        <p:spPr>
          <a:xfrm>
            <a:off x="-12086" y="0"/>
            <a:ext cx="1220408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6">
            <a:extLst>
              <a:ext uri="{FF2B5EF4-FFF2-40B4-BE49-F238E27FC236}">
                <a16:creationId xmlns:a16="http://schemas.microsoft.com/office/drawing/2014/main" id="{8DB62A6C-FCD9-F348-BC39-AC4EDF3EDF14}"/>
              </a:ext>
            </a:extLst>
          </p:cNvPr>
          <p:cNvSpPr>
            <a:spLocks noGrp="1"/>
          </p:cNvSpPr>
          <p:nvPr>
            <p:ph type="body" sz="quarter" idx="11"/>
          </p:nvPr>
        </p:nvSpPr>
        <p:spPr>
          <a:xfrm>
            <a:off x="390525" y="1965324"/>
            <a:ext cx="11410883" cy="4194175"/>
          </a:xfrm>
        </p:spPr>
        <p:txBody>
          <a:bodyPr wrap="square" lIns="0" tIns="0" rIns="0" b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3200" b="1" i="0">
                <a:solidFill>
                  <a:schemeClr val="tx1"/>
                </a:solidFill>
                <a:latin typeface="Roboto" panose="02000000000000000000" pitchFamily="2" charset="0"/>
                <a:ea typeface="Roboto" panose="02000000000000000000" pitchFamily="2"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p>
        </p:txBody>
      </p:sp>
      <p:sp>
        <p:nvSpPr>
          <p:cNvPr id="2" name="Date Placeholder 1">
            <a:extLst>
              <a:ext uri="{FF2B5EF4-FFF2-40B4-BE49-F238E27FC236}">
                <a16:creationId xmlns:a16="http://schemas.microsoft.com/office/drawing/2014/main" id="{F68B36EC-AE6D-7B4C-9149-E278D2EE2F53}"/>
              </a:ext>
            </a:extLst>
          </p:cNvPr>
          <p:cNvSpPr>
            <a:spLocks noGrp="1"/>
          </p:cNvSpPr>
          <p:nvPr>
            <p:ph type="dt" sz="half" idx="12"/>
          </p:nvPr>
        </p:nvSpPr>
        <p:spPr/>
        <p:txBody>
          <a:bodyPr/>
          <a:lstStyle/>
          <a:p>
            <a:fld id="{1535BD11-B08F-2E4E-8A2A-C0A6527C5A21}" type="datetime1">
              <a:rPr lang="en-CA" smtClean="0"/>
              <a:t>2024-04-06</a:t>
            </a:fld>
            <a:endParaRPr lang="en-US" dirty="0"/>
          </a:p>
        </p:txBody>
      </p:sp>
      <p:sp>
        <p:nvSpPr>
          <p:cNvPr id="3" name="Footer Placeholder 2">
            <a:extLst>
              <a:ext uri="{FF2B5EF4-FFF2-40B4-BE49-F238E27FC236}">
                <a16:creationId xmlns:a16="http://schemas.microsoft.com/office/drawing/2014/main" id="{E49F6D64-6CA8-4E46-8078-EB7559BEADB9}"/>
              </a:ext>
            </a:extLst>
          </p:cNvPr>
          <p:cNvSpPr>
            <a:spLocks noGrp="1"/>
          </p:cNvSpPr>
          <p:nvPr>
            <p:ph type="ftr" sz="quarter" idx="13"/>
          </p:nvPr>
        </p:nvSpPr>
        <p:spPr/>
        <p:txBody>
          <a:bodyPr/>
          <a:lstStyle/>
          <a:p>
            <a:endParaRPr lang="en-US" dirty="0"/>
          </a:p>
        </p:txBody>
      </p:sp>
      <p:sp>
        <p:nvSpPr>
          <p:cNvPr id="6" name="Slide Number Placeholder 5">
            <a:extLst>
              <a:ext uri="{FF2B5EF4-FFF2-40B4-BE49-F238E27FC236}">
                <a16:creationId xmlns:a16="http://schemas.microsoft.com/office/drawing/2014/main" id="{F838C3E2-7AE8-8347-8C47-1414C00CC4C3}"/>
              </a:ext>
            </a:extLst>
          </p:cNvPr>
          <p:cNvSpPr>
            <a:spLocks noGrp="1"/>
          </p:cNvSpPr>
          <p:nvPr>
            <p:ph type="sldNum" sz="quarter" idx="14"/>
          </p:nvPr>
        </p:nvSpPr>
        <p:spPr/>
        <p:txBody>
          <a:bodyPr/>
          <a:lstStyle/>
          <a:p>
            <a:fld id="{61130C78-B4AB-6843-B818-B4CC8CBE3619}" type="slidenum">
              <a:rPr lang="en-US" smtClean="0"/>
              <a:pPr/>
              <a:t>‹#›</a:t>
            </a:fld>
            <a:endParaRPr lang="en-US" dirty="0"/>
          </a:p>
        </p:txBody>
      </p:sp>
    </p:spTree>
    <p:extLst>
      <p:ext uri="{BB962C8B-B14F-4D97-AF65-F5344CB8AC3E}">
        <p14:creationId xmlns:p14="http://schemas.microsoft.com/office/powerpoint/2010/main" val="28053723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bg2"/>
        </a:solidFill>
        <a:effectLst/>
      </p:bgPr>
    </p:bg>
    <p:spTree>
      <p:nvGrpSpPr>
        <p:cNvPr id="1" name=""/>
        <p:cNvGrpSpPr/>
        <p:nvPr/>
      </p:nvGrpSpPr>
      <p:grpSpPr>
        <a:xfrm>
          <a:off x="0" y="0"/>
          <a:ext cx="0" cy="0"/>
          <a:chOff x="0" y="0"/>
          <a:chExt cx="0" cy="0"/>
        </a:xfrm>
      </p:grpSpPr>
      <p:sp>
        <p:nvSpPr>
          <p:cNvPr id="16" name="Text Placeholder 6">
            <a:extLst>
              <a:ext uri="{FF2B5EF4-FFF2-40B4-BE49-F238E27FC236}">
                <a16:creationId xmlns:a16="http://schemas.microsoft.com/office/drawing/2014/main" id="{D81B8BA2-1F4B-E349-8B72-C54B055380A0}"/>
              </a:ext>
            </a:extLst>
          </p:cNvPr>
          <p:cNvSpPr>
            <a:spLocks noGrp="1"/>
          </p:cNvSpPr>
          <p:nvPr>
            <p:ph type="body" sz="quarter" idx="11" hasCustomPrompt="1"/>
          </p:nvPr>
        </p:nvSpPr>
        <p:spPr>
          <a:xfrm>
            <a:off x="390592" y="1074258"/>
            <a:ext cx="11410816" cy="702587"/>
          </a:xfrm>
        </p:spPr>
        <p:txBody>
          <a:bodyPr lIns="0" tIns="0" rIns="0" bIns="0">
            <a:noAutofit/>
          </a:bodyPr>
          <a:lstStyle>
            <a:lvl1pPr marL="0" indent="0">
              <a:lnSpc>
                <a:spcPct val="80000"/>
              </a:lnSpc>
              <a:spcBef>
                <a:spcPts val="400"/>
              </a:spcBef>
              <a:buNone/>
              <a:defRPr sz="5400" b="1" i="0">
                <a:solidFill>
                  <a:schemeClr val="tx2"/>
                </a:solidFill>
                <a:latin typeface="Roboto" panose="02000000000000000000" pitchFamily="2" charset="0"/>
                <a:ea typeface="Roboto" panose="02000000000000000000" pitchFamily="2" charset="0"/>
              </a:defRPr>
            </a:lvl1pPr>
          </a:lstStyle>
          <a:p>
            <a:pPr lvl="0"/>
            <a:r>
              <a:rPr lang="en-US" dirty="0"/>
              <a:t>Your Title Goes Here</a:t>
            </a:r>
          </a:p>
        </p:txBody>
      </p:sp>
      <p:sp>
        <p:nvSpPr>
          <p:cNvPr id="3" name="Date Placeholder 2">
            <a:extLst>
              <a:ext uri="{FF2B5EF4-FFF2-40B4-BE49-F238E27FC236}">
                <a16:creationId xmlns:a16="http://schemas.microsoft.com/office/drawing/2014/main" id="{9A16CEDB-D656-694C-BA91-65ADFC3D2884}"/>
              </a:ext>
            </a:extLst>
          </p:cNvPr>
          <p:cNvSpPr>
            <a:spLocks noGrp="1"/>
          </p:cNvSpPr>
          <p:nvPr>
            <p:ph type="dt" sz="half" idx="12"/>
          </p:nvPr>
        </p:nvSpPr>
        <p:spPr/>
        <p:txBody>
          <a:bodyPr/>
          <a:lstStyle/>
          <a:p>
            <a:fld id="{1535BD11-B08F-2E4E-8A2A-C0A6527C5A21}" type="datetime1">
              <a:rPr lang="en-CA" smtClean="0"/>
              <a:t>2024-04-06</a:t>
            </a:fld>
            <a:endParaRPr lang="en-US" dirty="0"/>
          </a:p>
        </p:txBody>
      </p:sp>
      <p:sp>
        <p:nvSpPr>
          <p:cNvPr id="4" name="Footer Placeholder 3">
            <a:extLst>
              <a:ext uri="{FF2B5EF4-FFF2-40B4-BE49-F238E27FC236}">
                <a16:creationId xmlns:a16="http://schemas.microsoft.com/office/drawing/2014/main" id="{148F6AD3-74BC-6A46-8208-E4646CF992BB}"/>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358DF7E4-AB1D-AB4F-9EB2-C891920D0267}"/>
              </a:ext>
            </a:extLst>
          </p:cNvPr>
          <p:cNvSpPr>
            <a:spLocks noGrp="1"/>
          </p:cNvSpPr>
          <p:nvPr>
            <p:ph type="sldNum" sz="quarter" idx="14"/>
          </p:nvPr>
        </p:nvSpPr>
        <p:spPr/>
        <p:txBody>
          <a:bodyPr/>
          <a:lstStyle/>
          <a:p>
            <a:fld id="{61130C78-B4AB-6843-B818-B4CC8CBE3619}" type="slidenum">
              <a:rPr lang="en-US" smtClean="0"/>
              <a:pPr/>
              <a:t>‹#›</a:t>
            </a:fld>
            <a:endParaRPr lang="en-US" dirty="0"/>
          </a:p>
        </p:txBody>
      </p:sp>
      <p:sp>
        <p:nvSpPr>
          <p:cNvPr id="8" name="Content Placeholder 3">
            <a:extLst>
              <a:ext uri="{FF2B5EF4-FFF2-40B4-BE49-F238E27FC236}">
                <a16:creationId xmlns:a16="http://schemas.microsoft.com/office/drawing/2014/main" id="{42D10FC0-70CD-F04F-8870-C9881614CD75}"/>
              </a:ext>
            </a:extLst>
          </p:cNvPr>
          <p:cNvSpPr>
            <a:spLocks noGrp="1"/>
          </p:cNvSpPr>
          <p:nvPr>
            <p:ph sz="quarter" idx="10"/>
          </p:nvPr>
        </p:nvSpPr>
        <p:spPr>
          <a:xfrm>
            <a:off x="390525" y="2340855"/>
            <a:ext cx="11410818" cy="338453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309046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A96EDDE9-0D4B-A044-A12C-1688B006ED49}"/>
              </a:ext>
            </a:extLst>
          </p:cNvPr>
          <p:cNvSpPr>
            <a:spLocks noGrp="1"/>
          </p:cNvSpPr>
          <p:nvPr>
            <p:ph sz="quarter" idx="10"/>
          </p:nvPr>
        </p:nvSpPr>
        <p:spPr>
          <a:xfrm>
            <a:off x="390525" y="1965325"/>
            <a:ext cx="11410818" cy="41941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Google Shape;17;p4">
            <a:extLst>
              <a:ext uri="{FF2B5EF4-FFF2-40B4-BE49-F238E27FC236}">
                <a16:creationId xmlns:a16="http://schemas.microsoft.com/office/drawing/2014/main" id="{9E787EB5-1C41-A34E-8CF2-43A8EB83503C}"/>
              </a:ext>
            </a:extLst>
          </p:cNvPr>
          <p:cNvSpPr txBox="1">
            <a:spLocks noGrp="1"/>
          </p:cNvSpPr>
          <p:nvPr>
            <p:ph type="title" hasCustomPrompt="1"/>
          </p:nvPr>
        </p:nvSpPr>
        <p:spPr>
          <a:xfrm>
            <a:off x="351487" y="556576"/>
            <a:ext cx="11449855" cy="760977"/>
          </a:xfrm>
          <a:prstGeom prst="rect">
            <a:avLst/>
          </a:prstGeom>
        </p:spPr>
        <p:txBody>
          <a:bodyPr spcFirstLastPara="1" wrap="square" lIns="0" tIns="0" rIns="0" bIns="0" anchor="t" anchorCtr="0">
            <a:noAutofit/>
          </a:bodyPr>
          <a:lstStyle>
            <a:lvl1pPr lvl="0" rtl="0">
              <a:spcBef>
                <a:spcPts val="0"/>
              </a:spcBef>
              <a:spcAft>
                <a:spcPts val="0"/>
              </a:spcAft>
              <a:buSzPts val="2800"/>
              <a:buNone/>
              <a:defRPr sz="5400" b="1" i="0">
                <a:solidFill>
                  <a:schemeClr val="tx1"/>
                </a:solidFill>
                <a:latin typeface="Roboto" panose="02000000000000000000" pitchFamily="2" charset="0"/>
                <a:ea typeface="Roboto" panose="02000000000000000000" pitchFamily="2"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CA" dirty="0"/>
              <a:t>Your Title Here</a:t>
            </a:r>
            <a:endParaRPr dirty="0"/>
          </a:p>
        </p:txBody>
      </p:sp>
      <p:sp>
        <p:nvSpPr>
          <p:cNvPr id="2" name="Date Placeholder 1">
            <a:extLst>
              <a:ext uri="{FF2B5EF4-FFF2-40B4-BE49-F238E27FC236}">
                <a16:creationId xmlns:a16="http://schemas.microsoft.com/office/drawing/2014/main" id="{C02EB020-6420-494B-95DB-E9AD8CE0C60A}"/>
              </a:ext>
            </a:extLst>
          </p:cNvPr>
          <p:cNvSpPr>
            <a:spLocks noGrp="1"/>
          </p:cNvSpPr>
          <p:nvPr>
            <p:ph type="dt" sz="half" idx="11"/>
          </p:nvPr>
        </p:nvSpPr>
        <p:spPr/>
        <p:txBody>
          <a:bodyPr/>
          <a:lstStyle/>
          <a:p>
            <a:fld id="{1535BD11-B08F-2E4E-8A2A-C0A6527C5A21}" type="datetime1">
              <a:rPr lang="en-CA" smtClean="0"/>
              <a:t>2024-04-06</a:t>
            </a:fld>
            <a:endParaRPr lang="en-US" dirty="0"/>
          </a:p>
        </p:txBody>
      </p:sp>
      <p:sp>
        <p:nvSpPr>
          <p:cNvPr id="3" name="Footer Placeholder 2">
            <a:extLst>
              <a:ext uri="{FF2B5EF4-FFF2-40B4-BE49-F238E27FC236}">
                <a16:creationId xmlns:a16="http://schemas.microsoft.com/office/drawing/2014/main" id="{DAAE9E22-20D4-F140-900D-D0C4110480B8}"/>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56E52ABC-BFE4-4D47-9151-B99D1850F361}"/>
              </a:ext>
            </a:extLst>
          </p:cNvPr>
          <p:cNvSpPr>
            <a:spLocks noGrp="1"/>
          </p:cNvSpPr>
          <p:nvPr>
            <p:ph type="sldNum" sz="quarter" idx="13"/>
          </p:nvPr>
        </p:nvSpPr>
        <p:spPr/>
        <p:txBody>
          <a:bodyPr/>
          <a:lstStyle/>
          <a:p>
            <a:fld id="{61130C78-B4AB-6843-B818-B4CC8CBE3619}" type="slidenum">
              <a:rPr lang="en-US" smtClean="0"/>
              <a:pPr/>
              <a:t>‹#›</a:t>
            </a:fld>
            <a:endParaRPr lang="en-US" dirty="0"/>
          </a:p>
        </p:txBody>
      </p:sp>
    </p:spTree>
    <p:extLst>
      <p:ext uri="{BB962C8B-B14F-4D97-AF65-F5344CB8AC3E}">
        <p14:creationId xmlns:p14="http://schemas.microsoft.com/office/powerpoint/2010/main" val="337403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5">
  <p:cSld name="Content 5">
    <p:spTree>
      <p:nvGrpSpPr>
        <p:cNvPr id="1" name="Shape 37"/>
        <p:cNvGrpSpPr/>
        <p:nvPr/>
      </p:nvGrpSpPr>
      <p:grpSpPr>
        <a:xfrm>
          <a:off x="0" y="0"/>
          <a:ext cx="0" cy="0"/>
          <a:chOff x="0" y="0"/>
          <a:chExt cx="0" cy="0"/>
        </a:xfrm>
      </p:grpSpPr>
      <p:sp>
        <p:nvSpPr>
          <p:cNvPr id="38" name="Google Shape;38;p23"/>
          <p:cNvSpPr/>
          <p:nvPr/>
        </p:nvSpPr>
        <p:spPr>
          <a:xfrm>
            <a:off x="0" y="0"/>
            <a:ext cx="12192000" cy="1485900"/>
          </a:xfrm>
          <a:prstGeom prst="rect">
            <a:avLst/>
          </a:prstGeom>
          <a:solidFill>
            <a:srgbClr val="275D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 name="Google Shape;39;p23"/>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2800"/>
              <a:buFont typeface="Roboto"/>
              <a:buNone/>
              <a:defRPr sz="5400" b="1" i="0">
                <a:solidFill>
                  <a:schemeClr val="lt2"/>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0" name="Google Shape;40;p23"/>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3"/>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3"/>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44" name="Google Shape;44;p23"/>
          <p:cNvPicPr preferRelativeResize="0"/>
          <p:nvPr/>
        </p:nvPicPr>
        <p:blipFill rotWithShape="1">
          <a:blip r:embed="rId2">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5">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EC4BE29-637A-8249-853A-17D0176371B3}"/>
              </a:ext>
            </a:extLst>
          </p:cNvPr>
          <p:cNvSpPr/>
          <p:nvPr userDrawn="1"/>
        </p:nvSpPr>
        <p:spPr>
          <a:xfrm>
            <a:off x="0" y="0"/>
            <a:ext cx="12192000" cy="1485900"/>
          </a:xfrm>
          <a:prstGeom prst="rect">
            <a:avLst/>
          </a:prstGeom>
          <a:solidFill>
            <a:srgbClr val="275D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17;p4">
            <a:extLst>
              <a:ext uri="{FF2B5EF4-FFF2-40B4-BE49-F238E27FC236}">
                <a16:creationId xmlns:a16="http://schemas.microsoft.com/office/drawing/2014/main" id="{7745FA55-A17E-1442-B82C-EB919EC7125D}"/>
              </a:ext>
            </a:extLst>
          </p:cNvPr>
          <p:cNvSpPr txBox="1">
            <a:spLocks noGrp="1"/>
          </p:cNvSpPr>
          <p:nvPr>
            <p:ph type="title" hasCustomPrompt="1"/>
          </p:nvPr>
        </p:nvSpPr>
        <p:spPr>
          <a:xfrm>
            <a:off x="351487" y="556576"/>
            <a:ext cx="11449855" cy="760977"/>
          </a:xfrm>
          <a:prstGeom prst="rect">
            <a:avLst/>
          </a:prstGeom>
        </p:spPr>
        <p:txBody>
          <a:bodyPr spcFirstLastPara="1" wrap="square" lIns="0" tIns="0" rIns="0" bIns="0" anchor="t" anchorCtr="0">
            <a:noAutofit/>
          </a:bodyPr>
          <a:lstStyle>
            <a:lvl1pPr lvl="0" rtl="0">
              <a:spcBef>
                <a:spcPts val="0"/>
              </a:spcBef>
              <a:spcAft>
                <a:spcPts val="0"/>
              </a:spcAft>
              <a:buSzPts val="2800"/>
              <a:buNone/>
              <a:defRPr sz="5400" b="1" i="0">
                <a:solidFill>
                  <a:schemeClr val="bg2"/>
                </a:solidFill>
                <a:latin typeface="Roboto" panose="02000000000000000000" pitchFamily="2" charset="0"/>
                <a:ea typeface="Roboto" panose="02000000000000000000" pitchFamily="2"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CA" dirty="0"/>
              <a:t>Your Title Here</a:t>
            </a:r>
            <a:endParaRPr dirty="0"/>
          </a:p>
        </p:txBody>
      </p:sp>
      <p:sp>
        <p:nvSpPr>
          <p:cNvPr id="10" name="Content Placeholder 3">
            <a:extLst>
              <a:ext uri="{FF2B5EF4-FFF2-40B4-BE49-F238E27FC236}">
                <a16:creationId xmlns:a16="http://schemas.microsoft.com/office/drawing/2014/main" id="{D5C67B29-3361-7044-B10F-1D2880365E06}"/>
              </a:ext>
            </a:extLst>
          </p:cNvPr>
          <p:cNvSpPr>
            <a:spLocks noGrp="1"/>
          </p:cNvSpPr>
          <p:nvPr>
            <p:ph sz="quarter" idx="10"/>
          </p:nvPr>
        </p:nvSpPr>
        <p:spPr>
          <a:xfrm>
            <a:off x="390525" y="1965325"/>
            <a:ext cx="11410818" cy="41941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3C060203-9422-4A4A-83AE-9349F3600C5A}"/>
              </a:ext>
            </a:extLst>
          </p:cNvPr>
          <p:cNvSpPr>
            <a:spLocks noGrp="1"/>
          </p:cNvSpPr>
          <p:nvPr>
            <p:ph type="dt" sz="half" idx="11"/>
          </p:nvPr>
        </p:nvSpPr>
        <p:spPr/>
        <p:txBody>
          <a:bodyPr/>
          <a:lstStyle/>
          <a:p>
            <a:fld id="{1535BD11-B08F-2E4E-8A2A-C0A6527C5A21}" type="datetime1">
              <a:rPr lang="en-CA" smtClean="0"/>
              <a:t>2024-04-06</a:t>
            </a:fld>
            <a:endParaRPr lang="en-US" dirty="0"/>
          </a:p>
        </p:txBody>
      </p:sp>
      <p:sp>
        <p:nvSpPr>
          <p:cNvPr id="3" name="Footer Placeholder 2">
            <a:extLst>
              <a:ext uri="{FF2B5EF4-FFF2-40B4-BE49-F238E27FC236}">
                <a16:creationId xmlns:a16="http://schemas.microsoft.com/office/drawing/2014/main" id="{AD531723-859E-6A40-B89A-CAD5E47EDE06}"/>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6AC3134F-C888-DF45-9DC4-837B89120783}"/>
              </a:ext>
            </a:extLst>
          </p:cNvPr>
          <p:cNvSpPr>
            <a:spLocks noGrp="1"/>
          </p:cNvSpPr>
          <p:nvPr>
            <p:ph type="sldNum" sz="quarter" idx="13"/>
          </p:nvPr>
        </p:nvSpPr>
        <p:spPr/>
        <p:txBody>
          <a:bodyPr/>
          <a:lstStyle/>
          <a:p>
            <a:fld id="{61130C78-B4AB-6843-B818-B4CC8CBE3619}" type="slidenum">
              <a:rPr lang="en-US" smtClean="0"/>
              <a:pPr/>
              <a:t>‹#›</a:t>
            </a:fld>
            <a:endParaRPr lang="en-US" dirty="0"/>
          </a:p>
        </p:txBody>
      </p:sp>
    </p:spTree>
    <p:extLst>
      <p:ext uri="{BB962C8B-B14F-4D97-AF65-F5344CB8AC3E}">
        <p14:creationId xmlns:p14="http://schemas.microsoft.com/office/powerpoint/2010/main" val="23152844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with Caption 2">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A04BE0-5C54-8543-A526-3B18831952A1}"/>
              </a:ext>
            </a:extLst>
          </p:cNvPr>
          <p:cNvSpPr/>
          <p:nvPr userDrawn="1"/>
        </p:nvSpPr>
        <p:spPr>
          <a:xfrm>
            <a:off x="6096000" y="0"/>
            <a:ext cx="610462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7">
            <a:extLst>
              <a:ext uri="{FF2B5EF4-FFF2-40B4-BE49-F238E27FC236}">
                <a16:creationId xmlns:a16="http://schemas.microsoft.com/office/drawing/2014/main" id="{ACA2EC1B-7F3B-E243-B93A-7186975219C7}"/>
              </a:ext>
            </a:extLst>
          </p:cNvPr>
          <p:cNvSpPr>
            <a:spLocks noGrp="1"/>
          </p:cNvSpPr>
          <p:nvPr>
            <p:ph type="pic" sz="quarter" idx="10"/>
          </p:nvPr>
        </p:nvSpPr>
        <p:spPr>
          <a:xfrm>
            <a:off x="1" y="0"/>
            <a:ext cx="6096000" cy="6858000"/>
          </a:xfrm>
        </p:spPr>
        <p:txBody>
          <a:bodyPr/>
          <a:lstStyle>
            <a:lvl1pPr>
              <a:defRPr>
                <a:solidFill>
                  <a:schemeClr val="bg1"/>
                </a:solidFill>
              </a:defRPr>
            </a:lvl1pPr>
          </a:lstStyle>
          <a:p>
            <a:r>
              <a:rPr lang="en-US" dirty="0"/>
              <a:t>Click icon to add picture</a:t>
            </a:r>
          </a:p>
        </p:txBody>
      </p:sp>
      <p:sp>
        <p:nvSpPr>
          <p:cNvPr id="11" name="Text Placeholder 6">
            <a:extLst>
              <a:ext uri="{FF2B5EF4-FFF2-40B4-BE49-F238E27FC236}">
                <a16:creationId xmlns:a16="http://schemas.microsoft.com/office/drawing/2014/main" id="{BA4C0F9C-1D5F-D14A-89EC-85CD14178400}"/>
              </a:ext>
            </a:extLst>
          </p:cNvPr>
          <p:cNvSpPr>
            <a:spLocks noGrp="1"/>
          </p:cNvSpPr>
          <p:nvPr>
            <p:ph type="body" sz="quarter" idx="11" hasCustomPrompt="1"/>
          </p:nvPr>
        </p:nvSpPr>
        <p:spPr>
          <a:xfrm>
            <a:off x="7095960" y="1579417"/>
            <a:ext cx="4178176" cy="3875810"/>
          </a:xfrm>
        </p:spPr>
        <p:txBody>
          <a:bodyPr lIns="0" tIns="0" rIns="0" bIns="0">
            <a:noAutofit/>
          </a:bodyPr>
          <a:lstStyle>
            <a:lvl1pPr marL="0" marR="0" indent="0" algn="l" defTabSz="914400" rtl="0" eaLnBrk="1" fontAlgn="auto" latinLnBrk="0" hangingPunct="1">
              <a:lnSpc>
                <a:spcPct val="90000"/>
              </a:lnSpc>
              <a:spcBef>
                <a:spcPts val="0"/>
              </a:spcBef>
              <a:spcAft>
                <a:spcPts val="0"/>
              </a:spcAft>
              <a:buClr>
                <a:schemeClr val="dk2"/>
              </a:buClr>
              <a:buSzPts val="1800"/>
              <a:buFont typeface="Arial"/>
              <a:buNone/>
              <a:tabLst/>
              <a:defRPr sz="3200" b="0" i="0">
                <a:solidFill>
                  <a:schemeClr val="tx1"/>
                </a:solidFill>
                <a:latin typeface="Roboto Light" panose="02000000000000000000" pitchFamily="2" charset="0"/>
                <a:ea typeface="Roboto Light"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
                <a:schemeClr val="dk2"/>
              </a:buClr>
              <a:buSzPts val="1800"/>
              <a:buFont typeface="Arial"/>
              <a:buNone/>
              <a:tabLst/>
              <a:defRPr/>
            </a:pPr>
            <a:r>
              <a:rPr lang="en-US" dirty="0"/>
              <a:t>Your Text Goes Here</a:t>
            </a:r>
          </a:p>
          <a:p>
            <a:pPr lvl="0"/>
            <a:r>
              <a:rPr lang="en-US" dirty="0"/>
              <a:t>Your Text Goes Here</a:t>
            </a:r>
          </a:p>
        </p:txBody>
      </p:sp>
      <p:sp>
        <p:nvSpPr>
          <p:cNvPr id="2" name="Date Placeholder 1">
            <a:extLst>
              <a:ext uri="{FF2B5EF4-FFF2-40B4-BE49-F238E27FC236}">
                <a16:creationId xmlns:a16="http://schemas.microsoft.com/office/drawing/2014/main" id="{81615F37-35F6-DA4E-9480-0E302143DAF0}"/>
              </a:ext>
            </a:extLst>
          </p:cNvPr>
          <p:cNvSpPr>
            <a:spLocks noGrp="1"/>
          </p:cNvSpPr>
          <p:nvPr>
            <p:ph type="dt" sz="half" idx="12"/>
          </p:nvPr>
        </p:nvSpPr>
        <p:spPr/>
        <p:txBody>
          <a:bodyPr/>
          <a:lstStyle/>
          <a:p>
            <a:fld id="{1535BD11-B08F-2E4E-8A2A-C0A6527C5A21}" type="datetime1">
              <a:rPr lang="en-CA" smtClean="0"/>
              <a:t>2024-04-06</a:t>
            </a:fld>
            <a:endParaRPr lang="en-US" dirty="0"/>
          </a:p>
        </p:txBody>
      </p:sp>
      <p:sp>
        <p:nvSpPr>
          <p:cNvPr id="3" name="Footer Placeholder 2">
            <a:extLst>
              <a:ext uri="{FF2B5EF4-FFF2-40B4-BE49-F238E27FC236}">
                <a16:creationId xmlns:a16="http://schemas.microsoft.com/office/drawing/2014/main" id="{A0A362A8-AC39-A24B-A550-5B87DC5173AA}"/>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529C9496-36B1-9A4E-9804-213B9A36F7CA}"/>
              </a:ext>
            </a:extLst>
          </p:cNvPr>
          <p:cNvSpPr>
            <a:spLocks noGrp="1"/>
          </p:cNvSpPr>
          <p:nvPr>
            <p:ph type="sldNum" sz="quarter" idx="14"/>
          </p:nvPr>
        </p:nvSpPr>
        <p:spPr/>
        <p:txBody>
          <a:bodyPr/>
          <a:lstStyle/>
          <a:p>
            <a:fld id="{61130C78-B4AB-6843-B818-B4CC8CBE3619}" type="slidenum">
              <a:rPr lang="en-US" smtClean="0"/>
              <a:pPr/>
              <a:t>‹#›</a:t>
            </a:fld>
            <a:endParaRPr lang="en-US" dirty="0"/>
          </a:p>
        </p:txBody>
      </p:sp>
    </p:spTree>
    <p:extLst>
      <p:ext uri="{BB962C8B-B14F-4D97-AF65-F5344CB8AC3E}">
        <p14:creationId xmlns:p14="http://schemas.microsoft.com/office/powerpoint/2010/main" val="2619212965"/>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1">
    <p:bg>
      <p:bgRef idx="1001">
        <a:schemeClr val="bg2"/>
      </p:bgRef>
    </p:bg>
    <p:spTree>
      <p:nvGrpSpPr>
        <p:cNvPr id="1" name=""/>
        <p:cNvGrpSpPr/>
        <p:nvPr/>
      </p:nvGrpSpPr>
      <p:grpSpPr>
        <a:xfrm>
          <a:off x="0" y="0"/>
          <a:ext cx="0" cy="0"/>
          <a:chOff x="0" y="0"/>
          <a:chExt cx="0" cy="0"/>
        </a:xfrm>
      </p:grpSpPr>
      <p:sp>
        <p:nvSpPr>
          <p:cNvPr id="3" name="Chart Placeholder 2">
            <a:extLst>
              <a:ext uri="{FF2B5EF4-FFF2-40B4-BE49-F238E27FC236}">
                <a16:creationId xmlns:a16="http://schemas.microsoft.com/office/drawing/2014/main" id="{853EC0B4-9DD0-3E42-8433-7FF2BCEBE109}"/>
              </a:ext>
            </a:extLst>
          </p:cNvPr>
          <p:cNvSpPr>
            <a:spLocks noGrp="1"/>
          </p:cNvSpPr>
          <p:nvPr>
            <p:ph type="chart" sz="quarter" idx="10" hasCustomPrompt="1"/>
          </p:nvPr>
        </p:nvSpPr>
        <p:spPr>
          <a:xfrm>
            <a:off x="390591" y="1343279"/>
            <a:ext cx="11383897" cy="4183582"/>
          </a:xfrm>
        </p:spPr>
        <p:txBody>
          <a:bodyPr/>
          <a:lstStyle/>
          <a:p>
            <a:r>
              <a:rPr lang="en-US" dirty="0"/>
              <a:t>Click icon to insert chart</a:t>
            </a:r>
          </a:p>
        </p:txBody>
      </p:sp>
      <p:sp>
        <p:nvSpPr>
          <p:cNvPr id="8" name="Text Placeholder 7">
            <a:extLst>
              <a:ext uri="{FF2B5EF4-FFF2-40B4-BE49-F238E27FC236}">
                <a16:creationId xmlns:a16="http://schemas.microsoft.com/office/drawing/2014/main" id="{999F9ECB-E455-B648-BC28-63F9169F62E3}"/>
              </a:ext>
            </a:extLst>
          </p:cNvPr>
          <p:cNvSpPr>
            <a:spLocks noGrp="1"/>
          </p:cNvSpPr>
          <p:nvPr>
            <p:ph type="body" sz="quarter" idx="11" hasCustomPrompt="1"/>
          </p:nvPr>
        </p:nvSpPr>
        <p:spPr>
          <a:xfrm>
            <a:off x="390591" y="498930"/>
            <a:ext cx="11383897" cy="687387"/>
          </a:xfrm>
        </p:spPr>
        <p:txBody>
          <a:bodyPr lIns="0" tIns="0" rIns="0" bIns="0"/>
          <a:lstStyle>
            <a:lvl1pPr marL="0" indent="0">
              <a:buNone/>
              <a:defRPr b="1">
                <a:solidFill>
                  <a:schemeClr val="tx2"/>
                </a:solidFill>
              </a:defRPr>
            </a:lvl1pPr>
          </a:lstStyle>
          <a:p>
            <a:pPr lvl="0"/>
            <a:r>
              <a:rPr lang="en-US" dirty="0"/>
              <a:t>Add chart title here</a:t>
            </a:r>
          </a:p>
        </p:txBody>
      </p:sp>
      <p:sp>
        <p:nvSpPr>
          <p:cNvPr id="9" name="Date Placeholder 8">
            <a:extLst>
              <a:ext uri="{FF2B5EF4-FFF2-40B4-BE49-F238E27FC236}">
                <a16:creationId xmlns:a16="http://schemas.microsoft.com/office/drawing/2014/main" id="{F198B815-91E0-F54F-8DBF-E1E115486F83}"/>
              </a:ext>
            </a:extLst>
          </p:cNvPr>
          <p:cNvSpPr>
            <a:spLocks noGrp="1"/>
          </p:cNvSpPr>
          <p:nvPr>
            <p:ph type="dt" sz="half" idx="12"/>
          </p:nvPr>
        </p:nvSpPr>
        <p:spPr/>
        <p:txBody>
          <a:bodyPr/>
          <a:lstStyle/>
          <a:p>
            <a:fld id="{1535BD11-B08F-2E4E-8A2A-C0A6527C5A21}" type="datetime1">
              <a:rPr lang="en-CA" smtClean="0"/>
              <a:t>2024-04-06</a:t>
            </a:fld>
            <a:endParaRPr lang="en-US" dirty="0"/>
          </a:p>
        </p:txBody>
      </p:sp>
      <p:sp>
        <p:nvSpPr>
          <p:cNvPr id="10" name="Footer Placeholder 9">
            <a:extLst>
              <a:ext uri="{FF2B5EF4-FFF2-40B4-BE49-F238E27FC236}">
                <a16:creationId xmlns:a16="http://schemas.microsoft.com/office/drawing/2014/main" id="{6D77A3A9-C12D-DA40-8219-2377C4987404}"/>
              </a:ext>
            </a:extLst>
          </p:cNvPr>
          <p:cNvSpPr>
            <a:spLocks noGrp="1"/>
          </p:cNvSpPr>
          <p:nvPr>
            <p:ph type="ftr"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DB0096DC-00BB-7144-8688-CF3D555BA455}"/>
              </a:ext>
            </a:extLst>
          </p:cNvPr>
          <p:cNvSpPr>
            <a:spLocks noGrp="1"/>
          </p:cNvSpPr>
          <p:nvPr>
            <p:ph type="sldNum" sz="quarter" idx="14"/>
          </p:nvPr>
        </p:nvSpPr>
        <p:spPr/>
        <p:txBody>
          <a:bodyPr/>
          <a:lstStyle/>
          <a:p>
            <a:fld id="{61130C78-B4AB-6843-B818-B4CC8CBE3619}" type="slidenum">
              <a:rPr lang="en-US" smtClean="0"/>
              <a:pPr/>
              <a:t>‹#›</a:t>
            </a:fld>
            <a:endParaRPr lang="en-US" dirty="0"/>
          </a:p>
        </p:txBody>
      </p:sp>
      <p:sp>
        <p:nvSpPr>
          <p:cNvPr id="13" name="Text Placeholder 12">
            <a:extLst>
              <a:ext uri="{FF2B5EF4-FFF2-40B4-BE49-F238E27FC236}">
                <a16:creationId xmlns:a16="http://schemas.microsoft.com/office/drawing/2014/main" id="{93D5752F-93E8-5640-B649-2F69D4E4B4FB}"/>
              </a:ext>
            </a:extLst>
          </p:cNvPr>
          <p:cNvSpPr>
            <a:spLocks noGrp="1"/>
          </p:cNvSpPr>
          <p:nvPr>
            <p:ph type="body" sz="quarter" idx="15" hasCustomPrompt="1"/>
          </p:nvPr>
        </p:nvSpPr>
        <p:spPr>
          <a:xfrm>
            <a:off x="390525" y="5688013"/>
            <a:ext cx="11410950" cy="373062"/>
          </a:xfrm>
        </p:spPr>
        <p:txBody>
          <a:bodyPr lIns="0" tIns="0" rIns="0" bIns="0">
            <a:noAutofit/>
          </a:bodyPr>
          <a:lstStyle>
            <a:lvl1pPr marL="0" indent="0">
              <a:buNone/>
              <a:defRPr sz="1200" b="0" i="0">
                <a:solidFill>
                  <a:schemeClr val="tx1"/>
                </a:solidFill>
                <a:latin typeface="Roboto Light" panose="02000000000000000000" pitchFamily="2" charset="0"/>
                <a:ea typeface="Roboto Light" panose="02000000000000000000" pitchFamily="2"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source text</a:t>
            </a:r>
          </a:p>
        </p:txBody>
      </p:sp>
    </p:spTree>
    <p:extLst>
      <p:ext uri="{BB962C8B-B14F-4D97-AF65-F5344CB8AC3E}">
        <p14:creationId xmlns:p14="http://schemas.microsoft.com/office/powerpoint/2010/main" val="212361571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art 2">
    <p:bg>
      <p:bgPr>
        <a:solidFill>
          <a:schemeClr val="tx2"/>
        </a:solidFill>
        <a:effectLst/>
      </p:bgPr>
    </p:bg>
    <p:spTree>
      <p:nvGrpSpPr>
        <p:cNvPr id="1" name=""/>
        <p:cNvGrpSpPr/>
        <p:nvPr/>
      </p:nvGrpSpPr>
      <p:grpSpPr>
        <a:xfrm>
          <a:off x="0" y="0"/>
          <a:ext cx="0" cy="0"/>
          <a:chOff x="0" y="0"/>
          <a:chExt cx="0" cy="0"/>
        </a:xfrm>
      </p:grpSpPr>
      <p:sp>
        <p:nvSpPr>
          <p:cNvPr id="11" name="Chart Placeholder 2">
            <a:extLst>
              <a:ext uri="{FF2B5EF4-FFF2-40B4-BE49-F238E27FC236}">
                <a16:creationId xmlns:a16="http://schemas.microsoft.com/office/drawing/2014/main" id="{DBDA81E4-D819-194B-A845-51E77961E251}"/>
              </a:ext>
            </a:extLst>
          </p:cNvPr>
          <p:cNvSpPr>
            <a:spLocks noGrp="1"/>
          </p:cNvSpPr>
          <p:nvPr>
            <p:ph type="chart" sz="quarter" idx="10" hasCustomPrompt="1"/>
          </p:nvPr>
        </p:nvSpPr>
        <p:spPr>
          <a:xfrm>
            <a:off x="390591" y="1343279"/>
            <a:ext cx="11383897" cy="4183582"/>
          </a:xfrm>
        </p:spPr>
        <p:txBody>
          <a:bodyPr/>
          <a:lstStyle>
            <a:lvl1pPr>
              <a:defRPr>
                <a:solidFill>
                  <a:schemeClr val="bg2"/>
                </a:solidFill>
              </a:defRPr>
            </a:lvl1pPr>
          </a:lstStyle>
          <a:p>
            <a:r>
              <a:rPr lang="en-US" dirty="0"/>
              <a:t>Click icon to insert chart</a:t>
            </a:r>
          </a:p>
        </p:txBody>
      </p:sp>
      <p:sp>
        <p:nvSpPr>
          <p:cNvPr id="12" name="Text Placeholder 7">
            <a:extLst>
              <a:ext uri="{FF2B5EF4-FFF2-40B4-BE49-F238E27FC236}">
                <a16:creationId xmlns:a16="http://schemas.microsoft.com/office/drawing/2014/main" id="{F6B907DA-D648-3848-B281-CF9A84B4C7AB}"/>
              </a:ext>
            </a:extLst>
          </p:cNvPr>
          <p:cNvSpPr>
            <a:spLocks noGrp="1"/>
          </p:cNvSpPr>
          <p:nvPr>
            <p:ph type="body" sz="quarter" idx="11" hasCustomPrompt="1"/>
          </p:nvPr>
        </p:nvSpPr>
        <p:spPr>
          <a:xfrm>
            <a:off x="390591" y="498930"/>
            <a:ext cx="11383897" cy="687387"/>
          </a:xfrm>
        </p:spPr>
        <p:txBody>
          <a:bodyPr lIns="0" tIns="0" rIns="0" bIns="0"/>
          <a:lstStyle>
            <a:lvl1pPr marL="0" indent="0">
              <a:buNone/>
              <a:defRPr b="1">
                <a:solidFill>
                  <a:schemeClr val="bg2"/>
                </a:solidFill>
              </a:defRPr>
            </a:lvl1pPr>
          </a:lstStyle>
          <a:p>
            <a:pPr lvl="0"/>
            <a:r>
              <a:rPr lang="en-US" dirty="0"/>
              <a:t>Add chart title here</a:t>
            </a:r>
          </a:p>
        </p:txBody>
      </p:sp>
      <p:sp>
        <p:nvSpPr>
          <p:cNvPr id="13" name="Text Placeholder 12">
            <a:extLst>
              <a:ext uri="{FF2B5EF4-FFF2-40B4-BE49-F238E27FC236}">
                <a16:creationId xmlns:a16="http://schemas.microsoft.com/office/drawing/2014/main" id="{C2333AAA-2953-3E42-89E5-E6D6786DA5B7}"/>
              </a:ext>
            </a:extLst>
          </p:cNvPr>
          <p:cNvSpPr>
            <a:spLocks noGrp="1"/>
          </p:cNvSpPr>
          <p:nvPr>
            <p:ph type="body" sz="quarter" idx="15" hasCustomPrompt="1"/>
          </p:nvPr>
        </p:nvSpPr>
        <p:spPr>
          <a:xfrm>
            <a:off x="390525" y="5688013"/>
            <a:ext cx="11410950" cy="373062"/>
          </a:xfrm>
        </p:spPr>
        <p:txBody>
          <a:bodyPr lIns="0" tIns="0" rIns="0" bIns="0">
            <a:noAutofit/>
          </a:bodyPr>
          <a:lstStyle>
            <a:lvl1pPr marL="0" indent="0">
              <a:buNone/>
              <a:defRPr sz="1200">
                <a:solidFill>
                  <a:schemeClr val="bg2"/>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source text</a:t>
            </a:r>
          </a:p>
        </p:txBody>
      </p:sp>
      <p:sp>
        <p:nvSpPr>
          <p:cNvPr id="2" name="Date Placeholder 1">
            <a:extLst>
              <a:ext uri="{FF2B5EF4-FFF2-40B4-BE49-F238E27FC236}">
                <a16:creationId xmlns:a16="http://schemas.microsoft.com/office/drawing/2014/main" id="{2E96E9AE-1B93-944F-94E9-92B7D2B39F31}"/>
              </a:ext>
            </a:extLst>
          </p:cNvPr>
          <p:cNvSpPr>
            <a:spLocks noGrp="1"/>
          </p:cNvSpPr>
          <p:nvPr>
            <p:ph type="dt" sz="half" idx="16"/>
          </p:nvPr>
        </p:nvSpPr>
        <p:spPr/>
        <p:txBody>
          <a:bodyPr/>
          <a:lstStyle/>
          <a:p>
            <a:fld id="{1535BD11-B08F-2E4E-8A2A-C0A6527C5A21}" type="datetime1">
              <a:rPr lang="en-CA" smtClean="0"/>
              <a:t>2024-04-06</a:t>
            </a:fld>
            <a:endParaRPr lang="en-US" dirty="0"/>
          </a:p>
        </p:txBody>
      </p:sp>
      <p:sp>
        <p:nvSpPr>
          <p:cNvPr id="3" name="Footer Placeholder 2">
            <a:extLst>
              <a:ext uri="{FF2B5EF4-FFF2-40B4-BE49-F238E27FC236}">
                <a16:creationId xmlns:a16="http://schemas.microsoft.com/office/drawing/2014/main" id="{626A558C-3CFE-9F45-8C8F-90D0362E71BA}"/>
              </a:ext>
            </a:extLst>
          </p:cNvPr>
          <p:cNvSpPr>
            <a:spLocks noGrp="1"/>
          </p:cNvSpPr>
          <p:nvPr>
            <p:ph type="ftr" sz="quarter" idx="17"/>
          </p:nvPr>
        </p:nvSpPr>
        <p:spPr/>
        <p:txBody>
          <a:bodyPr/>
          <a:lstStyle/>
          <a:p>
            <a:endParaRPr lang="en-US" dirty="0"/>
          </a:p>
        </p:txBody>
      </p:sp>
      <p:sp>
        <p:nvSpPr>
          <p:cNvPr id="4" name="Slide Number Placeholder 3">
            <a:extLst>
              <a:ext uri="{FF2B5EF4-FFF2-40B4-BE49-F238E27FC236}">
                <a16:creationId xmlns:a16="http://schemas.microsoft.com/office/drawing/2014/main" id="{688BAD6E-366B-1E4E-B7F4-DD7B00DDA4C8}"/>
              </a:ext>
            </a:extLst>
          </p:cNvPr>
          <p:cNvSpPr>
            <a:spLocks noGrp="1"/>
          </p:cNvSpPr>
          <p:nvPr>
            <p:ph type="sldNum" sz="quarter" idx="18"/>
          </p:nvPr>
        </p:nvSpPr>
        <p:spPr/>
        <p:txBody>
          <a:bodyPr/>
          <a:lstStyle/>
          <a:p>
            <a:fld id="{61130C78-B4AB-6843-B818-B4CC8CBE3619}" type="slidenum">
              <a:rPr lang="en-US" smtClean="0"/>
              <a:pPr/>
              <a:t>‹#›</a:t>
            </a:fld>
            <a:endParaRPr lang="en-US" dirty="0"/>
          </a:p>
        </p:txBody>
      </p:sp>
    </p:spTree>
    <p:extLst>
      <p:ext uri="{BB962C8B-B14F-4D97-AF65-F5344CB8AC3E}">
        <p14:creationId xmlns:p14="http://schemas.microsoft.com/office/powerpoint/2010/main" val="6306647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icture with Caption 3">
    <p:bg>
      <p:bgPr>
        <a:solidFill>
          <a:schemeClr val="bg2"/>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3962DB7E-0883-7945-8AA8-880B377F4D6B}"/>
              </a:ext>
            </a:extLst>
          </p:cNvPr>
          <p:cNvSpPr>
            <a:spLocks noGrp="1"/>
          </p:cNvSpPr>
          <p:nvPr>
            <p:ph type="pic" sz="quarter" idx="10"/>
          </p:nvPr>
        </p:nvSpPr>
        <p:spPr>
          <a:xfrm>
            <a:off x="1451120" y="1608138"/>
            <a:ext cx="3557298" cy="3327638"/>
          </a:xfrm>
        </p:spPr>
        <p:txBody>
          <a:bodyPr>
            <a:normAutofit/>
          </a:bodyPr>
          <a:lstStyle>
            <a:lvl1pPr>
              <a:defRPr sz="2000"/>
            </a:lvl1pPr>
          </a:lstStyle>
          <a:p>
            <a:r>
              <a:rPr lang="en-US" dirty="0"/>
              <a:t>Click icon to add picture</a:t>
            </a:r>
          </a:p>
        </p:txBody>
      </p:sp>
      <p:sp>
        <p:nvSpPr>
          <p:cNvPr id="10" name="Text Placeholder 4">
            <a:extLst>
              <a:ext uri="{FF2B5EF4-FFF2-40B4-BE49-F238E27FC236}">
                <a16:creationId xmlns:a16="http://schemas.microsoft.com/office/drawing/2014/main" id="{730FD155-F064-E242-90C2-6F80336985E3}"/>
              </a:ext>
            </a:extLst>
          </p:cNvPr>
          <p:cNvSpPr>
            <a:spLocks noGrp="1"/>
          </p:cNvSpPr>
          <p:nvPr>
            <p:ph type="body" sz="quarter" idx="12" hasCustomPrompt="1"/>
          </p:nvPr>
        </p:nvSpPr>
        <p:spPr>
          <a:xfrm>
            <a:off x="5857875" y="1608138"/>
            <a:ext cx="5322888" cy="4168775"/>
          </a:xfrm>
        </p:spPr>
        <p:txBody>
          <a:bodyPr lIns="0" tIns="0" rIns="0" bIns="0">
            <a:normAutofit/>
          </a:bodyPr>
          <a:lstStyle>
            <a:lvl1pPr marL="0" indent="0">
              <a:lnSpc>
                <a:spcPct val="114000"/>
              </a:lnSpc>
              <a:spcBef>
                <a:spcPts val="0"/>
              </a:spcBef>
              <a:buNone/>
              <a:defRPr sz="2800" b="1" i="0">
                <a:solidFill>
                  <a:schemeClr val="tx2"/>
                </a:solidFill>
                <a:latin typeface="Roboto" panose="02000000000000000000" pitchFamily="2" charset="0"/>
                <a:ea typeface="Roboto" panose="02000000000000000000" pitchFamily="2" charset="0"/>
              </a:defRPr>
            </a:lvl1pPr>
          </a:lstStyle>
          <a:p>
            <a:pPr lvl="0"/>
            <a:r>
              <a:rPr lang="en-US" dirty="0"/>
              <a:t>Click to add text</a:t>
            </a:r>
          </a:p>
        </p:txBody>
      </p:sp>
      <p:sp>
        <p:nvSpPr>
          <p:cNvPr id="6" name="Date Placeholder 5">
            <a:extLst>
              <a:ext uri="{FF2B5EF4-FFF2-40B4-BE49-F238E27FC236}">
                <a16:creationId xmlns:a16="http://schemas.microsoft.com/office/drawing/2014/main" id="{6ED51F88-AA70-F347-9489-C2435C814DEE}"/>
              </a:ext>
            </a:extLst>
          </p:cNvPr>
          <p:cNvSpPr>
            <a:spLocks noGrp="1"/>
          </p:cNvSpPr>
          <p:nvPr>
            <p:ph type="dt" sz="half" idx="13"/>
          </p:nvPr>
        </p:nvSpPr>
        <p:spPr/>
        <p:txBody>
          <a:bodyPr/>
          <a:lstStyle/>
          <a:p>
            <a:fld id="{1535BD11-B08F-2E4E-8A2A-C0A6527C5A21}" type="datetime1">
              <a:rPr lang="en-CA" smtClean="0"/>
              <a:t>2024-04-06</a:t>
            </a:fld>
            <a:endParaRPr lang="en-US" dirty="0"/>
          </a:p>
        </p:txBody>
      </p:sp>
      <p:sp>
        <p:nvSpPr>
          <p:cNvPr id="7" name="Footer Placeholder 6">
            <a:extLst>
              <a:ext uri="{FF2B5EF4-FFF2-40B4-BE49-F238E27FC236}">
                <a16:creationId xmlns:a16="http://schemas.microsoft.com/office/drawing/2014/main" id="{B3F34C8B-A24B-834E-97B0-23FD1B54B1B6}"/>
              </a:ext>
            </a:extLst>
          </p:cNvPr>
          <p:cNvSpPr>
            <a:spLocks noGrp="1"/>
          </p:cNvSpPr>
          <p:nvPr>
            <p:ph type="ftr" sz="quarter" idx="14"/>
          </p:nvPr>
        </p:nvSpPr>
        <p:spPr/>
        <p:txBody>
          <a:bodyPr/>
          <a:lstStyle/>
          <a:p>
            <a:endParaRPr lang="en-US" dirty="0"/>
          </a:p>
        </p:txBody>
      </p:sp>
      <p:sp>
        <p:nvSpPr>
          <p:cNvPr id="11" name="Slide Number Placeholder 10">
            <a:extLst>
              <a:ext uri="{FF2B5EF4-FFF2-40B4-BE49-F238E27FC236}">
                <a16:creationId xmlns:a16="http://schemas.microsoft.com/office/drawing/2014/main" id="{98AD62E2-152C-CC4F-89F0-606EC63B9301}"/>
              </a:ext>
            </a:extLst>
          </p:cNvPr>
          <p:cNvSpPr>
            <a:spLocks noGrp="1"/>
          </p:cNvSpPr>
          <p:nvPr>
            <p:ph type="sldNum" sz="quarter" idx="15"/>
          </p:nvPr>
        </p:nvSpPr>
        <p:spPr/>
        <p:txBody>
          <a:bodyPr/>
          <a:lstStyle/>
          <a:p>
            <a:fld id="{61130C78-B4AB-6843-B818-B4CC8CBE3619}" type="slidenum">
              <a:rPr lang="en-US" smtClean="0"/>
              <a:pPr/>
              <a:t>‹#›</a:t>
            </a:fld>
            <a:endParaRPr lang="en-US" dirty="0"/>
          </a:p>
        </p:txBody>
      </p:sp>
    </p:spTree>
    <p:extLst>
      <p:ext uri="{BB962C8B-B14F-4D97-AF65-F5344CB8AC3E}">
        <p14:creationId xmlns:p14="http://schemas.microsoft.com/office/powerpoint/2010/main" val="9283521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mise 1">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6A1FA5-02DD-3D41-8634-67C3FF49380A}"/>
              </a:ext>
            </a:extLst>
          </p:cNvPr>
          <p:cNvPicPr>
            <a:picLocks noChangeAspect="1"/>
          </p:cNvPicPr>
          <p:nvPr userDrawn="1"/>
        </p:nvPicPr>
        <p:blipFill>
          <a:blip r:embed="rId2"/>
          <a:stretch>
            <a:fillRect/>
          </a:stretch>
        </p:blipFill>
        <p:spPr>
          <a:xfrm>
            <a:off x="9234013" y="5876636"/>
            <a:ext cx="2443706" cy="661837"/>
          </a:xfrm>
          <a:prstGeom prst="rect">
            <a:avLst/>
          </a:prstGeom>
        </p:spPr>
      </p:pic>
      <p:sp>
        <p:nvSpPr>
          <p:cNvPr id="6" name="Title 5">
            <a:extLst>
              <a:ext uri="{FF2B5EF4-FFF2-40B4-BE49-F238E27FC236}">
                <a16:creationId xmlns:a16="http://schemas.microsoft.com/office/drawing/2014/main" id="{C0132E0B-F5FA-A649-92CF-89A8BABC5BB9}"/>
              </a:ext>
            </a:extLst>
          </p:cNvPr>
          <p:cNvSpPr>
            <a:spLocks noGrp="1"/>
          </p:cNvSpPr>
          <p:nvPr>
            <p:ph type="title" hasCustomPrompt="1"/>
          </p:nvPr>
        </p:nvSpPr>
        <p:spPr>
          <a:xfrm>
            <a:off x="318654" y="2599170"/>
            <a:ext cx="11516592" cy="1325563"/>
          </a:xfrm>
        </p:spPr>
        <p:txBody>
          <a:bodyPr>
            <a:noAutofit/>
          </a:bodyPr>
          <a:lstStyle>
            <a:lvl1pPr>
              <a:defRPr sz="8900" b="1" i="0" spc="-140" baseline="0">
                <a:solidFill>
                  <a:srgbClr val="F2CD00"/>
                </a:solidFill>
                <a:latin typeface="Roboto" panose="02000000000000000000" pitchFamily="2" charset="0"/>
                <a:ea typeface="Roboto" panose="02000000000000000000" pitchFamily="2" charset="0"/>
              </a:defRPr>
            </a:lvl1pPr>
          </a:lstStyle>
          <a:p>
            <a:r>
              <a:rPr lang="en-US" dirty="0"/>
              <a:t>Leading with Purpose.</a:t>
            </a:r>
          </a:p>
        </p:txBody>
      </p:sp>
    </p:spTree>
    <p:extLst>
      <p:ext uri="{BB962C8B-B14F-4D97-AF65-F5344CB8AC3E}">
        <p14:creationId xmlns:p14="http://schemas.microsoft.com/office/powerpoint/2010/main" val="93657165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mise 2">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6A1FA5-02DD-3D41-8634-67C3FF49380A}"/>
              </a:ext>
            </a:extLst>
          </p:cNvPr>
          <p:cNvPicPr>
            <a:picLocks noChangeAspect="1"/>
          </p:cNvPicPr>
          <p:nvPr userDrawn="1"/>
        </p:nvPicPr>
        <p:blipFill>
          <a:blip r:embed="rId2"/>
          <a:stretch>
            <a:fillRect/>
          </a:stretch>
        </p:blipFill>
        <p:spPr>
          <a:xfrm>
            <a:off x="9234013" y="5876636"/>
            <a:ext cx="2443706" cy="661837"/>
          </a:xfrm>
          <a:prstGeom prst="rect">
            <a:avLst/>
          </a:prstGeom>
        </p:spPr>
      </p:pic>
      <p:sp>
        <p:nvSpPr>
          <p:cNvPr id="6" name="Title 5">
            <a:extLst>
              <a:ext uri="{FF2B5EF4-FFF2-40B4-BE49-F238E27FC236}">
                <a16:creationId xmlns:a16="http://schemas.microsoft.com/office/drawing/2014/main" id="{C0132E0B-F5FA-A649-92CF-89A8BABC5BB9}"/>
              </a:ext>
            </a:extLst>
          </p:cNvPr>
          <p:cNvSpPr>
            <a:spLocks noGrp="1"/>
          </p:cNvSpPr>
          <p:nvPr>
            <p:ph type="title" hasCustomPrompt="1"/>
          </p:nvPr>
        </p:nvSpPr>
        <p:spPr>
          <a:xfrm>
            <a:off x="318654" y="2630343"/>
            <a:ext cx="9137073" cy="1325563"/>
          </a:xfrm>
        </p:spPr>
        <p:txBody>
          <a:bodyPr>
            <a:noAutofit/>
          </a:bodyPr>
          <a:lstStyle>
            <a:lvl1pPr>
              <a:defRPr sz="7200" b="1" i="0" spc="-140" baseline="0">
                <a:solidFill>
                  <a:srgbClr val="F2CD00"/>
                </a:solidFill>
                <a:latin typeface="Roboto" panose="02000000000000000000" pitchFamily="2" charset="0"/>
                <a:ea typeface="Roboto" panose="02000000000000000000" pitchFamily="2" charset="0"/>
              </a:defRPr>
            </a:lvl1pPr>
          </a:lstStyle>
          <a:p>
            <a:r>
              <a:rPr lang="en-US" dirty="0"/>
              <a:t>Leading with Purpose.</a:t>
            </a:r>
          </a:p>
        </p:txBody>
      </p:sp>
    </p:spTree>
    <p:extLst>
      <p:ext uri="{BB962C8B-B14F-4D97-AF65-F5344CB8AC3E}">
        <p14:creationId xmlns:p14="http://schemas.microsoft.com/office/powerpoint/2010/main" val="2608252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End Slide 1">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58A413-3734-3C4C-B113-2BB989517A6E}"/>
              </a:ext>
            </a:extLst>
          </p:cNvPr>
          <p:cNvPicPr>
            <a:picLocks noChangeAspect="1"/>
          </p:cNvPicPr>
          <p:nvPr userDrawn="1"/>
        </p:nvPicPr>
        <p:blipFill>
          <a:blip r:embed="rId2"/>
          <a:stretch>
            <a:fillRect/>
          </a:stretch>
        </p:blipFill>
        <p:spPr>
          <a:xfrm>
            <a:off x="9330379" y="5906804"/>
            <a:ext cx="2407631" cy="652067"/>
          </a:xfrm>
          <a:prstGeom prst="rect">
            <a:avLst/>
          </a:prstGeom>
        </p:spPr>
      </p:pic>
    </p:spTree>
    <p:extLst>
      <p:ext uri="{BB962C8B-B14F-4D97-AF65-F5344CB8AC3E}">
        <p14:creationId xmlns:p14="http://schemas.microsoft.com/office/powerpoint/2010/main" val="8797102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rt 1">
  <p:cSld name="Chart 1">
    <p:bg>
      <p:bgPr>
        <a:solidFill>
          <a:schemeClr val="dk2"/>
        </a:solidFill>
        <a:effectLst/>
      </p:bgPr>
    </p:bg>
    <p:spTree>
      <p:nvGrpSpPr>
        <p:cNvPr id="1" name="Shape 45"/>
        <p:cNvGrpSpPr/>
        <p:nvPr/>
      </p:nvGrpSpPr>
      <p:grpSpPr>
        <a:xfrm>
          <a:off x="0" y="0"/>
          <a:ext cx="0" cy="0"/>
          <a:chOff x="0" y="0"/>
          <a:chExt cx="0" cy="0"/>
        </a:xfrm>
      </p:grpSpPr>
      <p:pic>
        <p:nvPicPr>
          <p:cNvPr id="46" name="Google Shape;46;p35"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47" name="Google Shape;47;p35"/>
          <p:cNvSpPr>
            <a:spLocks noGrp="1"/>
          </p:cNvSpPr>
          <p:nvPr>
            <p:ph type="chart" idx="2"/>
          </p:nvPr>
        </p:nvSpPr>
        <p:spPr>
          <a:xfrm>
            <a:off x="390592" y="1343279"/>
            <a:ext cx="10539820"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48" name="Google Shape;48;p35"/>
          <p:cNvSpPr txBox="1">
            <a:spLocks noGrp="1"/>
          </p:cNvSpPr>
          <p:nvPr>
            <p:ph type="body" idx="1"/>
          </p:nvPr>
        </p:nvSpPr>
        <p:spPr>
          <a:xfrm>
            <a:off x="390592" y="498930"/>
            <a:ext cx="10539820"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2800"/>
              <a:buNone/>
              <a:defRPr b="1">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35"/>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5"/>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35"/>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200"/>
              <a:buNone/>
              <a:defRPr sz="1200" b="0" i="0">
                <a:solidFill>
                  <a:schemeClr val="lt1"/>
                </a:solidFill>
                <a:latin typeface="Roboto Light"/>
                <a:ea typeface="Roboto Light"/>
                <a:cs typeface="Roboto Light"/>
                <a:sym typeface="Roboto Light"/>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53" name="Google Shape;53;p35"/>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dk2"/>
        </a:solidFill>
        <a:effectLst/>
      </p:bgPr>
    </p:bg>
    <p:spTree>
      <p:nvGrpSpPr>
        <p:cNvPr id="1" name="Shape 54"/>
        <p:cNvGrpSpPr/>
        <p:nvPr/>
      </p:nvGrpSpPr>
      <p:grpSpPr>
        <a:xfrm>
          <a:off x="0" y="0"/>
          <a:ext cx="0" cy="0"/>
          <a:chOff x="0" y="0"/>
          <a:chExt cx="0" cy="0"/>
        </a:xfrm>
      </p:grpSpPr>
      <p:pic>
        <p:nvPicPr>
          <p:cNvPr id="55" name="Google Shape;55;p19"/>
          <p:cNvPicPr preferRelativeResize="0"/>
          <p:nvPr/>
        </p:nvPicPr>
        <p:blipFill rotWithShape="1">
          <a:blip r:embed="rId2">
            <a:alphaModFix/>
          </a:blip>
          <a:srcRect/>
          <a:stretch/>
        </p:blipFill>
        <p:spPr>
          <a:xfrm>
            <a:off x="507312" y="5876636"/>
            <a:ext cx="2443706" cy="661837"/>
          </a:xfrm>
          <a:prstGeom prst="rect">
            <a:avLst/>
          </a:prstGeom>
          <a:noFill/>
          <a:ln>
            <a:noFill/>
          </a:ln>
        </p:spPr>
      </p:pic>
      <p:pic>
        <p:nvPicPr>
          <p:cNvPr id="56" name="Google Shape;56;p19" descr="Shape, polygon&#10;&#10;Description automatically generated"/>
          <p:cNvPicPr preferRelativeResize="0"/>
          <p:nvPr/>
        </p:nvPicPr>
        <p:blipFill rotWithShape="1">
          <a:blip r:embed="rId3">
            <a:alphaModFix/>
          </a:blip>
          <a:srcRect t="1318" b="2611"/>
          <a:stretch/>
        </p:blipFill>
        <p:spPr>
          <a:xfrm>
            <a:off x="5297365" y="0"/>
            <a:ext cx="6796523" cy="6858000"/>
          </a:xfrm>
          <a:prstGeom prst="rect">
            <a:avLst/>
          </a:prstGeom>
          <a:noFill/>
          <a:ln>
            <a:noFill/>
          </a:ln>
        </p:spPr>
      </p:pic>
      <p:sp>
        <p:nvSpPr>
          <p:cNvPr id="57" name="Google Shape;57;p19"/>
          <p:cNvSpPr txBox="1">
            <a:spLocks noGrp="1"/>
          </p:cNvSpPr>
          <p:nvPr>
            <p:ph type="title"/>
          </p:nvPr>
        </p:nvSpPr>
        <p:spPr>
          <a:xfrm>
            <a:off x="408630" y="1943155"/>
            <a:ext cx="5227400" cy="1412694"/>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9"/>
          <p:cNvSpPr txBox="1">
            <a:spLocks noGrp="1"/>
          </p:cNvSpPr>
          <p:nvPr>
            <p:ph type="body" idx="1"/>
          </p:nvPr>
        </p:nvSpPr>
        <p:spPr>
          <a:xfrm>
            <a:off x="407988" y="3665913"/>
            <a:ext cx="5227637" cy="2068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None/>
              <a:defRPr sz="2000" b="1"/>
            </a:lvl1pPr>
            <a:lvl2pPr marL="914400" lvl="1" indent="-228600" algn="l">
              <a:lnSpc>
                <a:spcPct val="90000"/>
              </a:lnSpc>
              <a:spcBef>
                <a:spcPts val="500"/>
              </a:spcBef>
              <a:spcAft>
                <a:spcPts val="0"/>
              </a:spcAft>
              <a:buClr>
                <a:schemeClr val="lt1"/>
              </a:buClr>
              <a:buSzPts val="1600"/>
              <a:buNone/>
              <a:defRPr sz="1600"/>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59"/>
        <p:cNvGrpSpPr/>
        <p:nvPr/>
      </p:nvGrpSpPr>
      <p:grpSpPr>
        <a:xfrm>
          <a:off x="0" y="0"/>
          <a:ext cx="0" cy="0"/>
          <a:chOff x="0" y="0"/>
          <a:chExt cx="0" cy="0"/>
        </a:xfrm>
      </p:grpSpPr>
      <p:sp>
        <p:nvSpPr>
          <p:cNvPr id="60" name="Google Shape;60;p32"/>
          <p:cNvSpPr/>
          <p:nvPr/>
        </p:nvSpPr>
        <p:spPr>
          <a:xfrm>
            <a:off x="0" y="0"/>
            <a:ext cx="12192000" cy="1485900"/>
          </a:xfrm>
          <a:prstGeom prst="rect">
            <a:avLst/>
          </a:prstGeom>
          <a:solidFill>
            <a:srgbClr val="F2CD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 name="Google Shape;61;p32"/>
          <p:cNvSpPr txBox="1">
            <a:spLocks noGrp="1"/>
          </p:cNvSpPr>
          <p:nvPr>
            <p:ph type="title"/>
          </p:nvPr>
        </p:nvSpPr>
        <p:spPr>
          <a:xfrm>
            <a:off x="390591" y="365125"/>
            <a:ext cx="9502709"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2"/>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2"/>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2"/>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66" name="Google Shape;66;p32"/>
          <p:cNvPicPr preferRelativeResize="0"/>
          <p:nvPr/>
        </p:nvPicPr>
        <p:blipFill rotWithShape="1">
          <a:blip r:embed="rId2">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2">
  <p:cSld name="Content 2">
    <p:bg>
      <p:bgPr>
        <a:solidFill>
          <a:schemeClr val="lt2"/>
        </a:solidFill>
        <a:effectLst/>
      </p:bgPr>
    </p:bg>
    <p:spTree>
      <p:nvGrpSpPr>
        <p:cNvPr id="1" name="Shape 67"/>
        <p:cNvGrpSpPr/>
        <p:nvPr/>
      </p:nvGrpSpPr>
      <p:grpSpPr>
        <a:xfrm>
          <a:off x="0" y="0"/>
          <a:ext cx="0" cy="0"/>
          <a:chOff x="0" y="0"/>
          <a:chExt cx="0" cy="0"/>
        </a:xfrm>
      </p:grpSpPr>
      <p:pic>
        <p:nvPicPr>
          <p:cNvPr id="68" name="Google Shape;68;p33"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69" name="Google Shape;69;p33"/>
          <p:cNvSpPr txBox="1">
            <a:spLocks noGrp="1"/>
          </p:cNvSpPr>
          <p:nvPr>
            <p:ph type="body" idx="1"/>
          </p:nvPr>
        </p:nvSpPr>
        <p:spPr>
          <a:xfrm>
            <a:off x="390526" y="1965324"/>
            <a:ext cx="10503552" cy="4194175"/>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1000"/>
              </a:spcBef>
              <a:spcAft>
                <a:spcPts val="0"/>
              </a:spcAft>
              <a:buClr>
                <a:schemeClr val="dk1"/>
              </a:buClr>
              <a:buSzPts val="3200"/>
              <a:buFont typeface="Arial"/>
              <a:buNone/>
              <a:defRPr sz="3200" b="1" i="0">
                <a:solidFill>
                  <a:schemeClr val="dk1"/>
                </a:solidFill>
                <a:latin typeface="Roboto"/>
                <a:ea typeface="Roboto"/>
                <a:cs typeface="Roboto"/>
                <a:sym typeface="Robo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3"/>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3"/>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73" name="Google Shape;73;p33"/>
          <p:cNvPicPr preferRelativeResize="0"/>
          <p:nvPr/>
        </p:nvPicPr>
        <p:blipFill rotWithShape="1">
          <a:blip r:embed="rId3">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3">
  <p:cSld name="Content 3">
    <p:bg>
      <p:bgPr>
        <a:solidFill>
          <a:schemeClr val="dk2"/>
        </a:solidFill>
        <a:effectLst/>
      </p:bgPr>
    </p:bg>
    <p:spTree>
      <p:nvGrpSpPr>
        <p:cNvPr id="1" name="Shape 74"/>
        <p:cNvGrpSpPr/>
        <p:nvPr/>
      </p:nvGrpSpPr>
      <p:grpSpPr>
        <a:xfrm>
          <a:off x="0" y="0"/>
          <a:ext cx="0" cy="0"/>
          <a:chOff x="0" y="0"/>
          <a:chExt cx="0" cy="0"/>
        </a:xfrm>
      </p:grpSpPr>
      <p:pic>
        <p:nvPicPr>
          <p:cNvPr id="75" name="Google Shape;75;p21"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76" name="Google Shape;76;p21"/>
          <p:cNvSpPr txBox="1">
            <a:spLocks noGrp="1"/>
          </p:cNvSpPr>
          <p:nvPr>
            <p:ph type="body" idx="1"/>
          </p:nvPr>
        </p:nvSpPr>
        <p:spPr>
          <a:xfrm>
            <a:off x="390592" y="1074258"/>
            <a:ext cx="10539884" cy="702587"/>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400"/>
              </a:spcBef>
              <a:spcAft>
                <a:spcPts val="0"/>
              </a:spcAft>
              <a:buClr>
                <a:schemeClr val="lt2"/>
              </a:buClr>
              <a:buSzPts val="5400"/>
              <a:buNone/>
              <a:defRPr sz="54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21"/>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80" name="Google Shape;80;p21"/>
          <p:cNvSpPr txBox="1">
            <a:spLocks noGrp="1"/>
          </p:cNvSpPr>
          <p:nvPr>
            <p:ph type="body" idx="2"/>
          </p:nvPr>
        </p:nvSpPr>
        <p:spPr>
          <a:xfrm>
            <a:off x="390525" y="2340855"/>
            <a:ext cx="10539886" cy="338453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81" name="Google Shape;81;p21"/>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3.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6" Type="http://schemas.openxmlformats.org/officeDocument/2006/relationships/theme" Target="../theme/theme5.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Roboto"/>
              <a:buNone/>
              <a:defRPr sz="4400" b="1"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Roboto"/>
              <a:buNone/>
              <a:defRPr sz="44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17"/>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oboto"/>
                <a:ea typeface="Roboto"/>
                <a:cs typeface="Roboto"/>
                <a:sym typeface="Robo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oboto"/>
                <a:ea typeface="Roboto"/>
                <a:cs typeface="Roboto"/>
                <a:sym typeface="Robo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17"/>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17"/>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1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24"/>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Roboto"/>
              <a:buNone/>
              <a:defRPr sz="44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6" name="Google Shape;116;p24"/>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oboto"/>
                <a:ea typeface="Roboto"/>
                <a:cs typeface="Roboto"/>
                <a:sym typeface="Robo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oboto"/>
                <a:ea typeface="Roboto"/>
                <a:cs typeface="Roboto"/>
                <a:sym typeface="Robo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24"/>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8" name="Google Shape;118;p24"/>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2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Roboto"/>
              <a:buNone/>
              <a:defRPr sz="4400" b="1"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6" name="Google Shape;206;p25"/>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207" name="Google Shape;207;p25"/>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208" name="Google Shape;208;p25"/>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209" name="Google Shape;209;p2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555AB-A659-BD40-978B-F47AA54B19E5}"/>
              </a:ext>
            </a:extLst>
          </p:cNvPr>
          <p:cNvSpPr>
            <a:spLocks noGrp="1"/>
          </p:cNvSpPr>
          <p:nvPr>
            <p:ph type="title"/>
          </p:nvPr>
        </p:nvSpPr>
        <p:spPr>
          <a:xfrm>
            <a:off x="390591" y="365125"/>
            <a:ext cx="11410818"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13DCE43-AFF8-8A43-98D1-00F3E9F422E4}"/>
              </a:ext>
            </a:extLst>
          </p:cNvPr>
          <p:cNvSpPr>
            <a:spLocks noGrp="1"/>
          </p:cNvSpPr>
          <p:nvPr>
            <p:ph type="body" idx="1"/>
          </p:nvPr>
        </p:nvSpPr>
        <p:spPr>
          <a:xfrm>
            <a:off x="390591" y="1825625"/>
            <a:ext cx="11413482"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8881EAD-ACA1-FE47-A8A5-C7966E097921}"/>
              </a:ext>
            </a:extLst>
          </p:cNvPr>
          <p:cNvSpPr>
            <a:spLocks noGrp="1"/>
          </p:cNvSpPr>
          <p:nvPr>
            <p:ph type="dt" sz="half" idx="2"/>
          </p:nvPr>
        </p:nvSpPr>
        <p:spPr>
          <a:xfrm>
            <a:off x="390591"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defRPr>
            </a:lvl1pPr>
          </a:lstStyle>
          <a:p>
            <a:fld id="{1535BD11-B08F-2E4E-8A2A-C0A6527C5A21}" type="datetime1">
              <a:rPr lang="en-CA" smtClean="0"/>
              <a:t>2024-04-06</a:t>
            </a:fld>
            <a:endParaRPr lang="en-US" dirty="0"/>
          </a:p>
        </p:txBody>
      </p:sp>
      <p:sp>
        <p:nvSpPr>
          <p:cNvPr id="5" name="Footer Placeholder 4">
            <a:extLst>
              <a:ext uri="{FF2B5EF4-FFF2-40B4-BE49-F238E27FC236}">
                <a16:creationId xmlns:a16="http://schemas.microsoft.com/office/drawing/2014/main" id="{8E76E2DD-2D19-1640-A6B3-94C55C6DD8C5}"/>
              </a:ext>
            </a:extLst>
          </p:cNvPr>
          <p:cNvSpPr>
            <a:spLocks noGrp="1"/>
          </p:cNvSpPr>
          <p:nvPr>
            <p:ph type="ftr" sz="quarter" idx="3"/>
          </p:nvPr>
        </p:nvSpPr>
        <p:spPr>
          <a:xfrm>
            <a:off x="39235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defRPr>
            </a:lvl1pPr>
          </a:lstStyle>
          <a:p>
            <a:endParaRPr lang="en-US" dirty="0"/>
          </a:p>
        </p:txBody>
      </p:sp>
      <p:sp>
        <p:nvSpPr>
          <p:cNvPr id="6" name="Slide Number Placeholder 5">
            <a:extLst>
              <a:ext uri="{FF2B5EF4-FFF2-40B4-BE49-F238E27FC236}">
                <a16:creationId xmlns:a16="http://schemas.microsoft.com/office/drawing/2014/main" id="{7F92D2B5-C3DE-A045-A1E5-C92623BB745F}"/>
              </a:ext>
            </a:extLst>
          </p:cNvPr>
          <p:cNvSpPr>
            <a:spLocks noGrp="1"/>
          </p:cNvSpPr>
          <p:nvPr>
            <p:ph type="sldNum" sz="quarter" idx="4"/>
          </p:nvPr>
        </p:nvSpPr>
        <p:spPr>
          <a:xfrm>
            <a:off x="8828009" y="6356350"/>
            <a:ext cx="29734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defRPr>
            </a:lvl1pPr>
          </a:lstStyle>
          <a:p>
            <a:fld id="{61130C78-B4AB-6843-B818-B4CC8CBE3619}" type="slidenum">
              <a:rPr lang="en-US" smtClean="0"/>
              <a:pPr/>
              <a:t>‹#›</a:t>
            </a:fld>
            <a:endParaRPr lang="en-US" dirty="0"/>
          </a:p>
        </p:txBody>
      </p:sp>
    </p:spTree>
    <p:extLst>
      <p:ext uri="{BB962C8B-B14F-4D97-AF65-F5344CB8AC3E}">
        <p14:creationId xmlns:p14="http://schemas.microsoft.com/office/powerpoint/2010/main" val="17934007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hf hdr="0" ftr="0" dt="0"/>
  <p:txStyles>
    <p:titleStyle>
      <a:lvl1pPr algn="l" defTabSz="914400" rtl="0" eaLnBrk="1" latinLnBrk="0" hangingPunct="1">
        <a:lnSpc>
          <a:spcPct val="90000"/>
        </a:lnSpc>
        <a:spcBef>
          <a:spcPct val="0"/>
        </a:spcBef>
        <a:buNone/>
        <a:defRPr sz="4400" b="1" i="0" kern="1200" spc="-60" baseline="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09_0.xml"/><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8.png"/><Relationship Id="rId7" Type="http://schemas.openxmlformats.org/officeDocument/2006/relationships/diagramQuickStyle" Target="../diagrams/quickStyle1.xm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9.png"/><Relationship Id="rId9" Type="http://schemas.microsoft.com/office/2007/relationships/diagramDrawing" Target="../diagrams/drawing1.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0.jpg"/><Relationship Id="rId7" Type="http://schemas.openxmlformats.org/officeDocument/2006/relationships/diagramQuickStyle" Target="../diagrams/quickStyle2.xml"/><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1.png"/><Relationship Id="rId9" Type="http://schemas.microsoft.com/office/2007/relationships/diagramDrawing" Target="../diagrams/drawing2.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0C_0.xml"/><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microsoft.com/office/2018/10/relationships/comments" Target="../comments/modernComment_10F_0.xml"/><Relationship Id="rId2" Type="http://schemas.openxmlformats.org/officeDocument/2006/relationships/notesSlide" Target="../notesSlides/notesSlide15.xml"/><Relationship Id="rId1" Type="http://schemas.openxmlformats.org/officeDocument/2006/relationships/slideLayout" Target="../slideLayouts/slideLayout16.xml"/><Relationship Id="rId5" Type="http://schemas.openxmlformats.org/officeDocument/2006/relationships/image" Target="../media/image25.sv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microsoft.com/office/2018/10/relationships/comments" Target="../comments/modernComment_110_0.xml"/><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43.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hyperlink" Target="https://datatron.com/what-is-a-support-vector-machine/" TargetMode="External"/><Relationship Id="rId2" Type="http://schemas.openxmlformats.org/officeDocument/2006/relationships/notesSlide" Target="../notesSlides/notesSlide18.xml"/><Relationship Id="rId1" Type="http://schemas.openxmlformats.org/officeDocument/2006/relationships/slideLayout" Target="../slideLayouts/slideLayout16.xml"/><Relationship Id="rId5" Type="http://schemas.openxmlformats.org/officeDocument/2006/relationships/hyperlink" Target="https://towardsdatascience.com/knn-k-nearest-neighbors-1-a4707b24bd1d" TargetMode="External"/><Relationship Id="rId4" Type="http://schemas.openxmlformats.org/officeDocument/2006/relationships/hyperlink" Target="https://anasbrital98.github.io/blog/2021/Random-Forest/"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microsoft.com/office/2018/10/relationships/comments" Target="../comments/modernComment_103_0.xm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microsoft.com/office/2018/10/relationships/comments" Target="../comments/modernComment_10D_0.xm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5B_242BA407.xml"/><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sv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
          <p:cNvSpPr txBox="1">
            <a:spLocks noGrp="1"/>
          </p:cNvSpPr>
          <p:nvPr>
            <p:ph type="title"/>
          </p:nvPr>
        </p:nvSpPr>
        <p:spPr>
          <a:xfrm>
            <a:off x="265988" y="985674"/>
            <a:ext cx="4960883" cy="1395576"/>
          </a:xfrm>
          <a:prstGeom prst="rect">
            <a:avLst/>
          </a:prstGeom>
          <a:noFill/>
          <a:ln>
            <a:noFill/>
          </a:ln>
        </p:spPr>
        <p:txBody>
          <a:bodyPr spcFirstLastPara="1" wrap="square" lIns="0" tIns="0" rIns="0" bIns="0" anchor="t" anchorCtr="0">
            <a:noAutofit/>
          </a:bodyPr>
          <a:lstStyle/>
          <a:p>
            <a:pPr marL="0" lvl="0" indent="0" algn="ctr" rtl="0">
              <a:lnSpc>
                <a:spcPct val="85000"/>
              </a:lnSpc>
              <a:spcBef>
                <a:spcPts val="0"/>
              </a:spcBef>
              <a:spcAft>
                <a:spcPts val="0"/>
              </a:spcAft>
              <a:buClr>
                <a:srgbClr val="F2CD00"/>
              </a:buClr>
              <a:buSzPts val="3600"/>
              <a:buFont typeface="Roboto"/>
              <a:buNone/>
            </a:pPr>
            <a:r>
              <a:rPr lang="en-US" sz="3600" dirty="0"/>
              <a:t>AIRLINE DELAY &amp; CANCELLATION ANALYSIS</a:t>
            </a:r>
            <a:endParaRPr dirty="0"/>
          </a:p>
        </p:txBody>
      </p:sp>
      <p:sp>
        <p:nvSpPr>
          <p:cNvPr id="222" name="Google Shape;222;p1"/>
          <p:cNvSpPr txBox="1">
            <a:spLocks noGrp="1"/>
          </p:cNvSpPr>
          <p:nvPr>
            <p:ph type="body" idx="1"/>
          </p:nvPr>
        </p:nvSpPr>
        <p:spPr>
          <a:xfrm>
            <a:off x="265988" y="4100033"/>
            <a:ext cx="5227637" cy="12905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000"/>
              <a:buNone/>
            </a:pPr>
            <a:r>
              <a:rPr lang="en-US" b="0"/>
              <a:t>Himanshu Gandhi (1770138)</a:t>
            </a:r>
            <a:endParaRPr/>
          </a:p>
          <a:p>
            <a:pPr marL="0" lvl="0" indent="0" algn="l" rtl="0">
              <a:lnSpc>
                <a:spcPct val="90000"/>
              </a:lnSpc>
              <a:spcBef>
                <a:spcPts val="1000"/>
              </a:spcBef>
              <a:spcAft>
                <a:spcPts val="0"/>
              </a:spcAft>
              <a:buClr>
                <a:schemeClr val="lt1"/>
              </a:buClr>
              <a:buSzPts val="2000"/>
              <a:buNone/>
            </a:pPr>
            <a:r>
              <a:rPr lang="en-US" b="0"/>
              <a:t>Shubham Prasad Sahoo (1824661)</a:t>
            </a:r>
            <a:endParaRPr/>
          </a:p>
          <a:p>
            <a:pPr marL="0" lvl="0" indent="0" algn="l" rtl="0">
              <a:lnSpc>
                <a:spcPct val="90000"/>
              </a:lnSpc>
              <a:spcBef>
                <a:spcPts val="1000"/>
              </a:spcBef>
              <a:spcAft>
                <a:spcPts val="0"/>
              </a:spcAft>
              <a:buClr>
                <a:schemeClr val="lt1"/>
              </a:buClr>
              <a:buSzPts val="2000"/>
              <a:buNone/>
            </a:pPr>
            <a:r>
              <a:rPr lang="en-US" b="0"/>
              <a:t>Venkata Shreya Kala (1764875)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6"/>
          <p:cNvSpPr txBox="1">
            <a:spLocks noGrp="1"/>
          </p:cNvSpPr>
          <p:nvPr>
            <p:ph type="title"/>
          </p:nvPr>
        </p:nvSpPr>
        <p:spPr>
          <a:xfrm>
            <a:off x="351486" y="411480"/>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Data pre-processing Techniques</a:t>
            </a:r>
            <a:endParaRPr/>
          </a:p>
        </p:txBody>
      </p:sp>
      <p:sp>
        <p:nvSpPr>
          <p:cNvPr id="318" name="Google Shape;318;p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graphicFrame>
        <p:nvGraphicFramePr>
          <p:cNvPr id="319" name="Google Shape;319;p6"/>
          <p:cNvGraphicFramePr/>
          <p:nvPr>
            <p:extLst>
              <p:ext uri="{D42A27DB-BD31-4B8C-83A1-F6EECF244321}">
                <p14:modId xmlns:p14="http://schemas.microsoft.com/office/powerpoint/2010/main" val="2271059538"/>
              </p:ext>
            </p:extLst>
          </p:nvPr>
        </p:nvGraphicFramePr>
        <p:xfrm>
          <a:off x="163300" y="1628775"/>
          <a:ext cx="11826225" cy="2595950"/>
        </p:xfrm>
        <a:graphic>
          <a:graphicData uri="http://schemas.openxmlformats.org/drawingml/2006/table">
            <a:tbl>
              <a:tblPr firstRow="1" bandRow="1">
                <a:noFill/>
                <a:tableStyleId>{050B424A-31F3-4168-AFA7-C16215C719E5}</a:tableStyleId>
              </a:tblPr>
              <a:tblGrid>
                <a:gridCol w="2436100">
                  <a:extLst>
                    <a:ext uri="{9D8B030D-6E8A-4147-A177-3AD203B41FA5}">
                      <a16:colId xmlns:a16="http://schemas.microsoft.com/office/drawing/2014/main" val="20000"/>
                    </a:ext>
                  </a:extLst>
                </a:gridCol>
                <a:gridCol w="3180150">
                  <a:extLst>
                    <a:ext uri="{9D8B030D-6E8A-4147-A177-3AD203B41FA5}">
                      <a16:colId xmlns:a16="http://schemas.microsoft.com/office/drawing/2014/main" val="20001"/>
                    </a:ext>
                  </a:extLst>
                </a:gridCol>
                <a:gridCol w="3131500">
                  <a:extLst>
                    <a:ext uri="{9D8B030D-6E8A-4147-A177-3AD203B41FA5}">
                      <a16:colId xmlns:a16="http://schemas.microsoft.com/office/drawing/2014/main" val="20002"/>
                    </a:ext>
                  </a:extLst>
                </a:gridCol>
                <a:gridCol w="3078475">
                  <a:extLst>
                    <a:ext uri="{9D8B030D-6E8A-4147-A177-3AD203B41FA5}">
                      <a16:colId xmlns:a16="http://schemas.microsoft.com/office/drawing/2014/main" val="20003"/>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Roboto"/>
                          <a:ea typeface="Roboto"/>
                          <a:cs typeface="Roboto"/>
                          <a:sym typeface="Roboto"/>
                        </a:rPr>
                        <a:t>Category</a:t>
                      </a:r>
                      <a:endParaRPr sz="1400" u="none" strike="noStrike" cap="none"/>
                    </a:p>
                  </a:txBody>
                  <a:tcPr marL="91450" marR="91450" marT="45725" marB="45725" anchor="ctr"/>
                </a:tc>
                <a:tc gridSpan="2">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Roboto"/>
                          <a:ea typeface="Roboto"/>
                          <a:cs typeface="Roboto"/>
                          <a:sym typeface="Roboto"/>
                        </a:rPr>
                        <a:t>Techniques</a:t>
                      </a:r>
                      <a:endParaRPr sz="1400" u="none" strike="noStrike" cap="none"/>
                    </a:p>
                  </a:txBody>
                  <a:tcPr marL="91450" marR="91450" marT="45725" marB="45725" anchor="ctr"/>
                </a:tc>
                <a:tc h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Roboto"/>
                          <a:ea typeface="Roboto"/>
                          <a:cs typeface="Roboto"/>
                          <a:sym typeface="Roboto"/>
                        </a:rPr>
                        <a:t>Sample Features</a:t>
                      </a:r>
                      <a:endParaRPr sz="1400" u="none" strike="noStrike" cap="none"/>
                    </a:p>
                  </a:txBody>
                  <a:tcPr marL="91450" marR="91450" marT="45725" marB="45725" anchor="ctr"/>
                </a:tc>
                <a:extLst>
                  <a:ext uri="{0D108BD9-81ED-4DB2-BD59-A6C34878D82A}">
                    <a16:rowId xmlns:a16="http://schemas.microsoft.com/office/drawing/2014/main" val="10000"/>
                  </a:ext>
                </a:extLst>
              </a:tr>
              <a:tr h="370850">
                <a:tc rowSpan="2">
                  <a:txBody>
                    <a:bodyPr/>
                    <a:lstStyle/>
                    <a:p>
                      <a:pPr marL="0" marR="0" lvl="0" indent="0" algn="ctr" rtl="0">
                        <a:lnSpc>
                          <a:spcPct val="100000"/>
                        </a:lnSpc>
                        <a:spcBef>
                          <a:spcPts val="0"/>
                        </a:spcBef>
                        <a:spcAft>
                          <a:spcPts val="0"/>
                        </a:spcAft>
                        <a:buClr>
                          <a:schemeClr val="dk1"/>
                        </a:buClr>
                        <a:buSzPts val="1600"/>
                        <a:buFont typeface="Roboto"/>
                        <a:buNone/>
                      </a:pP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endParaRPr sz="1400" u="none" strike="noStrike" cap="none" dirty="0">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1"/>
                  </a:ext>
                </a:extLst>
              </a:tr>
              <a:tr h="3708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400"/>
                        <a:buFont typeface="Roboto"/>
                        <a:buNone/>
                      </a:pP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endParaRPr sz="1400" u="none" strike="noStrike" cap="none" dirty="0">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2"/>
                  </a:ext>
                </a:extLst>
              </a:tr>
              <a:tr h="370850">
                <a:tc rowSpan="3">
                  <a:txBody>
                    <a:bodyPr/>
                    <a:lstStyle/>
                    <a:p>
                      <a:pPr marL="0" marR="0" lvl="0" indent="0" algn="ctr" rtl="0">
                        <a:lnSpc>
                          <a:spcPct val="100000"/>
                        </a:lnSpc>
                        <a:spcBef>
                          <a:spcPts val="0"/>
                        </a:spcBef>
                        <a:spcAft>
                          <a:spcPts val="0"/>
                        </a:spcAft>
                        <a:buClr>
                          <a:schemeClr val="dk1"/>
                        </a:buClr>
                        <a:buSzPts val="1600"/>
                        <a:buFont typeface="Roboto"/>
                        <a:buNone/>
                      </a:pP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dirty="0">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3"/>
                  </a:ext>
                </a:extLst>
              </a:tr>
              <a:tr h="370850">
                <a:tc vMerge="1">
                  <a:txBody>
                    <a:bodyPr/>
                    <a:lstStyle/>
                    <a:p>
                      <a:endParaRPr lang="en-US"/>
                    </a:p>
                  </a:txBody>
                  <a:tcPr/>
                </a:tc>
                <a:tc rowSpan="2">
                  <a:txBody>
                    <a:bodyPr/>
                    <a:lstStyle/>
                    <a:p>
                      <a:pPr marL="0" marR="0" lvl="0" indent="0" algn="ctr" rtl="0">
                        <a:lnSpc>
                          <a:spcPct val="100000"/>
                        </a:lnSpc>
                        <a:spcBef>
                          <a:spcPts val="0"/>
                        </a:spcBef>
                        <a:spcAft>
                          <a:spcPts val="0"/>
                        </a:spcAft>
                        <a:buClr>
                          <a:schemeClr val="dk1"/>
                        </a:buClr>
                        <a:buSzPts val="1400"/>
                        <a:buFont typeface="Roboto"/>
                        <a:buNone/>
                      </a:pP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endParaRPr sz="1400" b="0" i="0" u="none" strike="noStrike" cap="none" dirty="0">
                        <a:solidFill>
                          <a:schemeClr val="dk1"/>
                        </a:solidFill>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4"/>
                  </a:ext>
                </a:extLst>
              </a:tr>
              <a:tr h="370850">
                <a:tc vMerge="1">
                  <a:txBody>
                    <a:bodyPr/>
                    <a:lstStyle/>
                    <a:p>
                      <a:endParaRPr lang="en-US"/>
                    </a:p>
                  </a:txBody>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400"/>
                        <a:buFont typeface="Roboto"/>
                        <a:buNone/>
                      </a:pP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endParaRPr sz="1400" b="0" i="0" u="none" strike="noStrike" cap="none" dirty="0">
                        <a:solidFill>
                          <a:schemeClr val="dk1"/>
                        </a:solidFill>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chemeClr val="dk1"/>
                        </a:buClr>
                        <a:buSzPts val="1600"/>
                        <a:buFont typeface="Roboto"/>
                        <a:buNone/>
                      </a:pP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endParaRPr sz="1400" u="none" strike="noStrike" cap="none" dirty="0"/>
                    </a:p>
                  </a:txBody>
                  <a:tcPr marL="91450" marR="91450" marT="45725" marB="45725" anchor="ctr"/>
                </a:tc>
                <a:extLst>
                  <a:ext uri="{0D108BD9-81ED-4DB2-BD59-A6C34878D82A}">
                    <a16:rowId xmlns:a16="http://schemas.microsoft.com/office/drawing/2014/main" val="10006"/>
                  </a:ext>
                </a:extLst>
              </a:tr>
            </a:tbl>
          </a:graphicData>
        </a:graphic>
      </p:graphicFrame>
      <p:sp>
        <p:nvSpPr>
          <p:cNvPr id="3" name="TextBox 2">
            <a:extLst>
              <a:ext uri="{FF2B5EF4-FFF2-40B4-BE49-F238E27FC236}">
                <a16:creationId xmlns:a16="http://schemas.microsoft.com/office/drawing/2014/main" id="{EBED6C29-2BE0-CE33-308D-96F1F026834E}"/>
              </a:ext>
            </a:extLst>
          </p:cNvPr>
          <p:cNvSpPr txBox="1"/>
          <p:nvPr/>
        </p:nvSpPr>
        <p:spPr>
          <a:xfrm>
            <a:off x="533400" y="4533900"/>
            <a:ext cx="11456125" cy="523220"/>
          </a:xfrm>
          <a:prstGeom prst="rect">
            <a:avLst/>
          </a:prstGeom>
          <a:noFill/>
        </p:spPr>
        <p:txBody>
          <a:bodyPr wrap="square" rtlCol="0">
            <a:spAutoFit/>
          </a:bodyPr>
          <a:lstStyle/>
          <a:p>
            <a:r>
              <a:rPr lang="en-US" dirty="0"/>
              <a:t>Scraped weather data(lots of unique origin airports, diff </a:t>
            </a:r>
            <a:r>
              <a:rPr lang="en-US" dirty="0" err="1"/>
              <a:t>preproc</a:t>
            </a:r>
            <a:r>
              <a:rPr lang="en-US" dirty="0"/>
              <a:t>, origin represents the location-&gt;weather) </a:t>
            </a:r>
            <a:r>
              <a:rPr lang="en-US" dirty="0" err="1"/>
              <a:t>Ohe</a:t>
            </a:r>
            <a:r>
              <a:rPr lang="en-US" dirty="0"/>
              <a:t> on hour of day, dayofweek and carrier Extracting time features from datetime</a:t>
            </a:r>
            <a:endParaRPr lang="en-CA" dirty="0"/>
          </a:p>
        </p:txBody>
      </p:sp>
    </p:spTree>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7"/>
          <p:cNvSpPr txBox="1">
            <a:spLocks noGrp="1"/>
          </p:cNvSpPr>
          <p:nvPr>
            <p:ph type="title"/>
          </p:nvPr>
        </p:nvSpPr>
        <p:spPr>
          <a:xfrm>
            <a:off x="211528" y="528263"/>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Modeling Approaches</a:t>
            </a:r>
            <a:endParaRPr/>
          </a:p>
        </p:txBody>
      </p:sp>
      <p:sp>
        <p:nvSpPr>
          <p:cNvPr id="326" name="Google Shape;326;p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pic>
        <p:nvPicPr>
          <p:cNvPr id="328" name="Google Shape;328;p7"/>
          <p:cNvPicPr preferRelativeResize="0"/>
          <p:nvPr/>
        </p:nvPicPr>
        <p:blipFill rotWithShape="1">
          <a:blip r:embed="rId3">
            <a:alphaModFix/>
          </a:blip>
          <a:srcRect/>
          <a:stretch/>
        </p:blipFill>
        <p:spPr>
          <a:xfrm>
            <a:off x="7838238" y="1591850"/>
            <a:ext cx="3525120" cy="2573750"/>
          </a:xfrm>
          <a:prstGeom prst="rect">
            <a:avLst/>
          </a:prstGeom>
          <a:noFill/>
          <a:ln w="19050">
            <a:solidFill>
              <a:schemeClr val="bg2"/>
            </a:solidFill>
          </a:ln>
        </p:spPr>
      </p:pic>
      <p:pic>
        <p:nvPicPr>
          <p:cNvPr id="329" name="Google Shape;329;p7"/>
          <p:cNvPicPr preferRelativeResize="0"/>
          <p:nvPr/>
        </p:nvPicPr>
        <p:blipFill rotWithShape="1">
          <a:blip r:embed="rId4">
            <a:alphaModFix/>
          </a:blip>
          <a:srcRect l="36704" t="9966"/>
          <a:stretch/>
        </p:blipFill>
        <p:spPr>
          <a:xfrm>
            <a:off x="7838238" y="4317168"/>
            <a:ext cx="3525121" cy="2502175"/>
          </a:xfrm>
          <a:prstGeom prst="rect">
            <a:avLst/>
          </a:prstGeom>
          <a:noFill/>
          <a:ln w="19050">
            <a:solidFill>
              <a:schemeClr val="bg2"/>
            </a:solidFill>
          </a:ln>
        </p:spPr>
      </p:pic>
      <p:graphicFrame>
        <p:nvGraphicFramePr>
          <p:cNvPr id="6" name="Diagram 5">
            <a:extLst>
              <a:ext uri="{FF2B5EF4-FFF2-40B4-BE49-F238E27FC236}">
                <a16:creationId xmlns:a16="http://schemas.microsoft.com/office/drawing/2014/main" id="{CEECF9DF-1DAD-5D27-55E2-CD875CDBFD6D}"/>
              </a:ext>
            </a:extLst>
          </p:cNvPr>
          <p:cNvGraphicFramePr/>
          <p:nvPr>
            <p:extLst>
              <p:ext uri="{D42A27DB-BD31-4B8C-83A1-F6EECF244321}">
                <p14:modId xmlns:p14="http://schemas.microsoft.com/office/powerpoint/2010/main" val="2215643692"/>
              </p:ext>
            </p:extLst>
          </p:nvPr>
        </p:nvGraphicFramePr>
        <p:xfrm>
          <a:off x="20463" y="1591850"/>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2c902ca65ee_1_18"/>
          <p:cNvSpPr txBox="1">
            <a:spLocks noGrp="1"/>
          </p:cNvSpPr>
          <p:nvPr>
            <p:ph type="title"/>
          </p:nvPr>
        </p:nvSpPr>
        <p:spPr>
          <a:xfrm>
            <a:off x="211528" y="528263"/>
            <a:ext cx="11449800" cy="761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Modeling Approaches</a:t>
            </a:r>
            <a:endParaRPr/>
          </a:p>
        </p:txBody>
      </p:sp>
      <p:sp>
        <p:nvSpPr>
          <p:cNvPr id="337" name="Google Shape;337;g2c902ca65ee_1_18"/>
          <p:cNvSpPr txBox="1">
            <a:spLocks noGrp="1"/>
          </p:cNvSpPr>
          <p:nvPr>
            <p:ph type="sldNum" idx="12"/>
          </p:nvPr>
        </p:nvSpPr>
        <p:spPr>
          <a:xfrm>
            <a:off x="8828009" y="6356350"/>
            <a:ext cx="2973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lt1"/>
                </a:solidFill>
              </a:rPr>
              <a:t>12</a:t>
            </a:fld>
            <a:endParaRPr>
              <a:solidFill>
                <a:schemeClr val="lt1"/>
              </a:solidFill>
            </a:endParaRPr>
          </a:p>
        </p:txBody>
      </p:sp>
      <p:pic>
        <p:nvPicPr>
          <p:cNvPr id="338" name="Google Shape;338;g2c902ca65ee_1_18"/>
          <p:cNvPicPr preferRelativeResize="0"/>
          <p:nvPr/>
        </p:nvPicPr>
        <p:blipFill rotWithShape="1">
          <a:blip r:embed="rId3">
            <a:alphaModFix/>
          </a:blip>
          <a:srcRect l="13899" t="26562" r="14451"/>
          <a:stretch/>
        </p:blipFill>
        <p:spPr>
          <a:xfrm>
            <a:off x="7907894" y="1635155"/>
            <a:ext cx="3529124" cy="2552452"/>
          </a:xfrm>
          <a:prstGeom prst="rect">
            <a:avLst/>
          </a:prstGeom>
          <a:noFill/>
          <a:ln w="19050">
            <a:solidFill>
              <a:schemeClr val="bg2"/>
            </a:solidFill>
          </a:ln>
        </p:spPr>
      </p:pic>
      <p:pic>
        <p:nvPicPr>
          <p:cNvPr id="339" name="Google Shape;339;g2c902ca65ee_1_18"/>
          <p:cNvPicPr preferRelativeResize="0"/>
          <p:nvPr/>
        </p:nvPicPr>
        <p:blipFill>
          <a:blip r:embed="rId4">
            <a:alphaModFix/>
          </a:blip>
          <a:stretch>
            <a:fillRect/>
          </a:stretch>
        </p:blipFill>
        <p:spPr>
          <a:xfrm>
            <a:off x="7907894" y="4323314"/>
            <a:ext cx="3529124" cy="2486422"/>
          </a:xfrm>
          <a:prstGeom prst="rect">
            <a:avLst/>
          </a:prstGeom>
          <a:noFill/>
          <a:ln w="19050">
            <a:solidFill>
              <a:schemeClr val="bg2"/>
            </a:solidFill>
          </a:ln>
        </p:spPr>
      </p:pic>
      <p:graphicFrame>
        <p:nvGraphicFramePr>
          <p:cNvPr id="17" name="Diagram 16">
            <a:extLst>
              <a:ext uri="{FF2B5EF4-FFF2-40B4-BE49-F238E27FC236}">
                <a16:creationId xmlns:a16="http://schemas.microsoft.com/office/drawing/2014/main" id="{EEAAA75E-6A00-95EA-C252-61BDF3C514B6}"/>
              </a:ext>
            </a:extLst>
          </p:cNvPr>
          <p:cNvGraphicFramePr/>
          <p:nvPr>
            <p:extLst>
              <p:ext uri="{D42A27DB-BD31-4B8C-83A1-F6EECF244321}">
                <p14:modId xmlns:p14="http://schemas.microsoft.com/office/powerpoint/2010/main" val="2859427598"/>
              </p:ext>
            </p:extLst>
          </p:nvPr>
        </p:nvGraphicFramePr>
        <p:xfrm>
          <a:off x="6533" y="1780292"/>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i="0" u="none" strike="noStrike" cap="none">
                <a:solidFill>
                  <a:schemeClr val="dk1"/>
                </a:solidFill>
                <a:latin typeface="Roboto"/>
                <a:ea typeface="Roboto"/>
                <a:cs typeface="Roboto"/>
                <a:sym typeface="Roboto"/>
              </a:rPr>
              <a:t>13</a:t>
            </a:fld>
            <a:endParaRPr sz="1200" b="0" i="0" u="none" strike="noStrike" cap="none">
              <a:solidFill>
                <a:schemeClr val="dk1"/>
              </a:solidFill>
              <a:latin typeface="Roboto"/>
              <a:ea typeface="Roboto"/>
              <a:cs typeface="Roboto"/>
              <a:sym typeface="Roboto"/>
            </a:endParaRPr>
          </a:p>
        </p:txBody>
      </p:sp>
      <p:sp>
        <p:nvSpPr>
          <p:cNvPr id="346" name="Google Shape;346;p8"/>
          <p:cNvSpPr txBox="1">
            <a:spLocks noGrp="1"/>
          </p:cNvSpPr>
          <p:nvPr>
            <p:ph type="title" idx="4294967295"/>
          </p:nvPr>
        </p:nvSpPr>
        <p:spPr>
          <a:xfrm>
            <a:off x="334398" y="312335"/>
            <a:ext cx="11410818" cy="69317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1CC00"/>
              </a:buClr>
              <a:buSzPts val="5200"/>
              <a:buFont typeface="Roboto"/>
              <a:buNone/>
            </a:pPr>
            <a:r>
              <a:rPr lang="en-US" sz="5200" b="1" i="0" dirty="0">
                <a:solidFill>
                  <a:srgbClr val="F1CC00"/>
                </a:solidFill>
                <a:latin typeface="Roboto"/>
                <a:ea typeface="Roboto"/>
                <a:cs typeface="Roboto"/>
                <a:sym typeface="Roboto"/>
              </a:rPr>
              <a:t>Model Improvements</a:t>
            </a:r>
            <a:endParaRPr sz="5200" dirty="0"/>
          </a:p>
        </p:txBody>
      </p:sp>
      <p:sp>
        <p:nvSpPr>
          <p:cNvPr id="347" name="Google Shape;347;p8"/>
          <p:cNvSpPr txBox="1"/>
          <p:nvPr/>
        </p:nvSpPr>
        <p:spPr>
          <a:xfrm>
            <a:off x="0" y="1212187"/>
            <a:ext cx="12417287" cy="564581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9"/>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Roboto"/>
              <a:buNone/>
            </a:pPr>
            <a:fld id="{00000000-1234-1234-1234-123412341234}" type="slidenum">
              <a:rPr lang="en-US" sz="1200" b="0" i="0" u="none" strike="noStrike" cap="none">
                <a:solidFill>
                  <a:srgbClr val="FFFFFF"/>
                </a:solidFill>
                <a:latin typeface="Roboto"/>
                <a:ea typeface="Roboto"/>
                <a:cs typeface="Roboto"/>
                <a:sym typeface="Roboto"/>
              </a:rPr>
              <a:t>14</a:t>
            </a:fld>
            <a:endParaRPr sz="1200" b="0" i="0" u="none" strike="noStrike" cap="none">
              <a:solidFill>
                <a:srgbClr val="FFFFFF"/>
              </a:solidFill>
              <a:latin typeface="Roboto"/>
              <a:ea typeface="Roboto"/>
              <a:cs typeface="Roboto"/>
              <a:sym typeface="Roboto"/>
            </a:endParaRPr>
          </a:p>
        </p:txBody>
      </p:sp>
      <p:sp>
        <p:nvSpPr>
          <p:cNvPr id="364" name="Google Shape;364;p9"/>
          <p:cNvSpPr/>
          <p:nvPr/>
        </p:nvSpPr>
        <p:spPr>
          <a:xfrm>
            <a:off x="5908879" y="69598"/>
            <a:ext cx="6024041" cy="6469314"/>
          </a:xfrm>
          <a:custGeom>
            <a:avLst/>
            <a:gdLst/>
            <a:ahLst/>
            <a:cxnLst/>
            <a:rect l="l" t="t" r="r" b="b"/>
            <a:pathLst>
              <a:path w="4129818" h="4114800" extrusionOk="0">
                <a:moveTo>
                  <a:pt x="0" y="0"/>
                </a:moveTo>
                <a:lnTo>
                  <a:pt x="4129817" y="0"/>
                </a:lnTo>
                <a:lnTo>
                  <a:pt x="4129817" y="4114800"/>
                </a:lnTo>
                <a:lnTo>
                  <a:pt x="0" y="4114800"/>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5" name="Google Shape;365;p9"/>
          <p:cNvSpPr txBox="1">
            <a:spLocks noGrp="1"/>
          </p:cNvSpPr>
          <p:nvPr>
            <p:ph type="title" idx="4294967295"/>
          </p:nvPr>
        </p:nvSpPr>
        <p:spPr>
          <a:xfrm>
            <a:off x="390591" y="484395"/>
            <a:ext cx="11410818"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1CC00"/>
              </a:buClr>
              <a:buSzPts val="5200"/>
              <a:buFont typeface="Roboto"/>
              <a:buNone/>
            </a:pPr>
            <a:r>
              <a:rPr lang="en-US" sz="5200" b="1" i="0">
                <a:solidFill>
                  <a:srgbClr val="F1CC00"/>
                </a:solidFill>
                <a:latin typeface="Roboto"/>
                <a:ea typeface="Roboto"/>
                <a:cs typeface="Roboto"/>
                <a:sym typeface="Roboto"/>
              </a:rPr>
              <a:t>Results</a:t>
            </a:r>
            <a:endParaRPr sz="5200"/>
          </a:p>
          <a:p>
            <a:pPr marL="0" lvl="0" indent="0" algn="l" rtl="0">
              <a:lnSpc>
                <a:spcPct val="90000"/>
              </a:lnSpc>
              <a:spcBef>
                <a:spcPts val="0"/>
              </a:spcBef>
              <a:spcAft>
                <a:spcPts val="0"/>
              </a:spcAft>
              <a:buClr>
                <a:schemeClr val="lt1"/>
              </a:buClr>
              <a:buSzPts val="5200"/>
              <a:buFont typeface="Roboto"/>
              <a:buNone/>
            </a:pPr>
            <a:endParaRPr sz="5200"/>
          </a:p>
        </p:txBody>
      </p:sp>
      <p:graphicFrame>
        <p:nvGraphicFramePr>
          <p:cNvPr id="5" name="Google Shape;177;p31">
            <a:extLst>
              <a:ext uri="{FF2B5EF4-FFF2-40B4-BE49-F238E27FC236}">
                <a16:creationId xmlns:a16="http://schemas.microsoft.com/office/drawing/2014/main" id="{42DB1887-8E6B-4ECE-9658-0A7023B1D628}"/>
              </a:ext>
            </a:extLst>
          </p:cNvPr>
          <p:cNvGraphicFramePr/>
          <p:nvPr>
            <p:extLst>
              <p:ext uri="{D42A27DB-BD31-4B8C-83A1-F6EECF244321}">
                <p14:modId xmlns:p14="http://schemas.microsoft.com/office/powerpoint/2010/main" val="4125227984"/>
              </p:ext>
            </p:extLst>
          </p:nvPr>
        </p:nvGraphicFramePr>
        <p:xfrm>
          <a:off x="575353" y="1875401"/>
          <a:ext cx="8425675" cy="3697888"/>
        </p:xfrm>
        <a:graphic>
          <a:graphicData uri="http://schemas.openxmlformats.org/drawingml/2006/table">
            <a:tbl>
              <a:tblPr>
                <a:noFill/>
              </a:tblPr>
              <a:tblGrid>
                <a:gridCol w="2057610">
                  <a:extLst>
                    <a:ext uri="{9D8B030D-6E8A-4147-A177-3AD203B41FA5}">
                      <a16:colId xmlns:a16="http://schemas.microsoft.com/office/drawing/2014/main" val="20000"/>
                    </a:ext>
                  </a:extLst>
                </a:gridCol>
                <a:gridCol w="1641985">
                  <a:extLst>
                    <a:ext uri="{9D8B030D-6E8A-4147-A177-3AD203B41FA5}">
                      <a16:colId xmlns:a16="http://schemas.microsoft.com/office/drawing/2014/main" val="20001"/>
                    </a:ext>
                  </a:extLst>
                </a:gridCol>
                <a:gridCol w="1489243">
                  <a:extLst>
                    <a:ext uri="{9D8B030D-6E8A-4147-A177-3AD203B41FA5}">
                      <a16:colId xmlns:a16="http://schemas.microsoft.com/office/drawing/2014/main" val="20002"/>
                    </a:ext>
                  </a:extLst>
                </a:gridCol>
                <a:gridCol w="1626321">
                  <a:extLst>
                    <a:ext uri="{9D8B030D-6E8A-4147-A177-3AD203B41FA5}">
                      <a16:colId xmlns:a16="http://schemas.microsoft.com/office/drawing/2014/main" val="3044976858"/>
                    </a:ext>
                  </a:extLst>
                </a:gridCol>
                <a:gridCol w="1610516">
                  <a:extLst>
                    <a:ext uri="{9D8B030D-6E8A-4147-A177-3AD203B41FA5}">
                      <a16:colId xmlns:a16="http://schemas.microsoft.com/office/drawing/2014/main" val="1621618474"/>
                    </a:ext>
                  </a:extLst>
                </a:gridCol>
              </a:tblGrid>
              <a:tr h="921884">
                <a:tc>
                  <a:txBody>
                    <a:bodyPr/>
                    <a:lstStyle/>
                    <a:p>
                      <a:pPr marL="72000" lvl="0" indent="0" algn="ctr" rtl="0">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Model</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tc>
                  <a:txBody>
                    <a:bodyPr/>
                    <a:lstStyle/>
                    <a:p>
                      <a:pPr marL="0" lvl="0" indent="0" algn="ctr" rtl="0">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Accuracy%</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tc>
                  <a:txBody>
                    <a:bodyPr/>
                    <a:lstStyle/>
                    <a:p>
                      <a:pPr marL="0" lvl="0" indent="0" algn="ctr" rtl="0">
                        <a:lnSpc>
                          <a:spcPct val="115000"/>
                        </a:lnSpc>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Precision</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tc>
                  <a:txBody>
                    <a:bodyPr/>
                    <a:lstStyle/>
                    <a:p>
                      <a:pPr marL="0" lvl="0" indent="0" algn="ctr" rtl="0">
                        <a:lnSpc>
                          <a:spcPct val="115000"/>
                        </a:lnSpc>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Recall</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tc>
                  <a:txBody>
                    <a:bodyPr/>
                    <a:lstStyle/>
                    <a:p>
                      <a:pPr marL="0" lvl="0" indent="0" algn="ctr" rtl="0">
                        <a:lnSpc>
                          <a:spcPct val="115000"/>
                        </a:lnSpc>
                        <a:spcBef>
                          <a:spcPts val="0"/>
                        </a:spcBef>
                        <a:spcAft>
                          <a:spcPts val="0"/>
                        </a:spcAft>
                        <a:buNone/>
                      </a:pPr>
                      <a:r>
                        <a:rPr lang="en-CA" sz="2000" b="1" dirty="0">
                          <a:solidFill>
                            <a:srgbClr val="000000"/>
                          </a:solidFill>
                          <a:latin typeface="Roboto" panose="02000000000000000000" pitchFamily="2" charset="0"/>
                          <a:ea typeface="Roboto" panose="02000000000000000000" pitchFamily="2" charset="0"/>
                          <a:cs typeface="Roboto"/>
                          <a:sym typeface="Roboto"/>
                        </a:rPr>
                        <a:t>F1 Score</a:t>
                      </a:r>
                      <a:endParaRPr sz="20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0001"/>
                  </a:ext>
                </a:extLst>
              </a:tr>
              <a:tr h="425801">
                <a:tc>
                  <a:txBody>
                    <a:bodyPr/>
                    <a:lstStyle/>
                    <a:p>
                      <a:pPr marL="72000" lvl="0" indent="0" algn="ctr" rtl="0">
                        <a:spcBef>
                          <a:spcPts val="0"/>
                        </a:spcBef>
                        <a:spcAft>
                          <a:spcPts val="0"/>
                        </a:spcAft>
                        <a:buNone/>
                      </a:pPr>
                      <a:r>
                        <a:rPr lang="en-CA" sz="1800" b="1" dirty="0">
                          <a:solidFill>
                            <a:srgbClr val="000000"/>
                          </a:solidFill>
                          <a:latin typeface="Roboto" panose="02000000000000000000" pitchFamily="2" charset="0"/>
                          <a:ea typeface="Roboto" panose="02000000000000000000" pitchFamily="2" charset="0"/>
                          <a:cs typeface="Roboto"/>
                          <a:sym typeface="Roboto"/>
                        </a:rPr>
                        <a:t>Logistic Regression</a:t>
                      </a:r>
                      <a:endParaRPr sz="18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425801">
                <a:tc>
                  <a:txBody>
                    <a:bodyPr/>
                    <a:lstStyle/>
                    <a:p>
                      <a:pPr marL="72000" lvl="0" indent="0" algn="ctr" rtl="0">
                        <a:spcBef>
                          <a:spcPts val="0"/>
                        </a:spcBef>
                        <a:spcAft>
                          <a:spcPts val="0"/>
                        </a:spcAft>
                        <a:buClr>
                          <a:schemeClr val="dk1"/>
                        </a:buClr>
                        <a:buSzPts val="1100"/>
                        <a:buFont typeface="Arial"/>
                        <a:buNone/>
                      </a:pPr>
                      <a:r>
                        <a:rPr lang="en-CA" sz="1800" b="1" dirty="0">
                          <a:solidFill>
                            <a:srgbClr val="000000"/>
                          </a:solidFill>
                          <a:latin typeface="Roboto" panose="02000000000000000000" pitchFamily="2" charset="0"/>
                          <a:ea typeface="Roboto" panose="02000000000000000000" pitchFamily="2" charset="0"/>
                          <a:cs typeface="Roboto"/>
                          <a:sym typeface="Roboto"/>
                        </a:rPr>
                        <a:t>Random Forest</a:t>
                      </a:r>
                      <a:endParaRPr sz="18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CEDCB"/>
                    </a:solidFill>
                  </a:tcPr>
                </a:tc>
                <a:extLst>
                  <a:ext uri="{0D108BD9-81ED-4DB2-BD59-A6C34878D82A}">
                    <a16:rowId xmlns:a16="http://schemas.microsoft.com/office/drawing/2014/main" val="10003"/>
                  </a:ext>
                </a:extLst>
              </a:tr>
              <a:tr h="528743">
                <a:tc>
                  <a:txBody>
                    <a:bodyPr/>
                    <a:lstStyle/>
                    <a:p>
                      <a:pPr marL="72000" lvl="0" indent="0" algn="ctr" rtl="0">
                        <a:spcBef>
                          <a:spcPts val="0"/>
                        </a:spcBef>
                        <a:spcAft>
                          <a:spcPts val="0"/>
                        </a:spcAft>
                        <a:buNone/>
                      </a:pPr>
                      <a:r>
                        <a:rPr lang="en-CA" sz="1800" b="1" dirty="0">
                          <a:solidFill>
                            <a:srgbClr val="000000"/>
                          </a:solidFill>
                          <a:latin typeface="Roboto" panose="02000000000000000000" pitchFamily="2" charset="0"/>
                          <a:ea typeface="Roboto" panose="02000000000000000000" pitchFamily="2" charset="0"/>
                          <a:cs typeface="Roboto"/>
                          <a:sym typeface="Roboto"/>
                        </a:rPr>
                        <a:t>SVM</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590690">
                <a:tc>
                  <a:txBody>
                    <a:bodyPr/>
                    <a:lstStyle/>
                    <a:p>
                      <a:pPr marL="72000" lvl="0" indent="0" algn="ctr" rtl="0">
                        <a:spcBef>
                          <a:spcPts val="0"/>
                        </a:spcBef>
                        <a:spcAft>
                          <a:spcPts val="0"/>
                        </a:spcAft>
                        <a:buClr>
                          <a:schemeClr val="dk1"/>
                        </a:buClr>
                        <a:buSzPts val="1100"/>
                        <a:buFont typeface="Arial"/>
                        <a:buNone/>
                      </a:pPr>
                      <a:r>
                        <a:rPr lang="en-US" sz="1800" b="1" dirty="0">
                          <a:solidFill>
                            <a:srgbClr val="000000"/>
                          </a:solidFill>
                          <a:latin typeface="Roboto" panose="02000000000000000000" pitchFamily="2" charset="0"/>
                          <a:ea typeface="Roboto" panose="02000000000000000000" pitchFamily="2" charset="0"/>
                          <a:cs typeface="Roboto"/>
                          <a:sym typeface="Roboto"/>
                        </a:rPr>
                        <a:t>KNN</a:t>
                      </a:r>
                      <a:endParaRPr sz="1800" b="1" dirty="0">
                        <a:solidFill>
                          <a:srgbClr val="000000"/>
                        </a:solidFill>
                        <a:latin typeface="Roboto" panose="02000000000000000000" pitchFamily="2" charset="0"/>
                        <a:ea typeface="Roboto" panose="02000000000000000000" pitchFamily="2" charset="0"/>
                        <a:cs typeface="Roboto"/>
                        <a:sym typeface="Roboto"/>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6"/>
                  </a:ext>
                </a:extLst>
              </a:tr>
              <a:tr h="590690">
                <a:tc>
                  <a:txBody>
                    <a:bodyPr/>
                    <a:lstStyle/>
                    <a:p>
                      <a:pPr marL="7200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CA" sz="1800" b="1" dirty="0">
                          <a:solidFill>
                            <a:srgbClr val="000000"/>
                          </a:solidFill>
                          <a:latin typeface="Roboto" panose="02000000000000000000" pitchFamily="2" charset="0"/>
                          <a:ea typeface="Roboto" panose="02000000000000000000" pitchFamily="2" charset="0"/>
                          <a:cs typeface="Roboto"/>
                          <a:sym typeface="Roboto"/>
                        </a:rPr>
                        <a:t>XGBoost</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Clr>
                          <a:schemeClr val="dk1"/>
                        </a:buClr>
                        <a:buSzPts val="1100"/>
                        <a:buFont typeface="Arial"/>
                        <a:buNone/>
                      </a:pPr>
                      <a:endParaRPr sz="1800" dirty="0">
                        <a:solidFill>
                          <a:srgbClr val="000000"/>
                        </a:solidFill>
                        <a:latin typeface="Roboto" panose="02000000000000000000" pitchFamily="2" charset="0"/>
                        <a:ea typeface="Roboto" panose="02000000000000000000" pitchFamily="2" charset="0"/>
                        <a:cs typeface="Roboto Light"/>
                        <a:sym typeface="Roboto Ligh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36871565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A2C9-D40A-52FB-933B-57D3259B06A1}"/>
              </a:ext>
            </a:extLst>
          </p:cNvPr>
          <p:cNvSpPr>
            <a:spLocks noGrp="1"/>
          </p:cNvSpPr>
          <p:nvPr>
            <p:ph type="title"/>
          </p:nvPr>
        </p:nvSpPr>
        <p:spPr>
          <a:xfrm>
            <a:off x="243332" y="318011"/>
            <a:ext cx="11449855" cy="760977"/>
          </a:xfrm>
        </p:spPr>
        <p:txBody>
          <a:bodyPr/>
          <a:lstStyle/>
          <a:p>
            <a:r>
              <a:rPr lang="en-IN" dirty="0"/>
              <a:t>Result Analysis – Logistic Regression</a:t>
            </a:r>
          </a:p>
        </p:txBody>
      </p:sp>
      <p:sp>
        <p:nvSpPr>
          <p:cNvPr id="3" name="Content Placeholder 2">
            <a:extLst>
              <a:ext uri="{FF2B5EF4-FFF2-40B4-BE49-F238E27FC236}">
                <a16:creationId xmlns:a16="http://schemas.microsoft.com/office/drawing/2014/main" id="{61264FC8-D07F-2F21-A56A-F24AB7B71D88}"/>
              </a:ext>
            </a:extLst>
          </p:cNvPr>
          <p:cNvSpPr>
            <a:spLocks noGrp="1"/>
          </p:cNvSpPr>
          <p:nvPr>
            <p:ph sz="quarter" idx="10"/>
          </p:nvPr>
        </p:nvSpPr>
        <p:spPr>
          <a:xfrm>
            <a:off x="98322" y="1513042"/>
            <a:ext cx="11410818" cy="1367810"/>
          </a:xfrm>
        </p:spPr>
        <p:txBody>
          <a:bodyPr/>
          <a:lstStyle/>
          <a:p>
            <a:pPr lvl="1"/>
            <a:r>
              <a:rPr lang="en-IN" dirty="0"/>
              <a:t>Area of Residual Graph: 66%</a:t>
            </a:r>
          </a:p>
          <a:p>
            <a:pPr lvl="1"/>
            <a:r>
              <a:rPr lang="en-IN" dirty="0"/>
              <a:t>Accuracy: 62%</a:t>
            </a:r>
          </a:p>
        </p:txBody>
      </p:sp>
      <p:sp>
        <p:nvSpPr>
          <p:cNvPr id="4" name="Slide Number Placeholder 3">
            <a:extLst>
              <a:ext uri="{FF2B5EF4-FFF2-40B4-BE49-F238E27FC236}">
                <a16:creationId xmlns:a16="http://schemas.microsoft.com/office/drawing/2014/main" id="{6F06A89B-5DAA-09D1-7209-F73D7FCE2CC5}"/>
              </a:ext>
            </a:extLst>
          </p:cNvPr>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130C78-B4AB-6843-B818-B4CC8CBE3619}" type="slidenum">
              <a:rPr kumimoji="0" lang="en-US" sz="1200" b="0" i="0" u="none" strike="noStrike" kern="1200" cap="none" spc="0" normalizeH="0" baseline="0" noProof="0" smtClean="0">
                <a:ln>
                  <a:noFill/>
                </a:ln>
                <a:solidFill>
                  <a:srgbClr val="000000">
                    <a:tint val="75000"/>
                  </a:srgbClr>
                </a:solidFill>
                <a:effectLst/>
                <a:uLnTx/>
                <a:uFillTx/>
                <a:latin typeface="Roboto" panose="02000000000000000000" pitchFamily="2" charset="0"/>
                <a:ea typeface="Roboto" panose="02000000000000000000" pitchFamily="2"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000000">
                  <a:tint val="75000"/>
                </a:srgbClr>
              </a:solidFill>
              <a:effectLst/>
              <a:uLnTx/>
              <a:uFillTx/>
              <a:latin typeface="Roboto" panose="02000000000000000000" pitchFamily="2" charset="0"/>
              <a:ea typeface="Roboto" panose="02000000000000000000" pitchFamily="2" charset="0"/>
              <a:cs typeface="+mn-cs"/>
            </a:endParaRPr>
          </a:p>
        </p:txBody>
      </p:sp>
      <p:sp>
        <p:nvSpPr>
          <p:cNvPr id="7" name="TextBox 6">
            <a:extLst>
              <a:ext uri="{FF2B5EF4-FFF2-40B4-BE49-F238E27FC236}">
                <a16:creationId xmlns:a16="http://schemas.microsoft.com/office/drawing/2014/main" id="{9D34A892-F388-7615-C347-5B60C197D5BA}"/>
              </a:ext>
            </a:extLst>
          </p:cNvPr>
          <p:cNvSpPr txBox="1"/>
          <p:nvPr/>
        </p:nvSpPr>
        <p:spPr>
          <a:xfrm>
            <a:off x="6748137" y="2012280"/>
            <a:ext cx="3323303"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srgbClr val="F1CC00"/>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96BBA0E0-1099-4ED6-6E63-F617AD930E52}"/>
              </a:ext>
            </a:extLst>
          </p:cNvPr>
          <p:cNvPicPr>
            <a:picLocks noChangeAspect="1"/>
          </p:cNvPicPr>
          <p:nvPr/>
        </p:nvPicPr>
        <p:blipFill>
          <a:blip r:embed="rId2"/>
          <a:stretch>
            <a:fillRect/>
          </a:stretch>
        </p:blipFill>
        <p:spPr>
          <a:xfrm>
            <a:off x="1153344" y="3000263"/>
            <a:ext cx="4244708" cy="3375953"/>
          </a:xfrm>
          <a:prstGeom prst="rect">
            <a:avLst/>
          </a:prstGeom>
          <a:ln w="28575">
            <a:solidFill>
              <a:schemeClr val="tx2"/>
            </a:solidFill>
          </a:ln>
        </p:spPr>
      </p:pic>
      <p:pic>
        <p:nvPicPr>
          <p:cNvPr id="10" name="Picture 9">
            <a:extLst>
              <a:ext uri="{FF2B5EF4-FFF2-40B4-BE49-F238E27FC236}">
                <a16:creationId xmlns:a16="http://schemas.microsoft.com/office/drawing/2014/main" id="{0433663D-6986-8A46-5C38-5A52992BE1BB}"/>
              </a:ext>
            </a:extLst>
          </p:cNvPr>
          <p:cNvPicPr>
            <a:picLocks noChangeAspect="1"/>
          </p:cNvPicPr>
          <p:nvPr/>
        </p:nvPicPr>
        <p:blipFill>
          <a:blip r:embed="rId3"/>
          <a:stretch>
            <a:fillRect/>
          </a:stretch>
        </p:blipFill>
        <p:spPr>
          <a:xfrm>
            <a:off x="6793950" y="3000263"/>
            <a:ext cx="4320914" cy="3330229"/>
          </a:xfrm>
          <a:prstGeom prst="rect">
            <a:avLst/>
          </a:prstGeom>
          <a:ln w="28575">
            <a:solidFill>
              <a:schemeClr val="tx2"/>
            </a:solidFill>
          </a:ln>
        </p:spPr>
      </p:pic>
    </p:spTree>
    <p:extLst>
      <p:ext uri="{BB962C8B-B14F-4D97-AF65-F5344CB8AC3E}">
        <p14:creationId xmlns:p14="http://schemas.microsoft.com/office/powerpoint/2010/main" val="1014121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A2C9-D40A-52FB-933B-57D3259B06A1}"/>
              </a:ext>
            </a:extLst>
          </p:cNvPr>
          <p:cNvSpPr>
            <a:spLocks noGrp="1"/>
          </p:cNvSpPr>
          <p:nvPr>
            <p:ph type="title"/>
          </p:nvPr>
        </p:nvSpPr>
        <p:spPr>
          <a:xfrm>
            <a:off x="0" y="358648"/>
            <a:ext cx="12192000" cy="760977"/>
          </a:xfrm>
        </p:spPr>
        <p:txBody>
          <a:bodyPr/>
          <a:lstStyle/>
          <a:p>
            <a:r>
              <a:rPr lang="en-IN" sz="5200" dirty="0"/>
              <a:t>Result Analysis –Support Vector Machine</a:t>
            </a:r>
          </a:p>
        </p:txBody>
      </p:sp>
      <p:sp>
        <p:nvSpPr>
          <p:cNvPr id="3" name="Content Placeholder 2">
            <a:extLst>
              <a:ext uri="{FF2B5EF4-FFF2-40B4-BE49-F238E27FC236}">
                <a16:creationId xmlns:a16="http://schemas.microsoft.com/office/drawing/2014/main" id="{61264FC8-D07F-2F21-A56A-F24AB7B71D88}"/>
              </a:ext>
            </a:extLst>
          </p:cNvPr>
          <p:cNvSpPr>
            <a:spLocks noGrp="1"/>
          </p:cNvSpPr>
          <p:nvPr>
            <p:ph sz="quarter" idx="10"/>
          </p:nvPr>
        </p:nvSpPr>
        <p:spPr>
          <a:xfrm>
            <a:off x="98322" y="1513042"/>
            <a:ext cx="11410818" cy="1367810"/>
          </a:xfrm>
        </p:spPr>
        <p:txBody>
          <a:bodyPr/>
          <a:lstStyle/>
          <a:p>
            <a:pPr lvl="1"/>
            <a:r>
              <a:rPr lang="en-IN" dirty="0"/>
              <a:t>Area of Residual Graph:</a:t>
            </a:r>
          </a:p>
          <a:p>
            <a:pPr lvl="1"/>
            <a:r>
              <a:rPr lang="en-IN" dirty="0"/>
              <a:t>Accuracy: %</a:t>
            </a:r>
          </a:p>
        </p:txBody>
      </p:sp>
      <p:sp>
        <p:nvSpPr>
          <p:cNvPr id="4" name="Slide Number Placeholder 3">
            <a:extLst>
              <a:ext uri="{FF2B5EF4-FFF2-40B4-BE49-F238E27FC236}">
                <a16:creationId xmlns:a16="http://schemas.microsoft.com/office/drawing/2014/main" id="{6F06A89B-5DAA-09D1-7209-F73D7FCE2CC5}"/>
              </a:ext>
            </a:extLst>
          </p:cNvPr>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130C78-B4AB-6843-B818-B4CC8CBE3619}" type="slidenum">
              <a:rPr kumimoji="0" lang="en-US" sz="1200" b="0" i="0" u="none" strike="noStrike" kern="1200" cap="none" spc="0" normalizeH="0" baseline="0" noProof="0" smtClean="0">
                <a:ln>
                  <a:noFill/>
                </a:ln>
                <a:solidFill>
                  <a:srgbClr val="000000">
                    <a:tint val="75000"/>
                  </a:srgbClr>
                </a:solidFill>
                <a:effectLst/>
                <a:uLnTx/>
                <a:uFillTx/>
                <a:latin typeface="Roboto" panose="02000000000000000000" pitchFamily="2" charset="0"/>
                <a:ea typeface="Roboto" panose="02000000000000000000" pitchFamily="2"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000000">
                  <a:tint val="75000"/>
                </a:srgbClr>
              </a:solidFill>
              <a:effectLst/>
              <a:uLnTx/>
              <a:uFillTx/>
              <a:latin typeface="Roboto" panose="02000000000000000000" pitchFamily="2" charset="0"/>
              <a:ea typeface="Roboto" panose="02000000000000000000" pitchFamily="2" charset="0"/>
              <a:cs typeface="+mn-cs"/>
            </a:endParaRPr>
          </a:p>
        </p:txBody>
      </p:sp>
      <p:sp>
        <p:nvSpPr>
          <p:cNvPr id="7" name="TextBox 6">
            <a:extLst>
              <a:ext uri="{FF2B5EF4-FFF2-40B4-BE49-F238E27FC236}">
                <a16:creationId xmlns:a16="http://schemas.microsoft.com/office/drawing/2014/main" id="{9D34A892-F388-7615-C347-5B60C197D5BA}"/>
              </a:ext>
            </a:extLst>
          </p:cNvPr>
          <p:cNvSpPr txBox="1"/>
          <p:nvPr/>
        </p:nvSpPr>
        <p:spPr>
          <a:xfrm>
            <a:off x="6748137" y="2012280"/>
            <a:ext cx="3323303"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srgbClr val="F1CC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0733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A2C9-D40A-52FB-933B-57D3259B06A1}"/>
              </a:ext>
            </a:extLst>
          </p:cNvPr>
          <p:cNvSpPr>
            <a:spLocks noGrp="1"/>
          </p:cNvSpPr>
          <p:nvPr>
            <p:ph type="title"/>
          </p:nvPr>
        </p:nvSpPr>
        <p:spPr>
          <a:xfrm>
            <a:off x="0" y="358648"/>
            <a:ext cx="12192000" cy="760977"/>
          </a:xfrm>
        </p:spPr>
        <p:txBody>
          <a:bodyPr/>
          <a:lstStyle/>
          <a:p>
            <a:pPr algn="ctr"/>
            <a:r>
              <a:rPr lang="en-IN" dirty="0"/>
              <a:t>Result Analysis – K-Nearest Neighbour</a:t>
            </a:r>
          </a:p>
        </p:txBody>
      </p:sp>
      <p:sp>
        <p:nvSpPr>
          <p:cNvPr id="3" name="Content Placeholder 2">
            <a:extLst>
              <a:ext uri="{FF2B5EF4-FFF2-40B4-BE49-F238E27FC236}">
                <a16:creationId xmlns:a16="http://schemas.microsoft.com/office/drawing/2014/main" id="{61264FC8-D07F-2F21-A56A-F24AB7B71D88}"/>
              </a:ext>
            </a:extLst>
          </p:cNvPr>
          <p:cNvSpPr>
            <a:spLocks noGrp="1"/>
          </p:cNvSpPr>
          <p:nvPr>
            <p:ph sz="quarter" idx="10"/>
          </p:nvPr>
        </p:nvSpPr>
        <p:spPr>
          <a:xfrm>
            <a:off x="98322" y="1513042"/>
            <a:ext cx="11410818" cy="1367810"/>
          </a:xfrm>
        </p:spPr>
        <p:txBody>
          <a:bodyPr/>
          <a:lstStyle/>
          <a:p>
            <a:pPr lvl="1"/>
            <a:r>
              <a:rPr lang="en-IN" dirty="0"/>
              <a:t>Area of Residual Graph: 62%</a:t>
            </a:r>
          </a:p>
          <a:p>
            <a:pPr lvl="1"/>
            <a:r>
              <a:rPr lang="en-IN" dirty="0"/>
              <a:t>Accuracy: 60%</a:t>
            </a:r>
          </a:p>
        </p:txBody>
      </p:sp>
      <p:sp>
        <p:nvSpPr>
          <p:cNvPr id="4" name="Slide Number Placeholder 3">
            <a:extLst>
              <a:ext uri="{FF2B5EF4-FFF2-40B4-BE49-F238E27FC236}">
                <a16:creationId xmlns:a16="http://schemas.microsoft.com/office/drawing/2014/main" id="{6F06A89B-5DAA-09D1-7209-F73D7FCE2CC5}"/>
              </a:ext>
            </a:extLst>
          </p:cNvPr>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130C78-B4AB-6843-B818-B4CC8CBE3619}" type="slidenum">
              <a:rPr kumimoji="0" lang="en-US" sz="1200" b="0" i="0" u="none" strike="noStrike" kern="1200" cap="none" spc="0" normalizeH="0" baseline="0" noProof="0" smtClean="0">
                <a:ln>
                  <a:noFill/>
                </a:ln>
                <a:solidFill>
                  <a:srgbClr val="000000">
                    <a:tint val="75000"/>
                  </a:srgbClr>
                </a:solidFill>
                <a:effectLst/>
                <a:uLnTx/>
                <a:uFillTx/>
                <a:latin typeface="Roboto" panose="02000000000000000000" pitchFamily="2" charset="0"/>
                <a:ea typeface="Roboto" panose="02000000000000000000" pitchFamily="2"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rgbClr val="000000">
                  <a:tint val="75000"/>
                </a:srgbClr>
              </a:solidFill>
              <a:effectLst/>
              <a:uLnTx/>
              <a:uFillTx/>
              <a:latin typeface="Roboto" panose="02000000000000000000" pitchFamily="2" charset="0"/>
              <a:ea typeface="Roboto" panose="02000000000000000000" pitchFamily="2" charset="0"/>
              <a:cs typeface="+mn-cs"/>
            </a:endParaRPr>
          </a:p>
        </p:txBody>
      </p:sp>
      <p:sp>
        <p:nvSpPr>
          <p:cNvPr id="7" name="TextBox 6">
            <a:extLst>
              <a:ext uri="{FF2B5EF4-FFF2-40B4-BE49-F238E27FC236}">
                <a16:creationId xmlns:a16="http://schemas.microsoft.com/office/drawing/2014/main" id="{9D34A892-F388-7615-C347-5B60C197D5BA}"/>
              </a:ext>
            </a:extLst>
          </p:cNvPr>
          <p:cNvSpPr txBox="1"/>
          <p:nvPr/>
        </p:nvSpPr>
        <p:spPr>
          <a:xfrm>
            <a:off x="6748137" y="2012280"/>
            <a:ext cx="3323303"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srgbClr val="F1CC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0FE5E98B-BCBD-B4FC-B2D4-0607F294A8BB}"/>
              </a:ext>
            </a:extLst>
          </p:cNvPr>
          <p:cNvPicPr>
            <a:picLocks noChangeAspect="1"/>
          </p:cNvPicPr>
          <p:nvPr/>
        </p:nvPicPr>
        <p:blipFill>
          <a:blip r:embed="rId2"/>
          <a:stretch>
            <a:fillRect/>
          </a:stretch>
        </p:blipFill>
        <p:spPr>
          <a:xfrm>
            <a:off x="1109336" y="2880852"/>
            <a:ext cx="4191363" cy="3330229"/>
          </a:xfrm>
          <a:prstGeom prst="rect">
            <a:avLst/>
          </a:prstGeom>
          <a:ln w="28575">
            <a:solidFill>
              <a:schemeClr val="tx2"/>
            </a:solidFill>
          </a:ln>
        </p:spPr>
      </p:pic>
      <p:pic>
        <p:nvPicPr>
          <p:cNvPr id="9" name="Picture 8">
            <a:extLst>
              <a:ext uri="{FF2B5EF4-FFF2-40B4-BE49-F238E27FC236}">
                <a16:creationId xmlns:a16="http://schemas.microsoft.com/office/drawing/2014/main" id="{600B3801-8042-6AB8-DD01-BFC9A66AD2C4}"/>
              </a:ext>
            </a:extLst>
          </p:cNvPr>
          <p:cNvPicPr>
            <a:picLocks noChangeAspect="1"/>
          </p:cNvPicPr>
          <p:nvPr/>
        </p:nvPicPr>
        <p:blipFill>
          <a:blip r:embed="rId3"/>
          <a:stretch>
            <a:fillRect/>
          </a:stretch>
        </p:blipFill>
        <p:spPr>
          <a:xfrm>
            <a:off x="6492295" y="2880850"/>
            <a:ext cx="4252328" cy="3330229"/>
          </a:xfrm>
          <a:prstGeom prst="rect">
            <a:avLst/>
          </a:prstGeom>
          <a:ln w="28575">
            <a:solidFill>
              <a:schemeClr val="tx2"/>
            </a:solidFill>
          </a:ln>
        </p:spPr>
      </p:pic>
    </p:spTree>
    <p:extLst>
      <p:ext uri="{BB962C8B-B14F-4D97-AF65-F5344CB8AC3E}">
        <p14:creationId xmlns:p14="http://schemas.microsoft.com/office/powerpoint/2010/main" val="1030014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A2C9-D40A-52FB-933B-57D3259B06A1}"/>
              </a:ext>
            </a:extLst>
          </p:cNvPr>
          <p:cNvSpPr>
            <a:spLocks noGrp="1"/>
          </p:cNvSpPr>
          <p:nvPr>
            <p:ph type="title"/>
          </p:nvPr>
        </p:nvSpPr>
        <p:spPr>
          <a:xfrm>
            <a:off x="243332" y="318011"/>
            <a:ext cx="11449855" cy="760977"/>
          </a:xfrm>
        </p:spPr>
        <p:txBody>
          <a:bodyPr/>
          <a:lstStyle/>
          <a:p>
            <a:r>
              <a:rPr lang="en-IN" dirty="0"/>
              <a:t>Result Analysis – Random Forest</a:t>
            </a:r>
          </a:p>
        </p:txBody>
      </p:sp>
      <p:sp>
        <p:nvSpPr>
          <p:cNvPr id="3" name="Content Placeholder 2">
            <a:extLst>
              <a:ext uri="{FF2B5EF4-FFF2-40B4-BE49-F238E27FC236}">
                <a16:creationId xmlns:a16="http://schemas.microsoft.com/office/drawing/2014/main" id="{61264FC8-D07F-2F21-A56A-F24AB7B71D88}"/>
              </a:ext>
            </a:extLst>
          </p:cNvPr>
          <p:cNvSpPr>
            <a:spLocks noGrp="1"/>
          </p:cNvSpPr>
          <p:nvPr>
            <p:ph sz="quarter" idx="10"/>
          </p:nvPr>
        </p:nvSpPr>
        <p:spPr>
          <a:xfrm>
            <a:off x="98322" y="1513042"/>
            <a:ext cx="11410818" cy="1367810"/>
          </a:xfrm>
        </p:spPr>
        <p:txBody>
          <a:bodyPr/>
          <a:lstStyle/>
          <a:p>
            <a:pPr lvl="1"/>
            <a:r>
              <a:rPr lang="en-IN" dirty="0"/>
              <a:t>Area of Residual Graph:</a:t>
            </a:r>
          </a:p>
          <a:p>
            <a:pPr lvl="1"/>
            <a:r>
              <a:rPr lang="en-IN" dirty="0"/>
              <a:t>Accuracy: %</a:t>
            </a:r>
          </a:p>
        </p:txBody>
      </p:sp>
      <p:sp>
        <p:nvSpPr>
          <p:cNvPr id="4" name="Slide Number Placeholder 3">
            <a:extLst>
              <a:ext uri="{FF2B5EF4-FFF2-40B4-BE49-F238E27FC236}">
                <a16:creationId xmlns:a16="http://schemas.microsoft.com/office/drawing/2014/main" id="{6F06A89B-5DAA-09D1-7209-F73D7FCE2CC5}"/>
              </a:ext>
            </a:extLst>
          </p:cNvPr>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130C78-B4AB-6843-B818-B4CC8CBE3619}" type="slidenum">
              <a:rPr kumimoji="0" lang="en-US" sz="1200" b="0" i="0" u="none" strike="noStrike" kern="1200" cap="none" spc="0" normalizeH="0" baseline="0" noProof="0" smtClean="0">
                <a:ln>
                  <a:noFill/>
                </a:ln>
                <a:solidFill>
                  <a:srgbClr val="000000">
                    <a:tint val="75000"/>
                  </a:srgbClr>
                </a:solidFill>
                <a:effectLst/>
                <a:uLnTx/>
                <a:uFillTx/>
                <a:latin typeface="Roboto" panose="02000000000000000000" pitchFamily="2" charset="0"/>
                <a:ea typeface="Roboto" panose="02000000000000000000" pitchFamily="2"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srgbClr val="000000">
                  <a:tint val="75000"/>
                </a:srgbClr>
              </a:solidFill>
              <a:effectLst/>
              <a:uLnTx/>
              <a:uFillTx/>
              <a:latin typeface="Roboto" panose="02000000000000000000" pitchFamily="2" charset="0"/>
              <a:ea typeface="Roboto" panose="02000000000000000000" pitchFamily="2" charset="0"/>
              <a:cs typeface="+mn-cs"/>
            </a:endParaRPr>
          </a:p>
        </p:txBody>
      </p:sp>
      <p:sp>
        <p:nvSpPr>
          <p:cNvPr id="9" name="TextBox 8">
            <a:extLst>
              <a:ext uri="{FF2B5EF4-FFF2-40B4-BE49-F238E27FC236}">
                <a16:creationId xmlns:a16="http://schemas.microsoft.com/office/drawing/2014/main" id="{4BAEB2FE-7CF2-08DA-C0BB-074E0A91AFC9}"/>
              </a:ext>
            </a:extLst>
          </p:cNvPr>
          <p:cNvSpPr txBox="1"/>
          <p:nvPr/>
        </p:nvSpPr>
        <p:spPr>
          <a:xfrm>
            <a:off x="6965855" y="2012281"/>
            <a:ext cx="3323303"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srgbClr val="F1CC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5580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A2C9-D40A-52FB-933B-57D3259B06A1}"/>
              </a:ext>
            </a:extLst>
          </p:cNvPr>
          <p:cNvSpPr>
            <a:spLocks noGrp="1"/>
          </p:cNvSpPr>
          <p:nvPr>
            <p:ph type="title"/>
          </p:nvPr>
        </p:nvSpPr>
        <p:spPr>
          <a:xfrm>
            <a:off x="243332" y="318011"/>
            <a:ext cx="11449855" cy="760977"/>
          </a:xfrm>
        </p:spPr>
        <p:txBody>
          <a:bodyPr/>
          <a:lstStyle/>
          <a:p>
            <a:r>
              <a:rPr lang="en-IN" dirty="0"/>
              <a:t>Result Analysis – XGBoost(HyperOpt)</a:t>
            </a:r>
          </a:p>
        </p:txBody>
      </p:sp>
      <p:sp>
        <p:nvSpPr>
          <p:cNvPr id="3" name="Content Placeholder 2">
            <a:extLst>
              <a:ext uri="{FF2B5EF4-FFF2-40B4-BE49-F238E27FC236}">
                <a16:creationId xmlns:a16="http://schemas.microsoft.com/office/drawing/2014/main" id="{61264FC8-D07F-2F21-A56A-F24AB7B71D88}"/>
              </a:ext>
            </a:extLst>
          </p:cNvPr>
          <p:cNvSpPr>
            <a:spLocks noGrp="1"/>
          </p:cNvSpPr>
          <p:nvPr>
            <p:ph sz="quarter" idx="10"/>
          </p:nvPr>
        </p:nvSpPr>
        <p:spPr>
          <a:xfrm>
            <a:off x="98322" y="1513042"/>
            <a:ext cx="11410818" cy="1211685"/>
          </a:xfrm>
        </p:spPr>
        <p:txBody>
          <a:bodyPr/>
          <a:lstStyle/>
          <a:p>
            <a:pPr lvl="1"/>
            <a:r>
              <a:rPr lang="en-IN" dirty="0"/>
              <a:t>Area of Residual Graph:</a:t>
            </a:r>
          </a:p>
          <a:p>
            <a:pPr lvl="1"/>
            <a:r>
              <a:rPr lang="en-IN" dirty="0"/>
              <a:t>Accuracy: 63%</a:t>
            </a:r>
          </a:p>
        </p:txBody>
      </p:sp>
      <p:sp>
        <p:nvSpPr>
          <p:cNvPr id="4" name="Slide Number Placeholder 3">
            <a:extLst>
              <a:ext uri="{FF2B5EF4-FFF2-40B4-BE49-F238E27FC236}">
                <a16:creationId xmlns:a16="http://schemas.microsoft.com/office/drawing/2014/main" id="{6F06A89B-5DAA-09D1-7209-F73D7FCE2CC5}"/>
              </a:ext>
            </a:extLst>
          </p:cNvPr>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130C78-B4AB-6843-B818-B4CC8CBE3619}" type="slidenum">
              <a:rPr kumimoji="0" lang="en-US" sz="1200" b="0" i="0" u="none" strike="noStrike" kern="1200" cap="none" spc="0" normalizeH="0" baseline="0" noProof="0" smtClean="0">
                <a:ln>
                  <a:noFill/>
                </a:ln>
                <a:solidFill>
                  <a:srgbClr val="000000">
                    <a:tint val="75000"/>
                  </a:srgbClr>
                </a:solidFill>
                <a:effectLst/>
                <a:uLnTx/>
                <a:uFillTx/>
                <a:latin typeface="Roboto" panose="02000000000000000000" pitchFamily="2" charset="0"/>
                <a:ea typeface="Roboto" panose="02000000000000000000" pitchFamily="2"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000000">
                  <a:tint val="75000"/>
                </a:srgbClr>
              </a:solidFill>
              <a:effectLst/>
              <a:uLnTx/>
              <a:uFillTx/>
              <a:latin typeface="Roboto" panose="02000000000000000000" pitchFamily="2" charset="0"/>
              <a:ea typeface="Roboto" panose="02000000000000000000" pitchFamily="2" charset="0"/>
              <a:cs typeface="+mn-cs"/>
            </a:endParaRPr>
          </a:p>
        </p:txBody>
      </p:sp>
      <p:sp>
        <p:nvSpPr>
          <p:cNvPr id="6" name="TextBox 5">
            <a:extLst>
              <a:ext uri="{FF2B5EF4-FFF2-40B4-BE49-F238E27FC236}">
                <a16:creationId xmlns:a16="http://schemas.microsoft.com/office/drawing/2014/main" id="{0E629507-80C1-BC67-BF7D-AD5125627D2C}"/>
              </a:ext>
            </a:extLst>
          </p:cNvPr>
          <p:cNvSpPr txBox="1"/>
          <p:nvPr/>
        </p:nvSpPr>
        <p:spPr>
          <a:xfrm>
            <a:off x="7166357" y="1985739"/>
            <a:ext cx="3323303"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srgbClr val="F1CC00"/>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75660AA0-1C99-3EBA-4239-95B74C672EC7}"/>
              </a:ext>
            </a:extLst>
          </p:cNvPr>
          <p:cNvPicPr>
            <a:picLocks noChangeAspect="1"/>
          </p:cNvPicPr>
          <p:nvPr/>
        </p:nvPicPr>
        <p:blipFill>
          <a:blip r:embed="rId2"/>
          <a:stretch>
            <a:fillRect/>
          </a:stretch>
        </p:blipFill>
        <p:spPr>
          <a:xfrm>
            <a:off x="1425836" y="2796384"/>
            <a:ext cx="4252966" cy="3347241"/>
          </a:xfrm>
          <a:prstGeom prst="rect">
            <a:avLst/>
          </a:prstGeom>
          <a:ln w="28575">
            <a:solidFill>
              <a:schemeClr val="tx2"/>
            </a:solidFill>
          </a:ln>
        </p:spPr>
      </p:pic>
      <p:pic>
        <p:nvPicPr>
          <p:cNvPr id="11" name="Picture 10">
            <a:extLst>
              <a:ext uri="{FF2B5EF4-FFF2-40B4-BE49-F238E27FC236}">
                <a16:creationId xmlns:a16="http://schemas.microsoft.com/office/drawing/2014/main" id="{E7FE341A-834E-1CA6-102F-F31D1F5C7F8A}"/>
              </a:ext>
            </a:extLst>
          </p:cNvPr>
          <p:cNvPicPr>
            <a:picLocks noChangeAspect="1"/>
          </p:cNvPicPr>
          <p:nvPr/>
        </p:nvPicPr>
        <p:blipFill>
          <a:blip r:embed="rId3"/>
          <a:stretch>
            <a:fillRect/>
          </a:stretch>
        </p:blipFill>
        <p:spPr>
          <a:xfrm>
            <a:off x="6625305" y="2796384"/>
            <a:ext cx="4271075" cy="3315857"/>
          </a:xfrm>
          <a:prstGeom prst="rect">
            <a:avLst/>
          </a:prstGeom>
          <a:ln w="28575">
            <a:solidFill>
              <a:schemeClr val="tx2"/>
            </a:solidFill>
          </a:ln>
        </p:spPr>
      </p:pic>
    </p:spTree>
    <p:extLst>
      <p:ext uri="{BB962C8B-B14F-4D97-AF65-F5344CB8AC3E}">
        <p14:creationId xmlns:p14="http://schemas.microsoft.com/office/powerpoint/2010/main" val="843987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Roboto"/>
              <a:buNone/>
            </a:pPr>
            <a:fld id="{00000000-1234-1234-1234-123412341234}" type="slidenum">
              <a:rPr lang="en-US" sz="1200" b="0" i="0" u="none" strike="noStrike" cap="none">
                <a:solidFill>
                  <a:srgbClr val="FFFFFF"/>
                </a:solidFill>
                <a:latin typeface="Roboto"/>
                <a:ea typeface="Roboto"/>
                <a:cs typeface="Roboto"/>
                <a:sym typeface="Roboto"/>
              </a:rPr>
              <a:t>2</a:t>
            </a:fld>
            <a:endParaRPr sz="1200" b="0" i="0" u="none" strike="noStrike" cap="none">
              <a:solidFill>
                <a:srgbClr val="FFFFFF"/>
              </a:solidFill>
              <a:latin typeface="Roboto"/>
              <a:ea typeface="Roboto"/>
              <a:cs typeface="Roboto"/>
              <a:sym typeface="Roboto"/>
            </a:endParaRPr>
          </a:p>
        </p:txBody>
      </p:sp>
      <p:sp>
        <p:nvSpPr>
          <p:cNvPr id="228" name="Google Shape;228;p2"/>
          <p:cNvSpPr txBox="1">
            <a:spLocks noGrp="1"/>
          </p:cNvSpPr>
          <p:nvPr>
            <p:ph type="body" idx="2"/>
          </p:nvPr>
        </p:nvSpPr>
        <p:spPr>
          <a:xfrm>
            <a:off x="514703" y="1576250"/>
            <a:ext cx="4350900" cy="41280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800"/>
              <a:buChar char="•"/>
            </a:pPr>
            <a:r>
              <a:rPr lang="en-US"/>
              <a:t>Problem Statement</a:t>
            </a:r>
            <a:endParaRPr/>
          </a:p>
          <a:p>
            <a:pPr marL="228600" lvl="0" indent="-228600" algn="l" rtl="0">
              <a:lnSpc>
                <a:spcPct val="90000"/>
              </a:lnSpc>
              <a:spcBef>
                <a:spcPts val="1000"/>
              </a:spcBef>
              <a:spcAft>
                <a:spcPts val="0"/>
              </a:spcAft>
              <a:buClr>
                <a:schemeClr val="lt1"/>
              </a:buClr>
              <a:buSzPts val="2800"/>
              <a:buChar char="•"/>
            </a:pPr>
            <a:r>
              <a:rPr lang="en-US"/>
              <a:t>Dataset</a:t>
            </a:r>
            <a:endParaRPr/>
          </a:p>
          <a:p>
            <a:pPr marL="228600" lvl="0" indent="-228600" algn="l" rtl="0">
              <a:lnSpc>
                <a:spcPct val="90000"/>
              </a:lnSpc>
              <a:spcBef>
                <a:spcPts val="1000"/>
              </a:spcBef>
              <a:spcAft>
                <a:spcPts val="0"/>
              </a:spcAft>
              <a:buClr>
                <a:schemeClr val="lt1"/>
              </a:buClr>
              <a:buSzPts val="2800"/>
              <a:buChar char="•"/>
            </a:pPr>
            <a:r>
              <a:rPr lang="en-US"/>
              <a:t>Feature Description</a:t>
            </a:r>
            <a:endParaRPr/>
          </a:p>
          <a:p>
            <a:pPr marL="228600" lvl="0" indent="-228600" algn="l" rtl="0">
              <a:lnSpc>
                <a:spcPct val="90000"/>
              </a:lnSpc>
              <a:spcBef>
                <a:spcPts val="1000"/>
              </a:spcBef>
              <a:spcAft>
                <a:spcPts val="0"/>
              </a:spcAft>
              <a:buClr>
                <a:schemeClr val="lt1"/>
              </a:buClr>
              <a:buSzPts val="2800"/>
              <a:buChar char="•"/>
            </a:pPr>
            <a:r>
              <a:rPr lang="en-US"/>
              <a:t>Data Pre-processing</a:t>
            </a:r>
            <a:endParaRPr/>
          </a:p>
          <a:p>
            <a:pPr marL="228600" lvl="0" indent="-228600" algn="l" rtl="0">
              <a:lnSpc>
                <a:spcPct val="90000"/>
              </a:lnSpc>
              <a:spcBef>
                <a:spcPts val="1000"/>
              </a:spcBef>
              <a:spcAft>
                <a:spcPts val="0"/>
              </a:spcAft>
              <a:buClr>
                <a:schemeClr val="lt1"/>
              </a:buClr>
              <a:buSzPts val="2800"/>
              <a:buChar char="•"/>
            </a:pPr>
            <a:r>
              <a:rPr lang="en-US"/>
              <a:t>Modelling Methods</a:t>
            </a:r>
            <a:endParaRPr/>
          </a:p>
          <a:p>
            <a:pPr marL="228600" lvl="0" indent="-228600" algn="l" rtl="0">
              <a:lnSpc>
                <a:spcPct val="90000"/>
              </a:lnSpc>
              <a:spcBef>
                <a:spcPts val="1000"/>
              </a:spcBef>
              <a:spcAft>
                <a:spcPts val="0"/>
              </a:spcAft>
              <a:buClr>
                <a:schemeClr val="lt1"/>
              </a:buClr>
              <a:buSzPts val="2800"/>
              <a:buChar char="•"/>
            </a:pPr>
            <a:r>
              <a:rPr lang="en-US"/>
              <a:t>Results</a:t>
            </a:r>
            <a:endParaRPr/>
          </a:p>
          <a:p>
            <a:pPr marL="228600" lvl="0" indent="-228600" algn="l" rtl="0">
              <a:lnSpc>
                <a:spcPct val="90000"/>
              </a:lnSpc>
              <a:spcBef>
                <a:spcPts val="1000"/>
              </a:spcBef>
              <a:spcAft>
                <a:spcPts val="0"/>
              </a:spcAft>
              <a:buClr>
                <a:schemeClr val="lt1"/>
              </a:buClr>
              <a:buSzPts val="2800"/>
              <a:buChar char="•"/>
            </a:pPr>
            <a:r>
              <a:rPr lang="en-US"/>
              <a:t>Model Critique</a:t>
            </a:r>
            <a:endParaRPr/>
          </a:p>
          <a:p>
            <a:pPr marL="228600" lvl="0" indent="-228600" algn="l" rtl="0">
              <a:lnSpc>
                <a:spcPct val="90000"/>
              </a:lnSpc>
              <a:spcBef>
                <a:spcPts val="1000"/>
              </a:spcBef>
              <a:spcAft>
                <a:spcPts val="0"/>
              </a:spcAft>
              <a:buClr>
                <a:schemeClr val="lt1"/>
              </a:buClr>
              <a:buSzPts val="2800"/>
              <a:buChar char="•"/>
            </a:pPr>
            <a:r>
              <a:rPr lang="en-US"/>
              <a:t>Conclusion</a:t>
            </a:r>
            <a:endParaRPr/>
          </a:p>
        </p:txBody>
      </p:sp>
      <p:sp>
        <p:nvSpPr>
          <p:cNvPr id="229" name="Google Shape;229;p2"/>
          <p:cNvSpPr txBox="1">
            <a:spLocks noGrp="1"/>
          </p:cNvSpPr>
          <p:nvPr>
            <p:ph type="title" idx="4294967295"/>
          </p:nvPr>
        </p:nvSpPr>
        <p:spPr>
          <a:xfrm>
            <a:off x="390591" y="331711"/>
            <a:ext cx="114108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1CC00"/>
              </a:buClr>
              <a:buSzPts val="4400"/>
              <a:buFont typeface="Roboto"/>
              <a:buNone/>
            </a:pPr>
            <a:r>
              <a:rPr lang="en-US" b="1" i="0">
                <a:solidFill>
                  <a:srgbClr val="F1CC00"/>
                </a:solidFill>
                <a:latin typeface="Roboto"/>
                <a:ea typeface="Roboto"/>
                <a:cs typeface="Roboto"/>
                <a:sym typeface="Roboto"/>
              </a:rPr>
              <a:t>Outline</a:t>
            </a:r>
            <a:endParaRPr sz="3600"/>
          </a:p>
        </p:txBody>
      </p:sp>
      <p:sp>
        <p:nvSpPr>
          <p:cNvPr id="230" name="Google Shape;230;p2"/>
          <p:cNvSpPr/>
          <p:nvPr/>
        </p:nvSpPr>
        <p:spPr>
          <a:xfrm rot="3164506">
            <a:off x="8263164" y="644186"/>
            <a:ext cx="1642121" cy="5112202"/>
          </a:xfrm>
          <a:custGeom>
            <a:avLst/>
            <a:gdLst/>
            <a:ahLst/>
            <a:cxnLst/>
            <a:rect l="l" t="t" r="r" b="b"/>
            <a:pathLst>
              <a:path w="4679852" h="7460634" extrusionOk="0">
                <a:moveTo>
                  <a:pt x="0" y="0"/>
                </a:moveTo>
                <a:lnTo>
                  <a:pt x="4679852" y="0"/>
                </a:lnTo>
                <a:lnTo>
                  <a:pt x="4679852" y="7460634"/>
                </a:lnTo>
                <a:lnTo>
                  <a:pt x="0" y="7460634"/>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 name="Google Shape;231;p2"/>
          <p:cNvSpPr/>
          <p:nvPr/>
        </p:nvSpPr>
        <p:spPr>
          <a:xfrm rot="-2225387">
            <a:off x="4513376" y="5180025"/>
            <a:ext cx="2616110" cy="1048451"/>
          </a:xfrm>
          <a:custGeom>
            <a:avLst/>
            <a:gdLst/>
            <a:ahLst/>
            <a:cxnLst/>
            <a:rect l="l" t="t" r="r" b="b"/>
            <a:pathLst>
              <a:path w="2868521" h="1366459" extrusionOk="0">
                <a:moveTo>
                  <a:pt x="0" y="0"/>
                </a:moveTo>
                <a:lnTo>
                  <a:pt x="2868522" y="0"/>
                </a:lnTo>
                <a:lnTo>
                  <a:pt x="2868522" y="1366460"/>
                </a:lnTo>
                <a:lnTo>
                  <a:pt x="0" y="1366460"/>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 name="Google Shape;232;p2"/>
          <p:cNvSpPr/>
          <p:nvPr/>
        </p:nvSpPr>
        <p:spPr>
          <a:xfrm rot="3127501">
            <a:off x="7788311" y="511610"/>
            <a:ext cx="881088" cy="3098304"/>
          </a:xfrm>
          <a:custGeom>
            <a:avLst/>
            <a:gdLst/>
            <a:ahLst/>
            <a:cxnLst/>
            <a:rect l="l" t="t" r="r" b="b"/>
            <a:pathLst>
              <a:path w="3434513" h="6869027" extrusionOk="0">
                <a:moveTo>
                  <a:pt x="0" y="0"/>
                </a:moveTo>
                <a:lnTo>
                  <a:pt x="3434514" y="0"/>
                </a:lnTo>
                <a:lnTo>
                  <a:pt x="3434514" y="6869026"/>
                </a:lnTo>
                <a:lnTo>
                  <a:pt x="0" y="6869026"/>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 name="Google Shape;233;p2"/>
          <p:cNvSpPr/>
          <p:nvPr/>
        </p:nvSpPr>
        <p:spPr>
          <a:xfrm rot="2919133">
            <a:off x="8530075" y="3650473"/>
            <a:ext cx="1108298" cy="2977707"/>
          </a:xfrm>
          <a:custGeom>
            <a:avLst/>
            <a:gdLst/>
            <a:ahLst/>
            <a:cxnLst/>
            <a:rect l="l" t="t" r="r" b="b"/>
            <a:pathLst>
              <a:path w="4437409" h="7074130" extrusionOk="0">
                <a:moveTo>
                  <a:pt x="0" y="0"/>
                </a:moveTo>
                <a:lnTo>
                  <a:pt x="4437408" y="0"/>
                </a:lnTo>
                <a:lnTo>
                  <a:pt x="4437408" y="7074130"/>
                </a:lnTo>
                <a:lnTo>
                  <a:pt x="0" y="7074130"/>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10"/>
          <p:cNvSpPr txBox="1">
            <a:spLocks noGrp="1"/>
          </p:cNvSpPr>
          <p:nvPr>
            <p:ph type="title"/>
          </p:nvPr>
        </p:nvSpPr>
        <p:spPr>
          <a:xfrm>
            <a:off x="371072" y="501650"/>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Analysis and Interpretation</a:t>
            </a:r>
            <a:endParaRPr/>
          </a:p>
        </p:txBody>
      </p:sp>
      <p:sp>
        <p:nvSpPr>
          <p:cNvPr id="373" name="Google Shape;373;p10"/>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pic>
        <p:nvPicPr>
          <p:cNvPr id="6" name="Graphic 5" descr="Take Off with solid fill">
            <a:extLst>
              <a:ext uri="{FF2B5EF4-FFF2-40B4-BE49-F238E27FC236}">
                <a16:creationId xmlns:a16="http://schemas.microsoft.com/office/drawing/2014/main" id="{888B0110-5580-84E9-1089-73C8B0B5E5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723" y="2173798"/>
            <a:ext cx="457200" cy="457200"/>
          </a:xfrm>
          <a:prstGeom prst="rect">
            <a:avLst/>
          </a:prstGeom>
        </p:spPr>
      </p:pic>
      <p:sp>
        <p:nvSpPr>
          <p:cNvPr id="7" name="Rectangle: Rounded Corners 6">
            <a:extLst>
              <a:ext uri="{FF2B5EF4-FFF2-40B4-BE49-F238E27FC236}">
                <a16:creationId xmlns:a16="http://schemas.microsoft.com/office/drawing/2014/main" id="{DE179044-B1FC-3D8C-1998-5171393A5817}"/>
              </a:ext>
            </a:extLst>
          </p:cNvPr>
          <p:cNvSpPr/>
          <p:nvPr/>
        </p:nvSpPr>
        <p:spPr>
          <a:xfrm>
            <a:off x="656286" y="2124455"/>
            <a:ext cx="11274458" cy="555886"/>
          </a:xfrm>
          <a:prstGeom prst="roundRect">
            <a:avLst/>
          </a:prstGeom>
          <a:solidFill>
            <a:schemeClr val="tx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XGBoost</a:t>
            </a:r>
            <a:r>
              <a:rPr lang="en-US" dirty="0">
                <a:solidFill>
                  <a:schemeClr val="tx1"/>
                </a:solidFill>
              </a:rPr>
              <a:t> model boasts an impressive </a:t>
            </a:r>
            <a:r>
              <a:rPr lang="en-US" dirty="0">
                <a:solidFill>
                  <a:srgbClr val="FF0000"/>
                </a:solidFill>
              </a:rPr>
              <a:t>88%</a:t>
            </a:r>
            <a:r>
              <a:rPr lang="en-US" dirty="0">
                <a:solidFill>
                  <a:schemeClr val="tx1"/>
                </a:solidFill>
              </a:rPr>
              <a:t> accuracy, ensuring reliable identification and management of flight delays for enhanced operational efficiency and passenger satisfaction.</a:t>
            </a:r>
            <a:endParaRPr lang="en-CA" dirty="0">
              <a:solidFill>
                <a:schemeClr val="tx1"/>
              </a:solidFill>
            </a:endParaRPr>
          </a:p>
        </p:txBody>
      </p:sp>
      <p:pic>
        <p:nvPicPr>
          <p:cNvPr id="5" name="Graphic 4" descr="Take Off with solid fill">
            <a:extLst>
              <a:ext uri="{FF2B5EF4-FFF2-40B4-BE49-F238E27FC236}">
                <a16:creationId xmlns:a16="http://schemas.microsoft.com/office/drawing/2014/main" id="{DF0360C5-4AAC-FF8A-EFAA-7FF7F98DEA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723" y="3478865"/>
            <a:ext cx="457200" cy="457200"/>
          </a:xfrm>
          <a:prstGeom prst="rect">
            <a:avLst/>
          </a:prstGeom>
        </p:spPr>
      </p:pic>
      <p:sp>
        <p:nvSpPr>
          <p:cNvPr id="8" name="Rectangle: Rounded Corners 7">
            <a:extLst>
              <a:ext uri="{FF2B5EF4-FFF2-40B4-BE49-F238E27FC236}">
                <a16:creationId xmlns:a16="http://schemas.microsoft.com/office/drawing/2014/main" id="{8928C543-3082-510F-1367-D581737DD51F}"/>
              </a:ext>
            </a:extLst>
          </p:cNvPr>
          <p:cNvSpPr/>
          <p:nvPr/>
        </p:nvSpPr>
        <p:spPr>
          <a:xfrm>
            <a:off x="656286" y="3157257"/>
            <a:ext cx="11274458" cy="1100417"/>
          </a:xfrm>
          <a:prstGeom prst="roundRect">
            <a:avLst/>
          </a:prstGeom>
          <a:solidFill>
            <a:schemeClr val="tx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Strategic Planning</a:t>
            </a:r>
            <a:r>
              <a:rPr lang="en-US" dirty="0">
                <a:solidFill>
                  <a:schemeClr val="tx1"/>
                </a:solidFill>
              </a:rPr>
              <a:t>: The model offers insights for strategic planning in the airline industry, enabling optimization of operations, route planning, and resource allocation to improve efficiency and customer satisfaction.</a:t>
            </a:r>
          </a:p>
          <a:p>
            <a:pPr algn="ctr"/>
            <a:endParaRPr lang="en-US" dirty="0">
              <a:solidFill>
                <a:schemeClr val="tx1"/>
              </a:solidFill>
            </a:endParaRPr>
          </a:p>
          <a:p>
            <a:pPr algn="ctr"/>
            <a:r>
              <a:rPr lang="en-US" b="1" dirty="0">
                <a:solidFill>
                  <a:schemeClr val="tx1"/>
                </a:solidFill>
              </a:rPr>
              <a:t>Resource Allocation</a:t>
            </a:r>
            <a:r>
              <a:rPr lang="en-US" dirty="0">
                <a:solidFill>
                  <a:schemeClr val="tx1"/>
                </a:solidFill>
              </a:rPr>
              <a:t>: Accurate predictions empower airlines to optimize resource allocation, including staffing, maintenance schedules, and fuel management, reducing costs and enhancing profitability.</a:t>
            </a:r>
            <a:endParaRPr lang="en-CA" dirty="0">
              <a:solidFill>
                <a:schemeClr val="tx1"/>
              </a:solidFill>
            </a:endParaRPr>
          </a:p>
        </p:txBody>
      </p:sp>
      <p:pic>
        <p:nvPicPr>
          <p:cNvPr id="9" name="Graphic 8" descr="Take Off with solid fill">
            <a:extLst>
              <a:ext uri="{FF2B5EF4-FFF2-40B4-BE49-F238E27FC236}">
                <a16:creationId xmlns:a16="http://schemas.microsoft.com/office/drawing/2014/main" id="{329BB40D-4944-05CF-F264-F4112FA565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723" y="5056198"/>
            <a:ext cx="457200" cy="457200"/>
          </a:xfrm>
          <a:prstGeom prst="rect">
            <a:avLst/>
          </a:prstGeom>
        </p:spPr>
      </p:pic>
      <p:sp>
        <p:nvSpPr>
          <p:cNvPr id="10" name="Rectangle: Rounded Corners 9">
            <a:extLst>
              <a:ext uri="{FF2B5EF4-FFF2-40B4-BE49-F238E27FC236}">
                <a16:creationId xmlns:a16="http://schemas.microsoft.com/office/drawing/2014/main" id="{97B5BC11-BC32-81A2-2A1B-5D711D437F18}"/>
              </a:ext>
            </a:extLst>
          </p:cNvPr>
          <p:cNvSpPr/>
          <p:nvPr/>
        </p:nvSpPr>
        <p:spPr>
          <a:xfrm>
            <a:off x="656286" y="4734590"/>
            <a:ext cx="11274458" cy="1100417"/>
          </a:xfrm>
          <a:prstGeom prst="roundRect">
            <a:avLst/>
          </a:prstGeom>
          <a:solidFill>
            <a:schemeClr val="tx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recommend implementing targeted strategies to mitigate delays, such as adjusting flight schedules for routes prone to delays and allocating additional resources to expedite turnaround times.</a:t>
            </a:r>
          </a:p>
          <a:p>
            <a:pPr algn="ctr"/>
            <a:endParaRPr lang="en-US" dirty="0">
              <a:solidFill>
                <a:schemeClr val="tx1"/>
              </a:solidFill>
            </a:endParaRPr>
          </a:p>
          <a:p>
            <a:pPr algn="ctr"/>
            <a:r>
              <a:rPr lang="en-US" dirty="0">
                <a:solidFill>
                  <a:schemeClr val="tx1"/>
                </a:solidFill>
              </a:rPr>
              <a:t>Additionally, proactive measures, like investing in preventive maintenance programs, can address underlying issues and improve operational efficiency to minimize delays and enhance passenger satisfaction.</a:t>
            </a:r>
            <a:endParaRPr lang="en-CA" dirty="0">
              <a:solidFill>
                <a:schemeClr val="tx1"/>
              </a:solidFill>
            </a:endParaRPr>
          </a:p>
        </p:txBody>
      </p:sp>
    </p:spTree>
  </p:cSld>
  <p:clrMapOvr>
    <a:masterClrMapping/>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1"/>
          <p:cNvSpPr txBox="1">
            <a:spLocks noGrp="1"/>
          </p:cNvSpPr>
          <p:nvPr>
            <p:ph type="title"/>
          </p:nvPr>
        </p:nvSpPr>
        <p:spPr>
          <a:xfrm>
            <a:off x="371072" y="501650"/>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Model Critique</a:t>
            </a:r>
            <a:endParaRPr/>
          </a:p>
        </p:txBody>
      </p:sp>
      <p:sp>
        <p:nvSpPr>
          <p:cNvPr id="380" name="Google Shape;380;p11"/>
          <p:cNvSpPr txBox="1">
            <a:spLocks noGrp="1"/>
          </p:cNvSpPr>
          <p:nvPr>
            <p:ph type="body" idx="1"/>
          </p:nvPr>
        </p:nvSpPr>
        <p:spPr>
          <a:xfrm>
            <a:off x="95793" y="1521186"/>
            <a:ext cx="12026537" cy="483516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02124"/>
              </a:buClr>
              <a:buSzPts val="2400"/>
              <a:buChar char="•"/>
            </a:pPr>
            <a:r>
              <a:rPr lang="en-US" sz="1800" dirty="0">
                <a:solidFill>
                  <a:srgbClr val="202124"/>
                </a:solidFill>
              </a:rPr>
              <a:t>Does the model satisfactorily answer the questions posed?</a:t>
            </a:r>
          </a:p>
          <a:p>
            <a:pPr marL="0" lvl="0" indent="0" algn="l" rtl="0">
              <a:lnSpc>
                <a:spcPct val="90000"/>
              </a:lnSpc>
              <a:spcBef>
                <a:spcPts val="0"/>
              </a:spcBef>
              <a:spcAft>
                <a:spcPts val="0"/>
              </a:spcAft>
              <a:buClr>
                <a:srgbClr val="202124"/>
              </a:buClr>
              <a:buSzPts val="2400"/>
              <a:buNone/>
            </a:pPr>
            <a:r>
              <a:rPr lang="en-US" sz="1800" dirty="0">
                <a:solidFill>
                  <a:srgbClr val="202124"/>
                </a:solidFill>
              </a:rPr>
              <a:t>Regression model did.. And then it didn’t work out because of unavailability of critical data responsible for delays like weather delay, NAS delay etc. Referring to the plots of cancellation, referring to the plot below and then we switched to Classification.</a:t>
            </a:r>
          </a:p>
          <a:p>
            <a:pPr marL="228600" lvl="0" indent="-228600" algn="l" rtl="0">
              <a:lnSpc>
                <a:spcPct val="90000"/>
              </a:lnSpc>
              <a:spcBef>
                <a:spcPts val="0"/>
              </a:spcBef>
              <a:spcAft>
                <a:spcPts val="0"/>
              </a:spcAft>
              <a:buClr>
                <a:srgbClr val="202124"/>
              </a:buClr>
              <a:buSzPts val="2400"/>
              <a:buChar char="•"/>
            </a:pPr>
            <a:r>
              <a:rPr lang="en-US" sz="1800" dirty="0">
                <a:solidFill>
                  <a:srgbClr val="202124"/>
                </a:solidFill>
              </a:rPr>
              <a:t>Discuss the limitations of the model, possibilities to improve the model, etc.</a:t>
            </a:r>
          </a:p>
          <a:p>
            <a:pPr marL="0" lvl="0" indent="0" algn="l" rtl="0">
              <a:lnSpc>
                <a:spcPct val="90000"/>
              </a:lnSpc>
              <a:spcBef>
                <a:spcPts val="0"/>
              </a:spcBef>
              <a:spcAft>
                <a:spcPts val="0"/>
              </a:spcAft>
              <a:buClr>
                <a:srgbClr val="202124"/>
              </a:buClr>
              <a:buSzPts val="2400"/>
              <a:buNone/>
            </a:pPr>
            <a:r>
              <a:rPr lang="en-CA" sz="1800" dirty="0"/>
              <a:t>Since we have one-year data close to 5 million records comprising of multiple airports and airlines, it took hours to train the model, and to improve the performance of model, we added Hyper Parameter tuning that extends the hours. </a:t>
            </a:r>
          </a:p>
          <a:p>
            <a:pPr marL="0" lvl="0" indent="0" algn="l" rtl="0">
              <a:lnSpc>
                <a:spcPct val="90000"/>
              </a:lnSpc>
              <a:spcBef>
                <a:spcPts val="0"/>
              </a:spcBef>
              <a:spcAft>
                <a:spcPts val="0"/>
              </a:spcAft>
              <a:buClr>
                <a:srgbClr val="202124"/>
              </a:buClr>
              <a:buSzPts val="2400"/>
              <a:buNone/>
            </a:pPr>
            <a:r>
              <a:rPr lang="en-CA" sz="1800" dirty="0"/>
              <a:t>We could improve this by considering the model to train the data related to an airport or airline.</a:t>
            </a:r>
          </a:p>
          <a:p>
            <a:pPr marL="0" lvl="0" indent="0" algn="l" rtl="0">
              <a:lnSpc>
                <a:spcPct val="90000"/>
              </a:lnSpc>
              <a:spcBef>
                <a:spcPts val="0"/>
              </a:spcBef>
              <a:spcAft>
                <a:spcPts val="0"/>
              </a:spcAft>
              <a:buClr>
                <a:srgbClr val="202124"/>
              </a:buClr>
              <a:buSzPts val="2400"/>
              <a:buNone/>
            </a:pPr>
            <a:endParaRPr sz="1800" dirty="0"/>
          </a:p>
        </p:txBody>
      </p:sp>
      <p:sp>
        <p:nvSpPr>
          <p:cNvPr id="381" name="Google Shape;381;p11"/>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dirty="0"/>
          </a:p>
        </p:txBody>
      </p:sp>
      <p:pic>
        <p:nvPicPr>
          <p:cNvPr id="5" name="Picture 4">
            <a:extLst>
              <a:ext uri="{FF2B5EF4-FFF2-40B4-BE49-F238E27FC236}">
                <a16:creationId xmlns:a16="http://schemas.microsoft.com/office/drawing/2014/main" id="{04524A27-D3C8-8115-C74D-E9FE57B5A47C}"/>
              </a:ext>
            </a:extLst>
          </p:cNvPr>
          <p:cNvPicPr>
            <a:picLocks noChangeAspect="1"/>
          </p:cNvPicPr>
          <p:nvPr/>
        </p:nvPicPr>
        <p:blipFill>
          <a:blip r:embed="rId4"/>
          <a:stretch>
            <a:fillRect/>
          </a:stretch>
        </p:blipFill>
        <p:spPr>
          <a:xfrm>
            <a:off x="3793395" y="3593831"/>
            <a:ext cx="4688653" cy="2945082"/>
          </a:xfrm>
          <a:prstGeom prst="rect">
            <a:avLst/>
          </a:prstGeom>
          <a:ln w="28575">
            <a:solidFill>
              <a:schemeClr val="tx2"/>
            </a:solidFill>
          </a:ln>
        </p:spPr>
      </p:pic>
    </p:spTree>
  </p:cSld>
  <p:clrMapOvr>
    <a:masterClrMapping/>
  </p:clrMapOvr>
  <p:extLst>
    <p:ext uri="{6950BFC3-D8DA-4A85-94F7-54DA5524770B}">
      <p188:commentRel xmlns:p188="http://schemas.microsoft.com/office/powerpoint/2018/8/main" r:id="rId3"/>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13"/>
          <p:cNvSpPr/>
          <p:nvPr/>
        </p:nvSpPr>
        <p:spPr>
          <a:xfrm rot="1249887">
            <a:off x="539626" y="-4395745"/>
            <a:ext cx="3213031" cy="6135997"/>
          </a:xfrm>
          <a:custGeom>
            <a:avLst/>
            <a:gdLst/>
            <a:ahLst/>
            <a:cxnLst/>
            <a:rect l="l" t="t" r="r" b="b"/>
            <a:pathLst>
              <a:path w="4819547" h="9203996" extrusionOk="0">
                <a:moveTo>
                  <a:pt x="0" y="0"/>
                </a:moveTo>
                <a:lnTo>
                  <a:pt x="4819547" y="0"/>
                </a:lnTo>
                <a:lnTo>
                  <a:pt x="4819547" y="9203995"/>
                </a:lnTo>
                <a:lnTo>
                  <a:pt x="0" y="920399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4" name="Google Shape;394;p13"/>
          <p:cNvSpPr/>
          <p:nvPr/>
        </p:nvSpPr>
        <p:spPr>
          <a:xfrm rot="1249887">
            <a:off x="-1552723" y="1636575"/>
            <a:ext cx="3200533" cy="5102299"/>
          </a:xfrm>
          <a:custGeom>
            <a:avLst/>
            <a:gdLst/>
            <a:ahLst/>
            <a:cxnLst/>
            <a:rect l="l" t="t" r="r" b="b"/>
            <a:pathLst>
              <a:path w="4800799" h="7653448" extrusionOk="0">
                <a:moveTo>
                  <a:pt x="0" y="0"/>
                </a:moveTo>
                <a:lnTo>
                  <a:pt x="4800800" y="0"/>
                </a:lnTo>
                <a:lnTo>
                  <a:pt x="4800800" y="7653448"/>
                </a:lnTo>
                <a:lnTo>
                  <a:pt x="0" y="7653448"/>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5" name="Google Shape;395;p13"/>
          <p:cNvSpPr/>
          <p:nvPr/>
        </p:nvSpPr>
        <p:spPr>
          <a:xfrm rot="1249887">
            <a:off x="1104282" y="3733634"/>
            <a:ext cx="3200533" cy="6401066"/>
          </a:xfrm>
          <a:custGeom>
            <a:avLst/>
            <a:gdLst/>
            <a:ahLst/>
            <a:cxnLst/>
            <a:rect l="l" t="t" r="r" b="b"/>
            <a:pathLst>
              <a:path w="4800799" h="9601599" extrusionOk="0">
                <a:moveTo>
                  <a:pt x="0" y="0"/>
                </a:moveTo>
                <a:lnTo>
                  <a:pt x="4800800" y="0"/>
                </a:lnTo>
                <a:lnTo>
                  <a:pt x="4800800" y="9601599"/>
                </a:lnTo>
                <a:lnTo>
                  <a:pt x="0" y="9601599"/>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6" name="Google Shape;396;p13"/>
          <p:cNvSpPr/>
          <p:nvPr/>
        </p:nvSpPr>
        <p:spPr>
          <a:xfrm rot="1249887">
            <a:off x="3250011" y="-1256326"/>
            <a:ext cx="3200533" cy="5102299"/>
          </a:xfrm>
          <a:custGeom>
            <a:avLst/>
            <a:gdLst/>
            <a:ahLst/>
            <a:cxnLst/>
            <a:rect l="l" t="t" r="r" b="b"/>
            <a:pathLst>
              <a:path w="4800799" h="7653448" extrusionOk="0">
                <a:moveTo>
                  <a:pt x="0" y="0"/>
                </a:moveTo>
                <a:lnTo>
                  <a:pt x="4800799" y="0"/>
                </a:lnTo>
                <a:lnTo>
                  <a:pt x="4800799" y="7653449"/>
                </a:lnTo>
                <a:lnTo>
                  <a:pt x="0" y="7653449"/>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7" name="Google Shape;397;p13"/>
          <p:cNvSpPr/>
          <p:nvPr/>
        </p:nvSpPr>
        <p:spPr>
          <a:xfrm rot="1249887">
            <a:off x="7407061" y="-2595610"/>
            <a:ext cx="3395487" cy="5413094"/>
          </a:xfrm>
          <a:custGeom>
            <a:avLst/>
            <a:gdLst/>
            <a:ahLst/>
            <a:cxnLst/>
            <a:rect l="l" t="t" r="r" b="b"/>
            <a:pathLst>
              <a:path w="5093230" h="8119641" extrusionOk="0">
                <a:moveTo>
                  <a:pt x="0" y="0"/>
                </a:moveTo>
                <a:lnTo>
                  <a:pt x="5093230" y="0"/>
                </a:lnTo>
                <a:lnTo>
                  <a:pt x="5093230" y="8119641"/>
                </a:lnTo>
                <a:lnTo>
                  <a:pt x="0" y="8119641"/>
                </a:lnTo>
                <a:lnTo>
                  <a:pt x="0" y="0"/>
                </a:lnTo>
                <a:close/>
              </a:path>
            </a:pathLst>
          </a:cu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8" name="Google Shape;398;p13"/>
          <p:cNvSpPr/>
          <p:nvPr/>
        </p:nvSpPr>
        <p:spPr>
          <a:xfrm rot="1249887">
            <a:off x="5142422" y="2667309"/>
            <a:ext cx="3395487" cy="6790973"/>
          </a:xfrm>
          <a:custGeom>
            <a:avLst/>
            <a:gdLst/>
            <a:ahLst/>
            <a:cxnLst/>
            <a:rect l="l" t="t" r="r" b="b"/>
            <a:pathLst>
              <a:path w="5093230" h="10186459" extrusionOk="0">
                <a:moveTo>
                  <a:pt x="0" y="0"/>
                </a:moveTo>
                <a:lnTo>
                  <a:pt x="5093229" y="0"/>
                </a:lnTo>
                <a:lnTo>
                  <a:pt x="5093229" y="10186459"/>
                </a:lnTo>
                <a:lnTo>
                  <a:pt x="0" y="10186459"/>
                </a:lnTo>
                <a:lnTo>
                  <a:pt x="0" y="0"/>
                </a:lnTo>
                <a:close/>
              </a:path>
            </a:pathLst>
          </a:cu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9" name="Google Shape;399;p13"/>
          <p:cNvSpPr/>
          <p:nvPr/>
        </p:nvSpPr>
        <p:spPr>
          <a:xfrm rot="6649887">
            <a:off x="6430540" y="6636420"/>
            <a:ext cx="6730111" cy="3218217"/>
          </a:xfrm>
          <a:custGeom>
            <a:avLst/>
            <a:gdLst/>
            <a:ahLst/>
            <a:cxnLst/>
            <a:rect l="l" t="t" r="r" b="b"/>
            <a:pathLst>
              <a:path w="10095167" h="4827325" extrusionOk="0">
                <a:moveTo>
                  <a:pt x="0" y="0"/>
                </a:moveTo>
                <a:lnTo>
                  <a:pt x="10095166" y="0"/>
                </a:lnTo>
                <a:lnTo>
                  <a:pt x="10095166" y="4827325"/>
                </a:lnTo>
                <a:lnTo>
                  <a:pt x="0" y="4827325"/>
                </a:lnTo>
                <a:lnTo>
                  <a:pt x="0" y="0"/>
                </a:lnTo>
                <a:close/>
              </a:path>
            </a:pathLst>
          </a:cu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0" name="Google Shape;400;p13"/>
          <p:cNvSpPr/>
          <p:nvPr/>
        </p:nvSpPr>
        <p:spPr>
          <a:xfrm rot="1249887">
            <a:off x="10444192" y="-488773"/>
            <a:ext cx="3218217" cy="5601327"/>
          </a:xfrm>
          <a:custGeom>
            <a:avLst/>
            <a:gdLst/>
            <a:ahLst/>
            <a:cxnLst/>
            <a:rect l="l" t="t" r="r" b="b"/>
            <a:pathLst>
              <a:path w="4827325" h="8401990" extrusionOk="0">
                <a:moveTo>
                  <a:pt x="0" y="0"/>
                </a:moveTo>
                <a:lnTo>
                  <a:pt x="4827325" y="0"/>
                </a:lnTo>
                <a:lnTo>
                  <a:pt x="4827325" y="8401989"/>
                </a:lnTo>
                <a:lnTo>
                  <a:pt x="0" y="8401989"/>
                </a:lnTo>
                <a:lnTo>
                  <a:pt x="0" y="0"/>
                </a:lnTo>
                <a:close/>
              </a:path>
            </a:pathLst>
          </a:cu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1" name="Google Shape;401;p13"/>
          <p:cNvSpPr/>
          <p:nvPr/>
        </p:nvSpPr>
        <p:spPr>
          <a:xfrm>
            <a:off x="2021478" y="1138227"/>
            <a:ext cx="8149046" cy="4624351"/>
          </a:xfrm>
          <a:custGeom>
            <a:avLst/>
            <a:gdLst/>
            <a:ahLst/>
            <a:cxnLst/>
            <a:rect l="l" t="t" r="r" b="b"/>
            <a:pathLst>
              <a:path w="4459191" h="2530464" extrusionOk="0">
                <a:moveTo>
                  <a:pt x="0" y="0"/>
                </a:moveTo>
                <a:lnTo>
                  <a:pt x="4459191" y="0"/>
                </a:lnTo>
                <a:lnTo>
                  <a:pt x="4459191" y="2530464"/>
                </a:lnTo>
                <a:lnTo>
                  <a:pt x="0" y="253046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2" name="Google Shape;402;p13"/>
          <p:cNvSpPr txBox="1"/>
          <p:nvPr/>
        </p:nvSpPr>
        <p:spPr>
          <a:xfrm>
            <a:off x="2438391" y="1731695"/>
            <a:ext cx="7315219" cy="936154"/>
          </a:xfrm>
          <a:prstGeom prst="rect">
            <a:avLst/>
          </a:prstGeom>
          <a:noFill/>
          <a:ln>
            <a:noFill/>
          </a:ln>
        </p:spPr>
        <p:txBody>
          <a:bodyPr spcFirstLastPara="1" wrap="square" lIns="0" tIns="0" rIns="0" bIns="0" anchor="t" anchorCtr="0">
            <a:spAutoFit/>
          </a:bodyPr>
          <a:lstStyle/>
          <a:p>
            <a:pPr marL="0" marR="0" lvl="0" indent="0" algn="ctr" rtl="0">
              <a:lnSpc>
                <a:spcPct val="119993"/>
              </a:lnSpc>
              <a:spcBef>
                <a:spcPts val="0"/>
              </a:spcBef>
              <a:spcAft>
                <a:spcPts val="0"/>
              </a:spcAft>
              <a:buClr>
                <a:srgbClr val="000000"/>
              </a:buClr>
              <a:buSzPts val="6112"/>
              <a:buFont typeface="Arial"/>
              <a:buNone/>
            </a:pPr>
            <a:endParaRPr sz="6112" b="0" i="0" u="none" strike="noStrike" cap="none">
              <a:solidFill>
                <a:srgbClr val="FDEE27"/>
              </a:solidFill>
              <a:latin typeface="Arial"/>
              <a:ea typeface="Arial"/>
              <a:cs typeface="Arial"/>
              <a:sym typeface="Arial"/>
            </a:endParaRPr>
          </a:p>
        </p:txBody>
      </p:sp>
      <p:sp>
        <p:nvSpPr>
          <p:cNvPr id="403" name="Google Shape;403;p13"/>
          <p:cNvSpPr txBox="1"/>
          <p:nvPr/>
        </p:nvSpPr>
        <p:spPr>
          <a:xfrm>
            <a:off x="4454583" y="1360713"/>
            <a:ext cx="11449855" cy="76097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2"/>
              </a:buClr>
              <a:buSzPts val="4400"/>
              <a:buFont typeface="Roboto"/>
              <a:buNone/>
            </a:pPr>
            <a:r>
              <a:rPr lang="en-US" sz="4400" b="1" i="0" u="none" strike="noStrike" cap="none">
                <a:solidFill>
                  <a:schemeClr val="lt2"/>
                </a:solidFill>
                <a:latin typeface="Roboto"/>
                <a:ea typeface="Roboto"/>
                <a:cs typeface="Roboto"/>
                <a:sym typeface="Roboto"/>
              </a:rPr>
              <a:t>Conclusion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5"/>
          <p:cNvSpPr txBox="1">
            <a:spLocks noGrp="1"/>
          </p:cNvSpPr>
          <p:nvPr>
            <p:ph type="title"/>
          </p:nvPr>
        </p:nvSpPr>
        <p:spPr>
          <a:xfrm>
            <a:off x="371006" y="411317"/>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a:t>References</a:t>
            </a:r>
            <a:endParaRPr/>
          </a:p>
        </p:txBody>
      </p:sp>
      <p:sp>
        <p:nvSpPr>
          <p:cNvPr id="409" name="Google Shape;409;p15"/>
          <p:cNvSpPr txBox="1">
            <a:spLocks noGrp="1"/>
          </p:cNvSpPr>
          <p:nvPr>
            <p:ph type="body" idx="1"/>
          </p:nvPr>
        </p:nvSpPr>
        <p:spPr>
          <a:xfrm>
            <a:off x="202281" y="1671151"/>
            <a:ext cx="11410818" cy="468519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dirty="0">
                <a:solidFill>
                  <a:srgbClr val="000000"/>
                </a:solidFill>
                <a:latin typeface="Roboto" panose="02000000000000000000" pitchFamily="2" charset="0"/>
                <a:ea typeface="Roboto" panose="02000000000000000000" pitchFamily="2" charset="0"/>
                <a:cs typeface="Arial"/>
                <a:sym typeface="Arial"/>
              </a:rPr>
              <a:t>SVM- </a:t>
            </a:r>
            <a:r>
              <a:rPr lang="en-US" sz="2000" u="sng" dirty="0">
                <a:solidFill>
                  <a:schemeClr val="hlink"/>
                </a:solidFill>
                <a:latin typeface="Roboto" panose="02000000000000000000" pitchFamily="2" charset="0"/>
                <a:ea typeface="Roboto" panose="02000000000000000000" pitchFamily="2" charset="0"/>
                <a:cs typeface="Arial"/>
                <a:sym typeface="Arial"/>
                <a:hlinkClick r:id="rId3"/>
              </a:rPr>
              <a:t>https://datatron.com/what-is-a-support-vector-machine/</a:t>
            </a:r>
            <a:r>
              <a:rPr lang="en-US" sz="2000" dirty="0">
                <a:solidFill>
                  <a:srgbClr val="000000"/>
                </a:solidFill>
                <a:latin typeface="Roboto" panose="02000000000000000000" pitchFamily="2" charset="0"/>
                <a:ea typeface="Roboto" panose="02000000000000000000" pitchFamily="2" charset="0"/>
                <a:cs typeface="Arial"/>
                <a:sym typeface="Arial"/>
              </a:rPr>
              <a:t> </a:t>
            </a:r>
            <a:endParaRPr sz="2000" dirty="0">
              <a:solidFill>
                <a:srgbClr val="000000"/>
              </a:solidFill>
              <a:latin typeface="Roboto" panose="02000000000000000000" pitchFamily="2" charset="0"/>
              <a:ea typeface="Roboto" panose="02000000000000000000" pitchFamily="2" charset="0"/>
              <a:cs typeface="Arial"/>
              <a:sym typeface="Arial"/>
            </a:endParaRPr>
          </a:p>
          <a:p>
            <a:pPr marL="0" lvl="0" indent="0" algn="l" rtl="0">
              <a:spcBef>
                <a:spcPts val="0"/>
              </a:spcBef>
              <a:spcAft>
                <a:spcPts val="0"/>
              </a:spcAft>
              <a:buNone/>
            </a:pPr>
            <a:r>
              <a:rPr lang="en-US" sz="2000" dirty="0">
                <a:solidFill>
                  <a:srgbClr val="000000"/>
                </a:solidFill>
                <a:latin typeface="Roboto" panose="02000000000000000000" pitchFamily="2" charset="0"/>
                <a:ea typeface="Roboto" panose="02000000000000000000" pitchFamily="2" charset="0"/>
                <a:cs typeface="Arial"/>
                <a:sym typeface="Arial"/>
              </a:rPr>
              <a:t>Random forest- </a:t>
            </a:r>
            <a:r>
              <a:rPr lang="en-US" sz="2000" u="sng" dirty="0">
                <a:solidFill>
                  <a:schemeClr val="hlink"/>
                </a:solidFill>
                <a:latin typeface="Roboto" panose="02000000000000000000" pitchFamily="2" charset="0"/>
                <a:ea typeface="Roboto" panose="02000000000000000000" pitchFamily="2" charset="0"/>
                <a:cs typeface="Arial"/>
                <a:sym typeface="Arial"/>
                <a:hlinkClick r:id="rId4"/>
              </a:rPr>
              <a:t>https://anasbrital98.github.io/blog/2021/Random-Forest/</a:t>
            </a:r>
            <a:endParaRPr sz="2000" dirty="0">
              <a:solidFill>
                <a:srgbClr val="000000"/>
              </a:solidFill>
              <a:latin typeface="Roboto" panose="02000000000000000000" pitchFamily="2" charset="0"/>
              <a:ea typeface="Roboto" panose="02000000000000000000" pitchFamily="2" charset="0"/>
              <a:cs typeface="Arial"/>
              <a:sym typeface="Arial"/>
            </a:endParaRPr>
          </a:p>
          <a:p>
            <a:pPr marL="0" lvl="0" indent="0" algn="l" rtl="0">
              <a:spcBef>
                <a:spcPts val="0"/>
              </a:spcBef>
              <a:spcAft>
                <a:spcPts val="0"/>
              </a:spcAft>
              <a:buClr>
                <a:schemeClr val="dk1"/>
              </a:buClr>
              <a:buSzPts val="2000"/>
              <a:buFont typeface="Arial"/>
              <a:buNone/>
            </a:pPr>
            <a:r>
              <a:rPr lang="en-US" sz="2000" dirty="0">
                <a:solidFill>
                  <a:srgbClr val="000000"/>
                </a:solidFill>
                <a:latin typeface="Roboto" panose="02000000000000000000" pitchFamily="2" charset="0"/>
                <a:ea typeface="Roboto" panose="02000000000000000000" pitchFamily="2" charset="0"/>
                <a:cs typeface="Arial"/>
                <a:sym typeface="Arial"/>
              </a:rPr>
              <a:t>KNN- </a:t>
            </a:r>
            <a:r>
              <a:rPr lang="en-US" sz="2000" u="sng" dirty="0">
                <a:solidFill>
                  <a:schemeClr val="hlink"/>
                </a:solidFill>
                <a:latin typeface="Roboto" panose="02000000000000000000" pitchFamily="2" charset="0"/>
                <a:ea typeface="Roboto" panose="02000000000000000000" pitchFamily="2" charset="0"/>
                <a:cs typeface="Arial"/>
                <a:sym typeface="Arial"/>
                <a:hlinkClick r:id="rId5"/>
              </a:rPr>
              <a:t>https://towardsdatascience.com/knn-k-nearest-neighbors-1-a4707b24bd1d</a:t>
            </a:r>
            <a:r>
              <a:rPr lang="en-US" sz="2000" dirty="0">
                <a:solidFill>
                  <a:srgbClr val="000000"/>
                </a:solidFill>
                <a:latin typeface="Roboto" panose="02000000000000000000" pitchFamily="2" charset="0"/>
                <a:ea typeface="Roboto" panose="02000000000000000000" pitchFamily="2" charset="0"/>
                <a:cs typeface="Arial"/>
                <a:sym typeface="Arial"/>
              </a:rPr>
              <a:t> </a:t>
            </a:r>
            <a:endParaRPr sz="2000" dirty="0">
              <a:solidFill>
                <a:srgbClr val="000000"/>
              </a:solidFill>
              <a:latin typeface="Roboto" panose="02000000000000000000" pitchFamily="2" charset="0"/>
              <a:ea typeface="Roboto" panose="02000000000000000000" pitchFamily="2" charset="0"/>
              <a:cs typeface="Arial"/>
              <a:sym typeface="Arial"/>
            </a:endParaRPr>
          </a:p>
          <a:p>
            <a:pPr marL="0" lvl="0" indent="0" algn="l" rtl="0">
              <a:lnSpc>
                <a:spcPct val="155555"/>
              </a:lnSpc>
              <a:spcBef>
                <a:spcPts val="0"/>
              </a:spcBef>
              <a:spcAft>
                <a:spcPts val="0"/>
              </a:spcAft>
              <a:buClr>
                <a:schemeClr val="dk1"/>
              </a:buClr>
              <a:buSzPts val="1800"/>
              <a:buNone/>
            </a:pPr>
            <a:endParaRPr sz="3100" dirty="0">
              <a:latin typeface="Roboto" panose="02000000000000000000" pitchFamily="2" charset="0"/>
              <a:ea typeface="Roboto" panose="02000000000000000000" pitchFamily="2" charset="0"/>
            </a:endParaRPr>
          </a:p>
        </p:txBody>
      </p:sp>
      <p:sp>
        <p:nvSpPr>
          <p:cNvPr id="410" name="Google Shape;410;p1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16"/>
          <p:cNvSpPr txBox="1">
            <a:spLocks noGrp="1"/>
          </p:cNvSpPr>
          <p:nvPr>
            <p:ph type="title"/>
          </p:nvPr>
        </p:nvSpPr>
        <p:spPr>
          <a:xfrm>
            <a:off x="1527463" y="2766218"/>
            <a:ext cx="9137073"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2CD00"/>
              </a:buClr>
              <a:buSzPts val="7200"/>
              <a:buFont typeface="Roboto"/>
              <a:buNone/>
            </a:pPr>
            <a:r>
              <a:rPr lang="en-US"/>
              <a:t>Thank you!</a:t>
            </a:r>
            <a:endParaRPr/>
          </a:p>
        </p:txBody>
      </p:sp>
      <p:sp>
        <p:nvSpPr>
          <p:cNvPr id="416" name="Google Shape;416;p16"/>
          <p:cNvSpPr/>
          <p:nvPr/>
        </p:nvSpPr>
        <p:spPr>
          <a:xfrm rot="-2278541">
            <a:off x="10002241" y="-1251819"/>
            <a:ext cx="3396537" cy="5770278"/>
          </a:xfrm>
          <a:custGeom>
            <a:avLst/>
            <a:gdLst/>
            <a:ahLst/>
            <a:cxnLst/>
            <a:rect l="l" t="t" r="r" b="b"/>
            <a:pathLst>
              <a:path w="4354282" h="6941608" extrusionOk="0">
                <a:moveTo>
                  <a:pt x="0" y="0"/>
                </a:moveTo>
                <a:lnTo>
                  <a:pt x="4354281" y="0"/>
                </a:lnTo>
                <a:lnTo>
                  <a:pt x="4354281" y="6941609"/>
                </a:lnTo>
                <a:lnTo>
                  <a:pt x="0" y="694160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7" name="Google Shape;417;p16"/>
          <p:cNvSpPr/>
          <p:nvPr/>
        </p:nvSpPr>
        <p:spPr>
          <a:xfrm rot="1879229">
            <a:off x="286336" y="6411657"/>
            <a:ext cx="11525243" cy="2803635"/>
          </a:xfrm>
          <a:custGeom>
            <a:avLst/>
            <a:gdLst/>
            <a:ahLst/>
            <a:cxnLst/>
            <a:rect l="l" t="t" r="r" b="b"/>
            <a:pathLst>
              <a:path w="17801822" h="4078236" extrusionOk="0">
                <a:moveTo>
                  <a:pt x="0" y="0"/>
                </a:moveTo>
                <a:lnTo>
                  <a:pt x="17801823" y="0"/>
                </a:lnTo>
                <a:lnTo>
                  <a:pt x="17801823" y="4078236"/>
                </a:lnTo>
                <a:lnTo>
                  <a:pt x="0" y="407823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8" name="Google Shape;418;p16"/>
          <p:cNvSpPr/>
          <p:nvPr/>
        </p:nvSpPr>
        <p:spPr>
          <a:xfrm rot="2006193">
            <a:off x="-1237075" y="-3027566"/>
            <a:ext cx="4121051" cy="6569791"/>
          </a:xfrm>
          <a:custGeom>
            <a:avLst/>
            <a:gdLst/>
            <a:ahLst/>
            <a:cxnLst/>
            <a:rect l="l" t="t" r="r" b="b"/>
            <a:pathLst>
              <a:path w="4121051" h="6569791" extrusionOk="0">
                <a:moveTo>
                  <a:pt x="0" y="0"/>
                </a:moveTo>
                <a:lnTo>
                  <a:pt x="4121050" y="0"/>
                </a:lnTo>
                <a:lnTo>
                  <a:pt x="4121050" y="6569791"/>
                </a:lnTo>
                <a:lnTo>
                  <a:pt x="0" y="6569791"/>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302"/>
        <p:cNvGrpSpPr/>
        <p:nvPr/>
      </p:nvGrpSpPr>
      <p:grpSpPr>
        <a:xfrm>
          <a:off x="0" y="0"/>
          <a:ext cx="0" cy="0"/>
          <a:chOff x="0" y="0"/>
          <a:chExt cx="0" cy="0"/>
        </a:xfrm>
      </p:grpSpPr>
      <p:sp>
        <p:nvSpPr>
          <p:cNvPr id="304" name="Google Shape;304;p57"/>
          <p:cNvSpPr/>
          <p:nvPr/>
        </p:nvSpPr>
        <p:spPr>
          <a:xfrm>
            <a:off x="3154161" y="1826184"/>
            <a:ext cx="5676156" cy="400020"/>
          </a:xfrm>
          <a:prstGeom prst="roundRect">
            <a:avLst>
              <a:gd name="adj" fmla="val 16667"/>
            </a:avLst>
          </a:prstGeom>
          <a:solidFill>
            <a:schemeClr val="dk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lt1"/>
                </a:solidFill>
                <a:latin typeface="Roboto"/>
                <a:ea typeface="Roboto"/>
                <a:cs typeface="Roboto"/>
                <a:sym typeface="Roboto"/>
              </a:rPr>
              <a:t>Average Departure Delay </a:t>
            </a:r>
            <a:r>
              <a:rPr lang="en-US" sz="1600" dirty="0">
                <a:solidFill>
                  <a:schemeClr val="lt1"/>
                </a:solidFill>
                <a:latin typeface="Roboto"/>
                <a:ea typeface="Roboto"/>
                <a:cs typeface="Roboto"/>
                <a:sym typeface="Roboto"/>
              </a:rPr>
              <a:t>Over Days</a:t>
            </a:r>
            <a:endParaRPr sz="1100" dirty="0"/>
          </a:p>
        </p:txBody>
      </p:sp>
      <p:pic>
        <p:nvPicPr>
          <p:cNvPr id="308" name="Google Shape;308;p57" descr="Airplane with solid fill"/>
          <p:cNvPicPr preferRelativeResize="0"/>
          <p:nvPr/>
        </p:nvPicPr>
        <p:blipFill rotWithShape="1">
          <a:blip r:embed="rId3">
            <a:alphaModFix/>
          </a:blip>
          <a:srcRect/>
          <a:stretch/>
        </p:blipFill>
        <p:spPr>
          <a:xfrm>
            <a:off x="3260556" y="5598334"/>
            <a:ext cx="400639" cy="400639"/>
          </a:xfrm>
          <a:prstGeom prst="rect">
            <a:avLst/>
          </a:prstGeom>
          <a:noFill/>
          <a:ln>
            <a:noFill/>
          </a:ln>
        </p:spPr>
      </p:pic>
      <p:sp>
        <p:nvSpPr>
          <p:cNvPr id="309" name="Google Shape;309;p57"/>
          <p:cNvSpPr txBox="1"/>
          <p:nvPr/>
        </p:nvSpPr>
        <p:spPr>
          <a:xfrm>
            <a:off x="3588779" y="5494481"/>
            <a:ext cx="5135143" cy="738623"/>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D0D0D"/>
                </a:solidFill>
                <a:latin typeface="Roboto"/>
                <a:ea typeface="Roboto"/>
                <a:cs typeface="Roboto"/>
                <a:sym typeface="Roboto"/>
              </a:rPr>
              <a:t>Delays are less common during early morning flights but become more frequent in the late afternoon and evening, likely due to increasing air traffic and accumulated delays.</a:t>
            </a:r>
            <a:endParaRPr sz="1400" b="0" i="0" u="none" strike="noStrike" cap="none" dirty="0">
              <a:solidFill>
                <a:srgbClr val="000000"/>
              </a:solidFill>
              <a:latin typeface="Roboto"/>
              <a:ea typeface="Roboto"/>
              <a:cs typeface="Roboto"/>
              <a:sym typeface="Roboto"/>
            </a:endParaRPr>
          </a:p>
        </p:txBody>
      </p:sp>
      <p:sp>
        <p:nvSpPr>
          <p:cNvPr id="4" name="Google Shape;279;p56">
            <a:extLst>
              <a:ext uri="{FF2B5EF4-FFF2-40B4-BE49-F238E27FC236}">
                <a16:creationId xmlns:a16="http://schemas.microsoft.com/office/drawing/2014/main" id="{6BA2D3C3-1C24-1584-2B06-3416962AE12F}"/>
              </a:ext>
            </a:extLst>
          </p:cNvPr>
          <p:cNvSpPr txBox="1">
            <a:spLocks/>
          </p:cNvSpPr>
          <p:nvPr/>
        </p:nvSpPr>
        <p:spPr>
          <a:xfrm>
            <a:off x="357057" y="338924"/>
            <a:ext cx="11410818" cy="72586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Roboto"/>
              <a:buNone/>
              <a:defRPr sz="44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2"/>
              </a:buClr>
              <a:buSzPts val="2800"/>
            </a:pPr>
            <a:r>
              <a:rPr lang="en-US" sz="5400" dirty="0"/>
              <a:t>Exploratory Data Analysis – Cont.</a:t>
            </a:r>
            <a:endParaRPr lang="en-US" dirty="0"/>
          </a:p>
        </p:txBody>
      </p:sp>
      <p:pic>
        <p:nvPicPr>
          <p:cNvPr id="3" name="Picture 2">
            <a:extLst>
              <a:ext uri="{FF2B5EF4-FFF2-40B4-BE49-F238E27FC236}">
                <a16:creationId xmlns:a16="http://schemas.microsoft.com/office/drawing/2014/main" id="{F8FD5B52-80D7-926F-F715-25A7B093ADF9}"/>
              </a:ext>
            </a:extLst>
          </p:cNvPr>
          <p:cNvPicPr>
            <a:picLocks noChangeAspect="1"/>
          </p:cNvPicPr>
          <p:nvPr/>
        </p:nvPicPr>
        <p:blipFill>
          <a:blip r:embed="rId4">
            <a:alphaModFix/>
          </a:blip>
          <a:stretch>
            <a:fillRect/>
          </a:stretch>
        </p:blipFill>
        <p:spPr>
          <a:xfrm>
            <a:off x="3260556" y="2484757"/>
            <a:ext cx="5463366" cy="2853323"/>
          </a:xfrm>
          <a:prstGeom prst="rect">
            <a:avLst/>
          </a:prstGeom>
          <a:noFill/>
          <a:ln w="19050" cap="flat" cmpd="sng">
            <a:solidFill>
              <a:schemeClr val="lt2"/>
            </a:solidFill>
            <a:prstDash val="solid"/>
            <a:round/>
            <a:headEnd type="none" w="sm" len="sm"/>
            <a:tailEnd type="none" w="sm" len="sm"/>
          </a:ln>
        </p:spPr>
      </p:pic>
    </p:spTree>
    <p:extLst>
      <p:ext uri="{BB962C8B-B14F-4D97-AF65-F5344CB8AC3E}">
        <p14:creationId xmlns:p14="http://schemas.microsoft.com/office/powerpoint/2010/main" val="283020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47"/>
        <p:cNvGrpSpPr/>
        <p:nvPr/>
      </p:nvGrpSpPr>
      <p:grpSpPr>
        <a:xfrm>
          <a:off x="0" y="0"/>
          <a:ext cx="0" cy="0"/>
          <a:chOff x="0" y="0"/>
          <a:chExt cx="0" cy="0"/>
        </a:xfrm>
      </p:grpSpPr>
      <p:sp>
        <p:nvSpPr>
          <p:cNvPr id="248" name="Google Shape;248;p4"/>
          <p:cNvSpPr txBox="1">
            <a:spLocks noGrp="1"/>
          </p:cNvSpPr>
          <p:nvPr>
            <p:ph type="title"/>
          </p:nvPr>
        </p:nvSpPr>
        <p:spPr>
          <a:xfrm>
            <a:off x="351486" y="454154"/>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Exploring Airlines Data</a:t>
            </a:r>
            <a:endParaRPr sz="4400"/>
          </a:p>
        </p:txBody>
      </p:sp>
      <p:sp>
        <p:nvSpPr>
          <p:cNvPr id="249" name="Google Shape;249;p4"/>
          <p:cNvSpPr txBox="1">
            <a:spLocks noGrp="1"/>
          </p:cNvSpPr>
          <p:nvPr>
            <p:ph type="body" idx="1"/>
          </p:nvPr>
        </p:nvSpPr>
        <p:spPr>
          <a:xfrm>
            <a:off x="154950" y="1618600"/>
            <a:ext cx="8394000" cy="4694700"/>
          </a:xfrm>
          <a:prstGeom prst="rect">
            <a:avLst/>
          </a:prstGeom>
          <a:noFill/>
          <a:ln>
            <a:noFill/>
          </a:ln>
        </p:spPr>
        <p:txBody>
          <a:bodyPr spcFirstLastPara="1" wrap="square" lIns="91425" tIns="45700" rIns="91425" bIns="45700" anchor="t" anchorCtr="0">
            <a:noAutofit/>
          </a:bodyPr>
          <a:lstStyle/>
          <a:p>
            <a:pPr marL="228600" lvl="0" indent="-209550" algn="l" rtl="0">
              <a:lnSpc>
                <a:spcPct val="150000"/>
              </a:lnSpc>
              <a:spcBef>
                <a:spcPts val="0"/>
              </a:spcBef>
              <a:spcAft>
                <a:spcPts val="0"/>
              </a:spcAft>
              <a:buClr>
                <a:schemeClr val="dk1"/>
              </a:buClr>
              <a:buSzPts val="2000"/>
              <a:buChar char="•"/>
            </a:pPr>
            <a:r>
              <a:rPr lang="en-US" sz="2000" dirty="0"/>
              <a:t>Our study utilizes a Kaggle dataset, for the year 2015, to gain insights into the operational challenges and reliability of air transportation services during this timeframe.</a:t>
            </a:r>
            <a:endParaRPr sz="2000" dirty="0"/>
          </a:p>
          <a:p>
            <a:pPr marL="228600" lvl="0" indent="-209550" algn="l" rtl="0">
              <a:lnSpc>
                <a:spcPct val="150000"/>
              </a:lnSpc>
              <a:spcBef>
                <a:spcPts val="1000"/>
              </a:spcBef>
              <a:spcAft>
                <a:spcPts val="0"/>
              </a:spcAft>
              <a:buClr>
                <a:schemeClr val="dk1"/>
              </a:buClr>
              <a:buSzPts val="2000"/>
              <a:buChar char="•"/>
            </a:pPr>
            <a:r>
              <a:rPr lang="en-US" sz="2000" dirty="0"/>
              <a:t>The dataset comprises 5 million rows and 28 columns.</a:t>
            </a:r>
            <a:endParaRPr sz="2000" dirty="0"/>
          </a:p>
          <a:p>
            <a:pPr marL="228600" lvl="0" indent="-209550" algn="l" rtl="0">
              <a:lnSpc>
                <a:spcPct val="150000"/>
              </a:lnSpc>
              <a:spcBef>
                <a:spcPts val="1000"/>
              </a:spcBef>
              <a:spcAft>
                <a:spcPts val="0"/>
              </a:spcAft>
              <a:buClr>
                <a:schemeClr val="dk1"/>
              </a:buClr>
              <a:buSzPts val="2000"/>
              <a:buChar char="•"/>
            </a:pPr>
            <a:r>
              <a:rPr lang="en-US" sz="2000" dirty="0"/>
              <a:t>It includes Integer, Categorical, and Binary data types, reflecting various essential information crucial for investigating Airline delays.</a:t>
            </a:r>
            <a:endParaRPr sz="2000" dirty="0"/>
          </a:p>
          <a:p>
            <a:pPr marL="228600" lvl="0" indent="-209550" algn="l" rtl="0">
              <a:lnSpc>
                <a:spcPct val="150000"/>
              </a:lnSpc>
              <a:spcBef>
                <a:spcPts val="1000"/>
              </a:spcBef>
              <a:spcAft>
                <a:spcPts val="0"/>
              </a:spcAft>
              <a:buClr>
                <a:schemeClr val="dk1"/>
              </a:buClr>
              <a:buSzPts val="2000"/>
              <a:buChar char="•"/>
            </a:pPr>
            <a:r>
              <a:rPr lang="en-US" sz="2000" dirty="0"/>
              <a:t>This includes a broad spectrum covering temporal dynamics, Operational details, Geospatial Information, and delay classifications.</a:t>
            </a:r>
            <a:endParaRPr sz="2000" dirty="0"/>
          </a:p>
          <a:p>
            <a:pPr marL="228600" lvl="0" indent="-209550" algn="l" rtl="0">
              <a:lnSpc>
                <a:spcPct val="150000"/>
              </a:lnSpc>
              <a:spcBef>
                <a:spcPts val="1000"/>
              </a:spcBef>
              <a:spcAft>
                <a:spcPts val="0"/>
              </a:spcAft>
              <a:buClr>
                <a:schemeClr val="dk1"/>
              </a:buClr>
              <a:buSzPts val="2000"/>
              <a:buChar char="•"/>
            </a:pPr>
            <a:r>
              <a:rPr lang="en-US" sz="2000" dirty="0">
                <a:solidFill>
                  <a:srgbClr val="FF0000"/>
                </a:solidFill>
              </a:rPr>
              <a:t>Want to add a point to connect this slide with the pre-processing slide</a:t>
            </a:r>
            <a:endParaRPr sz="2000" dirty="0"/>
          </a:p>
        </p:txBody>
      </p:sp>
      <p:sp>
        <p:nvSpPr>
          <p:cNvPr id="250" name="Google Shape;250;p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pic>
        <p:nvPicPr>
          <p:cNvPr id="251" name="Google Shape;251;p4"/>
          <p:cNvPicPr preferRelativeResize="0"/>
          <p:nvPr/>
        </p:nvPicPr>
        <p:blipFill rotWithShape="1">
          <a:blip r:embed="rId4">
            <a:alphaModFix amt="35000"/>
          </a:blip>
          <a:srcRect/>
          <a:stretch/>
        </p:blipFill>
        <p:spPr>
          <a:xfrm>
            <a:off x="8266839" y="2514777"/>
            <a:ext cx="3770211" cy="2541926"/>
          </a:xfrm>
          <a:prstGeom prst="rect">
            <a:avLst/>
          </a:prstGeom>
          <a:ln>
            <a:noFill/>
          </a:ln>
          <a:effectLst>
            <a:outerShdw blurRad="190500" algn="tl" rotWithShape="0">
              <a:srgbClr val="000000">
                <a:alpha val="70000"/>
              </a:srgbClr>
            </a:outerShdw>
          </a:effectLst>
        </p:spPr>
      </p:pic>
    </p:spTree>
  </p:cSld>
  <p:clrMapOvr>
    <a:masterClrMapping/>
  </p:clrMapOvr>
  <p:extLst>
    <p:ext uri="{6950BFC3-D8DA-4A85-94F7-54DA5524770B}">
      <p188:commentRel xmlns:p188="http://schemas.microsoft.com/office/powerpoint/2018/8/main" r:id="rId3"/>
    </p:ext>
  </p:extLs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353"/>
        <p:cNvGrpSpPr/>
        <p:nvPr/>
      </p:nvGrpSpPr>
      <p:grpSpPr>
        <a:xfrm>
          <a:off x="0" y="0"/>
          <a:ext cx="0" cy="0"/>
          <a:chOff x="0" y="0"/>
          <a:chExt cx="0" cy="0"/>
        </a:xfrm>
      </p:grpSpPr>
      <p:sp>
        <p:nvSpPr>
          <p:cNvPr id="355" name="Google Shape;355;p5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1CC00"/>
              </a:buClr>
              <a:buSzPts val="5200"/>
              <a:buFont typeface="Roboto"/>
              <a:buNone/>
            </a:pPr>
            <a:r>
              <a:rPr lang="en-US" sz="5200" b="1" i="0" dirty="0">
                <a:solidFill>
                  <a:srgbClr val="F1CC00"/>
                </a:solidFill>
                <a:latin typeface="Roboto"/>
                <a:ea typeface="Roboto"/>
                <a:cs typeface="Roboto"/>
                <a:sym typeface="Roboto"/>
              </a:rPr>
              <a:t>Evaluation Metrics</a:t>
            </a:r>
            <a:endParaRPr sz="5200" dirty="0"/>
          </a:p>
        </p:txBody>
      </p:sp>
      <p:sp>
        <p:nvSpPr>
          <p:cNvPr id="354" name="Google Shape;354;p5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i="0" u="none" strike="noStrike" cap="none">
                <a:solidFill>
                  <a:schemeClr val="dk1"/>
                </a:solidFill>
                <a:latin typeface="Roboto"/>
                <a:ea typeface="Roboto"/>
                <a:cs typeface="Roboto"/>
                <a:sym typeface="Roboto"/>
              </a:rPr>
              <a:t>27</a:t>
            </a:fld>
            <a:endParaRPr sz="1200" b="0" i="0" u="none" strike="noStrike" cap="none">
              <a:solidFill>
                <a:schemeClr val="dk1"/>
              </a:solidFill>
              <a:latin typeface="Roboto"/>
              <a:ea typeface="Roboto"/>
              <a:cs typeface="Roboto"/>
              <a:sym typeface="Roboto"/>
            </a:endParaRPr>
          </a:p>
        </p:txBody>
      </p:sp>
      <p:sp>
        <p:nvSpPr>
          <p:cNvPr id="3" name="Google Shape;357;p58"/>
          <p:cNvSpPr txBox="1"/>
          <p:nvPr/>
        </p:nvSpPr>
        <p:spPr>
          <a:xfrm>
            <a:off x="0" y="1329875"/>
            <a:ext cx="12192000" cy="53916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1200"/>
              </a:spcBef>
              <a:spcAft>
                <a:spcPts val="0"/>
              </a:spcAft>
              <a:buClr>
                <a:srgbClr val="000000"/>
              </a:buClr>
              <a:buSzPts val="2000"/>
              <a:buChar char="●"/>
            </a:pPr>
            <a:r>
              <a:rPr lang="en-US" sz="2000" b="1" dirty="0">
                <a:latin typeface="Roboto" panose="02000000000000000000" pitchFamily="2" charset="0"/>
                <a:ea typeface="Roboto" panose="02000000000000000000" pitchFamily="2" charset="0"/>
              </a:rPr>
              <a:t>Classification Report</a:t>
            </a:r>
            <a:r>
              <a:rPr lang="en-US" sz="2000" dirty="0">
                <a:latin typeface="Roboto" panose="02000000000000000000" pitchFamily="2" charset="0"/>
                <a:ea typeface="Roboto" panose="02000000000000000000" pitchFamily="2" charset="0"/>
              </a:rPr>
              <a:t>:</a:t>
            </a:r>
            <a:endParaRPr sz="2000" dirty="0">
              <a:latin typeface="Roboto" panose="02000000000000000000" pitchFamily="2" charset="0"/>
              <a:ea typeface="Roboto" panose="02000000000000000000" pitchFamily="2" charset="0"/>
            </a:endParaRPr>
          </a:p>
          <a:p>
            <a:pPr marL="914400" lvl="1" indent="-355600" algn="l" rtl="0">
              <a:lnSpc>
                <a:spcPct val="115000"/>
              </a:lnSpc>
              <a:spcBef>
                <a:spcPts val="0"/>
              </a:spcBef>
              <a:spcAft>
                <a:spcPts val="0"/>
              </a:spcAft>
              <a:buClr>
                <a:srgbClr val="000000"/>
              </a:buClr>
              <a:buSzPts val="2000"/>
              <a:buAutoNum type="alphaLcPeriod"/>
            </a:pPr>
            <a:r>
              <a:rPr lang="en-US" sz="2000" b="1" dirty="0">
                <a:latin typeface="Roboto" panose="02000000000000000000" pitchFamily="2" charset="0"/>
                <a:ea typeface="Roboto" panose="02000000000000000000" pitchFamily="2" charset="0"/>
              </a:rPr>
              <a:t>Precision</a:t>
            </a:r>
            <a:r>
              <a:rPr lang="en-US" sz="2000" dirty="0">
                <a:latin typeface="Roboto" panose="02000000000000000000" pitchFamily="2" charset="0"/>
                <a:ea typeface="Roboto" panose="02000000000000000000" pitchFamily="2" charset="0"/>
              </a:rPr>
              <a:t>: How many of the items predicted as positive are indeed positive.</a:t>
            </a:r>
            <a:endParaRPr sz="2000" dirty="0">
              <a:latin typeface="Roboto" panose="02000000000000000000" pitchFamily="2" charset="0"/>
              <a:ea typeface="Roboto" panose="02000000000000000000" pitchFamily="2" charset="0"/>
            </a:endParaRPr>
          </a:p>
          <a:p>
            <a:pPr marL="914400" lvl="1" indent="-355600" algn="l" rtl="0">
              <a:lnSpc>
                <a:spcPct val="115000"/>
              </a:lnSpc>
              <a:spcBef>
                <a:spcPts val="0"/>
              </a:spcBef>
              <a:spcAft>
                <a:spcPts val="0"/>
              </a:spcAft>
              <a:buClr>
                <a:schemeClr val="dk1"/>
              </a:buClr>
              <a:buSzPts val="2000"/>
              <a:buAutoNum type="alphaLcPeriod"/>
            </a:pPr>
            <a:r>
              <a:rPr lang="en-US" sz="2000" b="1" dirty="0">
                <a:latin typeface="Roboto" panose="02000000000000000000" pitchFamily="2" charset="0"/>
                <a:ea typeface="Roboto" panose="02000000000000000000" pitchFamily="2" charset="0"/>
              </a:rPr>
              <a:t>Recall</a:t>
            </a:r>
            <a:r>
              <a:rPr lang="en-US" sz="2000" dirty="0">
                <a:latin typeface="Roboto" panose="02000000000000000000" pitchFamily="2" charset="0"/>
                <a:ea typeface="Roboto" panose="02000000000000000000" pitchFamily="2" charset="0"/>
              </a:rPr>
              <a:t>: How many of the actual positive items were predicted correctly.</a:t>
            </a:r>
            <a:endParaRPr sz="2000" dirty="0">
              <a:latin typeface="Roboto" panose="02000000000000000000" pitchFamily="2" charset="0"/>
              <a:ea typeface="Roboto" panose="02000000000000000000" pitchFamily="2" charset="0"/>
            </a:endParaRPr>
          </a:p>
          <a:p>
            <a:pPr marL="914400" lvl="1" indent="-355600" algn="l" rtl="0">
              <a:lnSpc>
                <a:spcPct val="115000"/>
              </a:lnSpc>
              <a:spcBef>
                <a:spcPts val="0"/>
              </a:spcBef>
              <a:spcAft>
                <a:spcPts val="0"/>
              </a:spcAft>
              <a:buClr>
                <a:schemeClr val="dk1"/>
              </a:buClr>
              <a:buSzPts val="2000"/>
              <a:buAutoNum type="alphaLcPeriod"/>
            </a:pPr>
            <a:r>
              <a:rPr lang="en-US" sz="2000" b="1" dirty="0">
                <a:latin typeface="Roboto" panose="02000000000000000000" pitchFamily="2" charset="0"/>
                <a:ea typeface="Roboto" panose="02000000000000000000" pitchFamily="2" charset="0"/>
              </a:rPr>
              <a:t>F1</a:t>
            </a:r>
            <a:r>
              <a:rPr lang="en-US" sz="2000" dirty="0">
                <a:latin typeface="Roboto" panose="02000000000000000000" pitchFamily="2" charset="0"/>
                <a:ea typeface="Roboto" panose="02000000000000000000" pitchFamily="2" charset="0"/>
              </a:rPr>
              <a:t> </a:t>
            </a:r>
            <a:r>
              <a:rPr lang="en-US" sz="2000" b="1" dirty="0">
                <a:latin typeface="Roboto" panose="02000000000000000000" pitchFamily="2" charset="0"/>
                <a:ea typeface="Roboto" panose="02000000000000000000" pitchFamily="2" charset="0"/>
              </a:rPr>
              <a:t>Score</a:t>
            </a:r>
            <a:r>
              <a:rPr lang="en-US" sz="2000" dirty="0">
                <a:latin typeface="Roboto" panose="02000000000000000000" pitchFamily="2" charset="0"/>
                <a:ea typeface="Roboto" panose="02000000000000000000" pitchFamily="2" charset="0"/>
              </a:rPr>
              <a:t>: Balance between precision and recall.</a:t>
            </a:r>
            <a:endParaRPr sz="2000" dirty="0">
              <a:latin typeface="Roboto" panose="02000000000000000000" pitchFamily="2" charset="0"/>
              <a:ea typeface="Roboto" panose="02000000000000000000" pitchFamily="2" charset="0"/>
            </a:endParaRPr>
          </a:p>
          <a:p>
            <a:pPr marL="914400" lvl="1" indent="-355600" algn="l" rtl="0">
              <a:lnSpc>
                <a:spcPct val="115000"/>
              </a:lnSpc>
              <a:spcBef>
                <a:spcPts val="0"/>
              </a:spcBef>
              <a:spcAft>
                <a:spcPts val="0"/>
              </a:spcAft>
              <a:buClr>
                <a:schemeClr val="dk1"/>
              </a:buClr>
              <a:buSzPts val="2000"/>
              <a:buAutoNum type="alphaLcPeriod"/>
            </a:pPr>
            <a:r>
              <a:rPr lang="en-US" sz="2000" b="1" dirty="0">
                <a:latin typeface="Roboto" panose="02000000000000000000" pitchFamily="2" charset="0"/>
                <a:ea typeface="Roboto" panose="02000000000000000000" pitchFamily="2" charset="0"/>
              </a:rPr>
              <a:t>Accuracy</a:t>
            </a:r>
            <a:r>
              <a:rPr lang="en-US" sz="2000" dirty="0">
                <a:latin typeface="Roboto" panose="02000000000000000000" pitchFamily="2" charset="0"/>
                <a:ea typeface="Roboto" panose="02000000000000000000" pitchFamily="2" charset="0"/>
              </a:rPr>
              <a:t>: How often the model's predictions are correct overall.</a:t>
            </a:r>
          </a:p>
          <a:p>
            <a:pPr marL="558800" lvl="1" algn="l" rtl="0">
              <a:lnSpc>
                <a:spcPct val="115000"/>
              </a:lnSpc>
              <a:spcBef>
                <a:spcPts val="0"/>
              </a:spcBef>
              <a:spcAft>
                <a:spcPts val="0"/>
              </a:spcAft>
              <a:buClr>
                <a:schemeClr val="dk1"/>
              </a:buClr>
              <a:buSzPts val="2000"/>
            </a:pPr>
            <a:endParaRPr lang="en-US" sz="2000" dirty="0">
              <a:latin typeface="Roboto" panose="02000000000000000000" pitchFamily="2" charset="0"/>
              <a:ea typeface="Roboto" panose="02000000000000000000" pitchFamily="2" charset="0"/>
            </a:endParaRPr>
          </a:p>
          <a:p>
            <a:pPr marL="558800" lvl="1" algn="l" rtl="0">
              <a:lnSpc>
                <a:spcPct val="115000"/>
              </a:lnSpc>
              <a:spcBef>
                <a:spcPts val="0"/>
              </a:spcBef>
              <a:spcAft>
                <a:spcPts val="0"/>
              </a:spcAft>
              <a:buClr>
                <a:schemeClr val="dk1"/>
              </a:buClr>
              <a:buSzPts val="2000"/>
            </a:pPr>
            <a:endParaRPr sz="700" dirty="0">
              <a:latin typeface="Roboto" panose="02000000000000000000" pitchFamily="2" charset="0"/>
              <a:ea typeface="Roboto" panose="02000000000000000000" pitchFamily="2" charset="0"/>
            </a:endParaRPr>
          </a:p>
          <a:p>
            <a:pPr marL="457200" lvl="0" indent="-355600" algn="l" rtl="0">
              <a:lnSpc>
                <a:spcPct val="115000"/>
              </a:lnSpc>
              <a:spcBef>
                <a:spcPts val="0"/>
              </a:spcBef>
              <a:spcAft>
                <a:spcPts val="0"/>
              </a:spcAft>
              <a:buClr>
                <a:srgbClr val="000000"/>
              </a:buClr>
              <a:buSzPts val="2000"/>
              <a:buChar char="●"/>
            </a:pPr>
            <a:r>
              <a:rPr lang="en-US" sz="2000" b="1" dirty="0">
                <a:latin typeface="Roboto" panose="02000000000000000000" pitchFamily="2" charset="0"/>
                <a:ea typeface="Roboto" panose="02000000000000000000" pitchFamily="2" charset="0"/>
              </a:rPr>
              <a:t>AUC-ROC Curve</a:t>
            </a:r>
            <a:r>
              <a:rPr lang="en-US" sz="2000" dirty="0">
                <a:latin typeface="Roboto" panose="02000000000000000000" pitchFamily="2" charset="0"/>
                <a:ea typeface="Roboto" panose="02000000000000000000" pitchFamily="2" charset="0"/>
              </a:rPr>
              <a:t>: Illustrates how well the model can tell apart positive from negative cases by comparing how often it correctly identifies positive cases with how often it incorrectly identifies negative cases. </a:t>
            </a:r>
          </a:p>
          <a:p>
            <a:pPr marL="457200" lvl="0" indent="-355600" algn="l" rtl="0">
              <a:lnSpc>
                <a:spcPct val="115000"/>
              </a:lnSpc>
              <a:spcBef>
                <a:spcPts val="0"/>
              </a:spcBef>
              <a:spcAft>
                <a:spcPts val="0"/>
              </a:spcAft>
              <a:buClr>
                <a:srgbClr val="000000"/>
              </a:buClr>
              <a:buSzPts val="2000"/>
              <a:buChar char="●"/>
            </a:pPr>
            <a:endParaRPr lang="en-US" sz="2000" dirty="0">
              <a:latin typeface="Roboto" panose="02000000000000000000" pitchFamily="2" charset="0"/>
              <a:ea typeface="Roboto" panose="02000000000000000000" pitchFamily="2" charset="0"/>
            </a:endParaRPr>
          </a:p>
          <a:p>
            <a:pPr marL="457200" lvl="0" indent="-355600" algn="l" rtl="0">
              <a:lnSpc>
                <a:spcPct val="115000"/>
              </a:lnSpc>
              <a:spcBef>
                <a:spcPts val="0"/>
              </a:spcBef>
              <a:spcAft>
                <a:spcPts val="0"/>
              </a:spcAft>
              <a:buClr>
                <a:schemeClr val="dk1"/>
              </a:buClr>
              <a:buSzPts val="2000"/>
              <a:buChar char="●"/>
            </a:pPr>
            <a:r>
              <a:rPr lang="en-US" sz="2000" b="1" dirty="0">
                <a:latin typeface="Roboto" panose="02000000000000000000" pitchFamily="2" charset="0"/>
                <a:ea typeface="Roboto" panose="02000000000000000000" pitchFamily="2" charset="0"/>
              </a:rPr>
              <a:t>Learning Curve</a:t>
            </a:r>
            <a:r>
              <a:rPr lang="en-US" sz="2000" dirty="0">
                <a:latin typeface="Roboto" panose="02000000000000000000" pitchFamily="2" charset="0"/>
                <a:ea typeface="Roboto" panose="02000000000000000000" pitchFamily="2" charset="0"/>
              </a:rPr>
              <a:t>: Learning curve shows how well a model improves as it gets more training. The graph that tracks the performance metric with the size of the training dataset. It helps understand if the model is getting better with more data and if it needs more training or if it's already good enough.</a:t>
            </a:r>
            <a:endParaRPr sz="2000" dirty="0">
              <a:latin typeface="Roboto" panose="02000000000000000000" pitchFamily="2" charset="0"/>
              <a:ea typeface="Roboto" panose="02000000000000000000" pitchFamily="2" charset="0"/>
            </a:endParaRPr>
          </a:p>
        </p:txBody>
      </p:sp>
    </p:spTree>
  </p:cSld>
  <p:clrMapOvr>
    <a:masterClrMapping/>
  </p:clrMapOvr>
  <p:extLst>
    <p:ext uri="{6950BFC3-D8DA-4A85-94F7-54DA5524770B}">
      <p188:commentRel xmlns:p188="http://schemas.microsoft.com/office/powerpoint/2018/8/main" r:id="rId3"/>
    </p:ext>
  </p:extLs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7B075-F88D-61EF-C012-88E2E5450146}"/>
              </a:ext>
            </a:extLst>
          </p:cNvPr>
          <p:cNvSpPr>
            <a:spLocks noGrp="1"/>
          </p:cNvSpPr>
          <p:nvPr>
            <p:ph type="title"/>
          </p:nvPr>
        </p:nvSpPr>
        <p:spPr/>
        <p:txBody>
          <a:bodyPr/>
          <a:lstStyle/>
          <a:p>
            <a:r>
              <a:rPr lang="en-CA" dirty="0"/>
              <a:t>EXTRA SLIDE</a:t>
            </a:r>
          </a:p>
        </p:txBody>
      </p:sp>
      <p:sp>
        <p:nvSpPr>
          <p:cNvPr id="4" name="Slide Number Placeholder 3">
            <a:extLst>
              <a:ext uri="{FF2B5EF4-FFF2-40B4-BE49-F238E27FC236}">
                <a16:creationId xmlns:a16="http://schemas.microsoft.com/office/drawing/2014/main" id="{B245E46C-C880-E450-EA83-D474C1597A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335" name="Google Shape;335;g2c902ca65ee_1_18"/>
          <p:cNvSpPr txBox="1">
            <a:spLocks noGrp="1"/>
          </p:cNvSpPr>
          <p:nvPr>
            <p:ph type="body" idx="1"/>
          </p:nvPr>
        </p:nvSpPr>
        <p:spPr>
          <a:xfrm>
            <a:off x="1917114" y="1653790"/>
            <a:ext cx="6642461" cy="5067685"/>
          </a:xfrm>
          <a:prstGeom prst="rect">
            <a:avLst/>
          </a:prstGeom>
          <a:noFill/>
          <a:ln>
            <a:noFill/>
          </a:ln>
        </p:spPr>
        <p:txBody>
          <a:bodyPr spcFirstLastPara="1" wrap="square" lIns="91425" tIns="45700" rIns="91425" bIns="45700" anchor="t" anchorCtr="0">
            <a:noAutofit/>
          </a:bodyPr>
          <a:lstStyle/>
          <a:p>
            <a:pPr marL="101600" lvl="0" indent="0" algn="l" rtl="0">
              <a:spcBef>
                <a:spcPts val="0"/>
              </a:spcBef>
              <a:spcAft>
                <a:spcPts val="0"/>
              </a:spcAft>
              <a:buSzPts val="2000"/>
              <a:buNone/>
            </a:pPr>
            <a:r>
              <a:rPr lang="en-US" sz="1800" b="1" dirty="0"/>
              <a:t>Random Forest:</a:t>
            </a:r>
          </a:p>
          <a:p>
            <a:pPr marL="101600" lvl="0" indent="0" algn="l" rtl="0">
              <a:spcBef>
                <a:spcPts val="0"/>
              </a:spcBef>
              <a:spcAft>
                <a:spcPts val="0"/>
              </a:spcAft>
              <a:buSzPts val="2000"/>
              <a:buNone/>
            </a:pPr>
            <a:endParaRPr lang="en-US" sz="1800" b="1" dirty="0"/>
          </a:p>
          <a:p>
            <a:pPr marL="101600" lvl="0" indent="0" algn="l" rtl="0">
              <a:spcBef>
                <a:spcPts val="0"/>
              </a:spcBef>
              <a:spcAft>
                <a:spcPts val="0"/>
              </a:spcAft>
              <a:buSzPts val="2000"/>
              <a:buNone/>
            </a:pPr>
            <a:r>
              <a:rPr lang="en-US" sz="1800" dirty="0"/>
              <a:t>Analyzes data features, asking questions to classify data points into categories, while in a random forest, multiple decision trees collaborate, with the final prediction based on the most common decision among them.</a:t>
            </a:r>
          </a:p>
          <a:p>
            <a:pPr marL="101600" lvl="0" indent="0" algn="l" rtl="0">
              <a:spcBef>
                <a:spcPts val="0"/>
              </a:spcBef>
              <a:spcAft>
                <a:spcPts val="0"/>
              </a:spcAft>
              <a:buSzPts val="2000"/>
              <a:buNone/>
            </a:pPr>
            <a:endParaRPr sz="1800" dirty="0"/>
          </a:p>
          <a:p>
            <a:pPr marL="101600" lvl="0" indent="0" algn="l" rtl="0">
              <a:spcBef>
                <a:spcPts val="0"/>
              </a:spcBef>
              <a:spcAft>
                <a:spcPts val="0"/>
              </a:spcAft>
              <a:buSzPts val="2000"/>
              <a:buNone/>
            </a:pPr>
            <a:r>
              <a:rPr lang="en-US" sz="1800" b="1" dirty="0"/>
              <a:t>XGBoost:</a:t>
            </a:r>
          </a:p>
          <a:p>
            <a:pPr marL="101600" lvl="0" indent="0" algn="l" rtl="0">
              <a:spcBef>
                <a:spcPts val="0"/>
              </a:spcBef>
              <a:spcAft>
                <a:spcPts val="0"/>
              </a:spcAft>
              <a:buSzPts val="2000"/>
              <a:buNone/>
            </a:pPr>
            <a:endParaRPr lang="en-US" sz="1800" b="1" dirty="0"/>
          </a:p>
          <a:p>
            <a:pPr marL="101600" lvl="0" indent="0" algn="l" rtl="0">
              <a:spcBef>
                <a:spcPts val="0"/>
              </a:spcBef>
              <a:spcAft>
                <a:spcPts val="0"/>
              </a:spcAft>
              <a:buSzPts val="2000"/>
              <a:buNone/>
            </a:pPr>
            <a:r>
              <a:rPr lang="en-US" sz="1800" dirty="0"/>
              <a:t>Trains multiple decision trees, each learning from the mistakes of its predecessors to improve accuracy, ultimately combining their predictions for optimal results.</a:t>
            </a:r>
          </a:p>
          <a:p>
            <a:pPr marL="101600" lvl="0" indent="0" algn="l" rtl="0">
              <a:spcBef>
                <a:spcPts val="0"/>
              </a:spcBef>
              <a:spcAft>
                <a:spcPts val="0"/>
              </a:spcAft>
              <a:buSzPts val="2000"/>
              <a:buNone/>
            </a:pPr>
            <a:endParaRPr sz="1800" dirty="0"/>
          </a:p>
          <a:p>
            <a:pPr marL="101600" lvl="0" indent="0" algn="l" rtl="0">
              <a:spcBef>
                <a:spcPts val="0"/>
              </a:spcBef>
              <a:spcAft>
                <a:spcPts val="0"/>
              </a:spcAft>
              <a:buSzPts val="2000"/>
              <a:buNone/>
            </a:pPr>
            <a:r>
              <a:rPr lang="en-US" sz="1800" b="1" dirty="0"/>
              <a:t>KNN (K-Nearest Neighbors)</a:t>
            </a:r>
            <a:r>
              <a:rPr lang="en-US" sz="1800" dirty="0"/>
              <a:t>:</a:t>
            </a:r>
            <a:r>
              <a:rPr lang="en-US" sz="1800" b="1" dirty="0"/>
              <a:t> </a:t>
            </a:r>
          </a:p>
          <a:p>
            <a:pPr marL="101600" lvl="0" indent="0" algn="l" rtl="0">
              <a:spcBef>
                <a:spcPts val="0"/>
              </a:spcBef>
              <a:spcAft>
                <a:spcPts val="0"/>
              </a:spcAft>
              <a:buSzPts val="2000"/>
              <a:buNone/>
            </a:pPr>
            <a:endParaRPr lang="en-US" sz="1800" b="1" dirty="0"/>
          </a:p>
          <a:p>
            <a:pPr marL="101600" lvl="0" indent="0" algn="l" rtl="0">
              <a:spcBef>
                <a:spcPts val="0"/>
              </a:spcBef>
              <a:spcAft>
                <a:spcPts val="0"/>
              </a:spcAft>
              <a:buSzPts val="2000"/>
              <a:buNone/>
            </a:pPr>
            <a:r>
              <a:rPr lang="en-US" sz="1800" dirty="0"/>
              <a:t>Categorizes new instances by comparing them to a set number of nearby instances and assigning the most common label among these neighbors to the new instance.</a:t>
            </a:r>
          </a:p>
        </p:txBody>
      </p:sp>
    </p:spTree>
    <p:extLst>
      <p:ext uri="{BB962C8B-B14F-4D97-AF65-F5344CB8AC3E}">
        <p14:creationId xmlns:p14="http://schemas.microsoft.com/office/powerpoint/2010/main" val="1006806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
          <p:cNvSpPr txBox="1">
            <a:spLocks noGrp="1"/>
          </p:cNvSpPr>
          <p:nvPr>
            <p:ph type="title"/>
          </p:nvPr>
        </p:nvSpPr>
        <p:spPr>
          <a:xfrm>
            <a:off x="351554" y="510753"/>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Problem Statement</a:t>
            </a:r>
            <a:endParaRPr/>
          </a:p>
        </p:txBody>
      </p:sp>
      <p:sp>
        <p:nvSpPr>
          <p:cNvPr id="240" name="Google Shape;240;p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Roboto"/>
              <a:buNone/>
            </a:pPr>
            <a:fld id="{00000000-1234-1234-1234-123412341234}" type="slidenum">
              <a:rPr lang="en-US" sz="1200" b="0" i="0" u="none" strike="noStrike" cap="none">
                <a:solidFill>
                  <a:srgbClr val="888888"/>
                </a:solidFill>
                <a:latin typeface="Roboto"/>
                <a:ea typeface="Roboto"/>
                <a:cs typeface="Roboto"/>
                <a:sym typeface="Roboto"/>
              </a:rPr>
              <a:t>3</a:t>
            </a:fld>
            <a:endParaRPr sz="1200" b="0" i="0" u="none" strike="noStrike" cap="none">
              <a:solidFill>
                <a:srgbClr val="888888"/>
              </a:solidFill>
              <a:latin typeface="Roboto"/>
              <a:ea typeface="Roboto"/>
              <a:cs typeface="Roboto"/>
              <a:sym typeface="Roboto"/>
            </a:endParaRPr>
          </a:p>
        </p:txBody>
      </p:sp>
      <p:sp>
        <p:nvSpPr>
          <p:cNvPr id="241" name="Google Shape;241;p3"/>
          <p:cNvSpPr txBox="1"/>
          <p:nvPr/>
        </p:nvSpPr>
        <p:spPr>
          <a:xfrm>
            <a:off x="0" y="1502485"/>
            <a:ext cx="12192000" cy="4771500"/>
          </a:xfrm>
          <a:prstGeom prst="rect">
            <a:avLst/>
          </a:prstGeom>
          <a:noFill/>
          <a:ln>
            <a:noFill/>
          </a:ln>
        </p:spPr>
        <p:txBody>
          <a:bodyPr spcFirstLastPara="1" wrap="square" lIns="91425" tIns="45700" rIns="91425" bIns="45700" anchor="ctr" anchorCtr="0">
            <a:noAutofit/>
          </a:bodyPr>
          <a:lstStyle/>
          <a:p>
            <a:pPr marL="342900" marR="0" lvl="0" indent="-342900" algn="l" rtl="0">
              <a:lnSpc>
                <a:spcPct val="150000"/>
              </a:lnSpc>
              <a:spcBef>
                <a:spcPts val="0"/>
              </a:spcBef>
              <a:spcAft>
                <a:spcPts val="0"/>
              </a:spcAft>
              <a:buClr>
                <a:srgbClr val="000000"/>
              </a:buClr>
              <a:buSzPts val="1400"/>
              <a:buFont typeface="Arial"/>
              <a:buChar char="•"/>
            </a:pPr>
            <a:r>
              <a:rPr lang="en-US" sz="2400" b="0" i="0" u="none" strike="noStrike" cap="none" dirty="0">
                <a:solidFill>
                  <a:schemeClr val="dk1"/>
                </a:solidFill>
                <a:latin typeface="Roboto"/>
                <a:ea typeface="Roboto"/>
                <a:cs typeface="Roboto"/>
                <a:sym typeface="Roboto"/>
              </a:rPr>
              <a:t>The surge in Air Travel has resulted in a notable uptick in flight delays, intensifying airport congestion and imposing financial burdens on the airline sector.</a:t>
            </a:r>
            <a:endParaRPr dirty="0"/>
          </a:p>
          <a:p>
            <a:pPr marL="342900" marR="0" lvl="0" indent="-342900" algn="l" rtl="0">
              <a:lnSpc>
                <a:spcPct val="150000"/>
              </a:lnSpc>
              <a:spcBef>
                <a:spcPts val="0"/>
              </a:spcBef>
              <a:spcAft>
                <a:spcPts val="0"/>
              </a:spcAft>
              <a:buClr>
                <a:srgbClr val="000000"/>
              </a:buClr>
              <a:buSzPts val="1400"/>
              <a:buFont typeface="Arial"/>
              <a:buChar char="•"/>
            </a:pPr>
            <a:r>
              <a:rPr lang="en-US" sz="2400" b="0" i="0" u="none" strike="noStrike" cap="none" dirty="0">
                <a:solidFill>
                  <a:schemeClr val="dk1"/>
                </a:solidFill>
                <a:latin typeface="Roboto"/>
                <a:ea typeface="Roboto"/>
                <a:cs typeface="Roboto"/>
                <a:sym typeface="Roboto"/>
              </a:rPr>
              <a:t>These delays not only inconvenience passengers but also impose significant economic burdens, with estimates suggesting annual costs reaching billions of dollars.</a:t>
            </a:r>
            <a:endParaRPr dirty="0"/>
          </a:p>
          <a:p>
            <a:pPr marL="342900" marR="0" lvl="0" indent="-342900" algn="l" rtl="0">
              <a:lnSpc>
                <a:spcPct val="150000"/>
              </a:lnSpc>
              <a:spcBef>
                <a:spcPts val="0"/>
              </a:spcBef>
              <a:spcAft>
                <a:spcPts val="0"/>
              </a:spcAft>
              <a:buClr>
                <a:srgbClr val="000000"/>
              </a:buClr>
              <a:buSzPts val="1400"/>
              <a:buFont typeface="Arial"/>
              <a:buChar char="•"/>
            </a:pPr>
            <a:r>
              <a:rPr lang="en-US" sz="2400" b="0" i="0" u="none" strike="noStrike" cap="none" dirty="0">
                <a:solidFill>
                  <a:schemeClr val="dk1"/>
                </a:solidFill>
                <a:latin typeface="Roboto"/>
                <a:ea typeface="Roboto"/>
                <a:cs typeface="Roboto"/>
                <a:sym typeface="Roboto"/>
              </a:rPr>
              <a:t>Our study endeavors to forecast flight delays to improve both passenger experience and operational efficiency within the aviation industry.</a:t>
            </a:r>
            <a:endParaRPr dirty="0"/>
          </a:p>
        </p:txBody>
      </p:sp>
      <p:pic>
        <p:nvPicPr>
          <p:cNvPr id="242" name="Google Shape;242;p3"/>
          <p:cNvPicPr preferRelativeResize="0"/>
          <p:nvPr/>
        </p:nvPicPr>
        <p:blipFill rotWithShape="1">
          <a:blip r:embed="rId3">
            <a:alphaModFix amt="20000"/>
          </a:blip>
          <a:srcRect/>
          <a:stretch/>
        </p:blipFill>
        <p:spPr>
          <a:xfrm>
            <a:off x="8553330" y="3940267"/>
            <a:ext cx="2766300" cy="2598645"/>
          </a:xfrm>
          <a:prstGeom prst="rect">
            <a:avLst/>
          </a:prstGeom>
          <a:noFill/>
          <a:ln w="28575" cap="flat" cmpd="sng">
            <a:no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53"/>
          <p:cNvSpPr txBox="1">
            <a:spLocks noGrp="1"/>
          </p:cNvSpPr>
          <p:nvPr>
            <p:ph type="title"/>
          </p:nvPr>
        </p:nvSpPr>
        <p:spPr>
          <a:xfrm>
            <a:off x="351486" y="454154"/>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Exploring Airlines Data</a:t>
            </a:r>
            <a:endParaRPr sz="4400"/>
          </a:p>
        </p:txBody>
      </p:sp>
      <p:sp>
        <p:nvSpPr>
          <p:cNvPr id="258" name="Google Shape;258;p53"/>
          <p:cNvSpPr txBox="1">
            <a:spLocks noGrp="1"/>
          </p:cNvSpPr>
          <p:nvPr>
            <p:ph type="body" idx="1"/>
          </p:nvPr>
        </p:nvSpPr>
        <p:spPr>
          <a:xfrm>
            <a:off x="264690" y="1555764"/>
            <a:ext cx="11807652" cy="4694711"/>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300"/>
              <a:buChar char="•"/>
            </a:pPr>
            <a:r>
              <a:rPr lang="en-US" sz="2000" dirty="0"/>
              <a:t>Our study utilizes a Kaggle dataset, for the years 2015, to gain insights into the operational challenges and reliability of air transportation services during this timeframe.</a:t>
            </a:r>
            <a:endParaRPr dirty="0"/>
          </a:p>
          <a:p>
            <a:pPr marL="228600" lvl="0" indent="-228600" algn="l" rtl="0">
              <a:lnSpc>
                <a:spcPct val="150000"/>
              </a:lnSpc>
              <a:spcBef>
                <a:spcPts val="1000"/>
              </a:spcBef>
              <a:spcAft>
                <a:spcPts val="0"/>
              </a:spcAft>
              <a:buClr>
                <a:schemeClr val="dk1"/>
              </a:buClr>
              <a:buSzPts val="2300"/>
              <a:buChar char="•"/>
            </a:pPr>
            <a:r>
              <a:rPr lang="en-US" sz="2000" dirty="0"/>
              <a:t>The dataset comprises 5 million rows and 28 columns.</a:t>
            </a:r>
            <a:endParaRPr dirty="0"/>
          </a:p>
          <a:p>
            <a:pPr marL="228600" lvl="0" indent="-228600" algn="l" rtl="0">
              <a:lnSpc>
                <a:spcPct val="150000"/>
              </a:lnSpc>
              <a:spcBef>
                <a:spcPts val="1000"/>
              </a:spcBef>
              <a:spcAft>
                <a:spcPts val="0"/>
              </a:spcAft>
              <a:buClr>
                <a:schemeClr val="dk1"/>
              </a:buClr>
              <a:buSzPts val="2300"/>
              <a:buChar char="•"/>
            </a:pPr>
            <a:r>
              <a:rPr lang="en-US" sz="2000" dirty="0"/>
              <a:t>It includes Integer, Categorical, and Binary data types, reflecting various essential information crucial for investigating Airline delays.</a:t>
            </a:r>
            <a:endParaRPr sz="2000" dirty="0"/>
          </a:p>
          <a:p>
            <a:pPr marL="228600" lvl="0" indent="-228600" algn="l" rtl="0">
              <a:lnSpc>
                <a:spcPct val="150000"/>
              </a:lnSpc>
              <a:spcBef>
                <a:spcPts val="1000"/>
              </a:spcBef>
              <a:spcAft>
                <a:spcPts val="0"/>
              </a:spcAft>
              <a:buClr>
                <a:schemeClr val="dk1"/>
              </a:buClr>
              <a:buSzPts val="2300"/>
              <a:buChar char="•"/>
            </a:pPr>
            <a:r>
              <a:rPr lang="en-US" sz="2000" dirty="0"/>
              <a:t>This includes a broad spectrum covering temporal dynamics, Operational details, Geospatial Information, and delay classifications.</a:t>
            </a:r>
            <a:endParaRPr dirty="0"/>
          </a:p>
          <a:p>
            <a:pPr marL="228600" lvl="0" indent="-228600" algn="l" rtl="0">
              <a:lnSpc>
                <a:spcPct val="150000"/>
              </a:lnSpc>
              <a:spcBef>
                <a:spcPts val="1000"/>
              </a:spcBef>
              <a:spcAft>
                <a:spcPts val="0"/>
              </a:spcAft>
              <a:buClr>
                <a:schemeClr val="dk1"/>
              </a:buClr>
              <a:buSzPts val="2300"/>
              <a:buChar char="•"/>
            </a:pPr>
            <a:r>
              <a:rPr lang="en-US" sz="2000" dirty="0">
                <a:solidFill>
                  <a:srgbClr val="FF0000"/>
                </a:solidFill>
              </a:rPr>
              <a:t>Want to add a point to connect this slide with the pre-processing slide</a:t>
            </a:r>
            <a:endParaRPr dirty="0"/>
          </a:p>
        </p:txBody>
      </p:sp>
      <p:sp>
        <p:nvSpPr>
          <p:cNvPr id="259" name="Google Shape;259;p5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pic>
        <p:nvPicPr>
          <p:cNvPr id="260" name="Google Shape;260;p53"/>
          <p:cNvPicPr preferRelativeResize="0"/>
          <p:nvPr/>
        </p:nvPicPr>
        <p:blipFill rotWithShape="1">
          <a:blip r:embed="rId3">
            <a:alphaModFix amt="20000"/>
          </a:blip>
          <a:srcRect/>
          <a:stretch/>
        </p:blipFill>
        <p:spPr>
          <a:xfrm>
            <a:off x="5559261" y="3808586"/>
            <a:ext cx="6632739" cy="2987299"/>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4"/>
          <p:cNvSpPr txBox="1">
            <a:spLocks noGrp="1"/>
          </p:cNvSpPr>
          <p:nvPr>
            <p:ph type="body" idx="1"/>
          </p:nvPr>
        </p:nvSpPr>
        <p:spPr>
          <a:xfrm>
            <a:off x="410819" y="111953"/>
            <a:ext cx="10539900" cy="687300"/>
          </a:xfrm>
          <a:prstGeom prst="rect">
            <a:avLst/>
          </a:prstGeom>
          <a:noFill/>
          <a:ln>
            <a:noFill/>
          </a:ln>
        </p:spPr>
        <p:txBody>
          <a:bodyPr spcFirstLastPara="1" wrap="square" lIns="0" tIns="0" rIns="0" bIns="0" anchor="t" anchorCtr="0">
            <a:normAutofit/>
          </a:bodyPr>
          <a:lstStyle/>
          <a:p>
            <a:pPr marL="457200" lvl="0" indent="-228600" algn="ctr" rtl="0">
              <a:lnSpc>
                <a:spcPct val="90000"/>
              </a:lnSpc>
              <a:spcBef>
                <a:spcPts val="1000"/>
              </a:spcBef>
              <a:spcAft>
                <a:spcPts val="0"/>
              </a:spcAft>
              <a:buSzPts val="2800"/>
              <a:buNone/>
            </a:pPr>
            <a:r>
              <a:rPr lang="en-US" sz="4000" dirty="0"/>
              <a:t>An Overview – Dataset Features</a:t>
            </a:r>
            <a:endParaRPr sz="4000" dirty="0"/>
          </a:p>
        </p:txBody>
      </p:sp>
      <p:sp>
        <p:nvSpPr>
          <p:cNvPr id="266" name="Google Shape;266;p5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600"/>
              </a:spcAft>
              <a:buSzPts val="1200"/>
              <a:buNone/>
            </a:pPr>
            <a:fld id="{00000000-1234-1234-1234-123412341234}" type="slidenum">
              <a:rPr lang="en-US"/>
              <a:t>5</a:t>
            </a:fld>
            <a:endParaRPr/>
          </a:p>
        </p:txBody>
      </p:sp>
      <p:graphicFrame>
        <p:nvGraphicFramePr>
          <p:cNvPr id="267" name="Google Shape;267;p54"/>
          <p:cNvGraphicFramePr/>
          <p:nvPr>
            <p:extLst>
              <p:ext uri="{D42A27DB-BD31-4B8C-83A1-F6EECF244321}">
                <p14:modId xmlns:p14="http://schemas.microsoft.com/office/powerpoint/2010/main" val="4042463742"/>
              </p:ext>
            </p:extLst>
          </p:nvPr>
        </p:nvGraphicFramePr>
        <p:xfrm>
          <a:off x="1125117" y="839554"/>
          <a:ext cx="9422200" cy="5404617"/>
        </p:xfrm>
        <a:graphic>
          <a:graphicData uri="http://schemas.openxmlformats.org/drawingml/2006/table">
            <a:tbl>
              <a:tblPr firstRow="1" firstCol="1" bandRow="1">
                <a:noFill/>
                <a:tableStyleId>{050B424A-31F3-4168-AFA7-C16215C719E5}</a:tableStyleId>
              </a:tblPr>
              <a:tblGrid>
                <a:gridCol w="1458925">
                  <a:extLst>
                    <a:ext uri="{9D8B030D-6E8A-4147-A177-3AD203B41FA5}">
                      <a16:colId xmlns:a16="http://schemas.microsoft.com/office/drawing/2014/main" val="20000"/>
                    </a:ext>
                  </a:extLst>
                </a:gridCol>
                <a:gridCol w="1458925">
                  <a:extLst>
                    <a:ext uri="{9D8B030D-6E8A-4147-A177-3AD203B41FA5}">
                      <a16:colId xmlns:a16="http://schemas.microsoft.com/office/drawing/2014/main" val="20001"/>
                    </a:ext>
                  </a:extLst>
                </a:gridCol>
                <a:gridCol w="1512475">
                  <a:extLst>
                    <a:ext uri="{9D8B030D-6E8A-4147-A177-3AD203B41FA5}">
                      <a16:colId xmlns:a16="http://schemas.microsoft.com/office/drawing/2014/main" val="20002"/>
                    </a:ext>
                  </a:extLst>
                </a:gridCol>
                <a:gridCol w="4991875">
                  <a:extLst>
                    <a:ext uri="{9D8B030D-6E8A-4147-A177-3AD203B41FA5}">
                      <a16:colId xmlns:a16="http://schemas.microsoft.com/office/drawing/2014/main" val="20003"/>
                    </a:ext>
                  </a:extLst>
                </a:gridCol>
              </a:tblGrid>
              <a:tr h="171150">
                <a:tc>
                  <a:txBody>
                    <a:bodyPr/>
                    <a:lstStyle/>
                    <a:p>
                      <a:pPr marL="0" marR="0" lvl="0" indent="0" algn="ctr" rtl="0">
                        <a:lnSpc>
                          <a:spcPct val="107000"/>
                        </a:lnSpc>
                        <a:spcBef>
                          <a:spcPts val="0"/>
                        </a:spcBef>
                        <a:spcAft>
                          <a:spcPts val="0"/>
                        </a:spcAft>
                        <a:buNone/>
                      </a:pPr>
                      <a:r>
                        <a:rPr lang="en-US" sz="1600" b="1" i="0" u="none" strike="noStrike" cap="none" dirty="0">
                          <a:solidFill>
                            <a:schemeClr val="dk1"/>
                          </a:solidFill>
                          <a:latin typeface="Calibri"/>
                          <a:ea typeface="Calibri"/>
                          <a:cs typeface="Calibri"/>
                          <a:sym typeface="Calibri"/>
                        </a:rPr>
                        <a:t>Categories</a:t>
                      </a:r>
                      <a:endParaRPr sz="1800" dirty="0"/>
                    </a:p>
                  </a:txBody>
                  <a:tcPr marL="20725" marR="20725" marT="0" marB="0" anchor="ctr"/>
                </a:tc>
                <a:tc>
                  <a:txBody>
                    <a:bodyPr/>
                    <a:lstStyle/>
                    <a:p>
                      <a:pPr marL="0" marR="0" lvl="0" indent="0" algn="ctr" rtl="0">
                        <a:lnSpc>
                          <a:spcPct val="107000"/>
                        </a:lnSpc>
                        <a:spcBef>
                          <a:spcPts val="0"/>
                        </a:spcBef>
                        <a:spcAft>
                          <a:spcPts val="0"/>
                        </a:spcAft>
                        <a:buNone/>
                      </a:pPr>
                      <a:r>
                        <a:rPr lang="en-US" sz="1600" u="none" strike="noStrike" cap="none" dirty="0">
                          <a:solidFill>
                            <a:schemeClr val="dk1"/>
                          </a:solidFill>
                        </a:rPr>
                        <a:t>Feature Name</a:t>
                      </a:r>
                      <a:endParaRPr sz="1600" u="none" strike="noStrike" cap="none" dirty="0">
                        <a:solidFill>
                          <a:schemeClr val="dk1"/>
                        </a:solidFill>
                        <a:latin typeface="Arial"/>
                        <a:ea typeface="Arial"/>
                        <a:cs typeface="Arial"/>
                        <a:sym typeface="Arial"/>
                      </a:endParaRPr>
                    </a:p>
                  </a:txBody>
                  <a:tcPr marL="20725" marR="20725" marT="0" marB="0" anchor="ctr"/>
                </a:tc>
                <a:tc>
                  <a:txBody>
                    <a:bodyPr/>
                    <a:lstStyle/>
                    <a:p>
                      <a:pPr marL="0" marR="0" lvl="0" indent="0" algn="ctr" rtl="0">
                        <a:lnSpc>
                          <a:spcPct val="107000"/>
                        </a:lnSpc>
                        <a:spcBef>
                          <a:spcPts val="0"/>
                        </a:spcBef>
                        <a:spcAft>
                          <a:spcPts val="0"/>
                        </a:spcAft>
                        <a:buNone/>
                      </a:pPr>
                      <a:r>
                        <a:rPr lang="en-US" sz="1600" u="none" strike="noStrike" cap="none" dirty="0">
                          <a:solidFill>
                            <a:schemeClr val="dk1"/>
                          </a:solidFill>
                        </a:rPr>
                        <a:t>Sample Values</a:t>
                      </a:r>
                      <a:endParaRPr sz="1600" u="none" strike="noStrike" cap="none" dirty="0">
                        <a:solidFill>
                          <a:schemeClr val="dk1"/>
                        </a:solidFill>
                        <a:latin typeface="Arial"/>
                        <a:ea typeface="Arial"/>
                        <a:cs typeface="Arial"/>
                        <a:sym typeface="Arial"/>
                      </a:endParaRPr>
                    </a:p>
                  </a:txBody>
                  <a:tcPr marL="20725" marR="20725" marT="0" marB="0" anchor="ctr"/>
                </a:tc>
                <a:tc>
                  <a:txBody>
                    <a:bodyPr/>
                    <a:lstStyle/>
                    <a:p>
                      <a:pPr marL="0" marR="0" lvl="0" indent="0" algn="ctr" rtl="0">
                        <a:lnSpc>
                          <a:spcPct val="107000"/>
                        </a:lnSpc>
                        <a:spcBef>
                          <a:spcPts val="0"/>
                        </a:spcBef>
                        <a:spcAft>
                          <a:spcPts val="0"/>
                        </a:spcAft>
                        <a:buNone/>
                      </a:pPr>
                      <a:r>
                        <a:rPr lang="en-US" sz="1600" u="none" strike="noStrike" cap="none" dirty="0">
                          <a:solidFill>
                            <a:schemeClr val="dk1"/>
                          </a:solidFill>
                        </a:rPr>
                        <a:t>Feature Description</a:t>
                      </a:r>
                      <a:endParaRPr sz="1600" u="none" strike="noStrike" cap="none" dirty="0">
                        <a:solidFill>
                          <a:schemeClr val="dk1"/>
                        </a:solidFill>
                        <a:latin typeface="Arial"/>
                        <a:ea typeface="Arial"/>
                        <a:cs typeface="Arial"/>
                        <a:sym typeface="Arial"/>
                      </a:endParaRPr>
                    </a:p>
                  </a:txBody>
                  <a:tcPr marL="20725" marR="20725" marT="0" marB="0" anchor="ctr"/>
                </a:tc>
                <a:extLst>
                  <a:ext uri="{0D108BD9-81ED-4DB2-BD59-A6C34878D82A}">
                    <a16:rowId xmlns:a16="http://schemas.microsoft.com/office/drawing/2014/main" val="10000"/>
                  </a:ext>
                </a:extLst>
              </a:tr>
              <a:tr h="171150">
                <a:tc rowSpan="5">
                  <a:txBody>
                    <a:bodyPr/>
                    <a:lstStyle/>
                    <a:p>
                      <a:pPr marL="0" marR="0" lvl="0" indent="0" algn="ctr" rtl="0">
                        <a:lnSpc>
                          <a:spcPct val="107000"/>
                        </a:lnSpc>
                        <a:spcBef>
                          <a:spcPts val="0"/>
                        </a:spcBef>
                        <a:spcAft>
                          <a:spcPts val="0"/>
                        </a:spcAft>
                        <a:buNone/>
                      </a:pPr>
                      <a:r>
                        <a:rPr lang="en-US" sz="1400" u="none" strike="noStrike" cap="none">
                          <a:solidFill>
                            <a:schemeClr val="dk1"/>
                          </a:solidFill>
                          <a:latin typeface="Arial"/>
                          <a:ea typeface="Arial"/>
                          <a:cs typeface="Arial"/>
                          <a:sym typeface="Arial"/>
                        </a:rPr>
                        <a:t>DATE &amp; TIME</a:t>
                      </a:r>
                      <a:endParaRPr/>
                    </a:p>
                  </a:txBody>
                  <a:tcPr marL="20725" marR="20725" marT="0" marB="0" anchor="ctr"/>
                </a:tc>
                <a:tc>
                  <a:txBody>
                    <a:bodyPr/>
                    <a:lstStyle/>
                    <a:p>
                      <a:pPr marL="0" marR="0" lvl="0" indent="0" algn="l" rtl="0">
                        <a:lnSpc>
                          <a:spcPct val="107000"/>
                        </a:lnSpc>
                        <a:spcBef>
                          <a:spcPts val="0"/>
                        </a:spcBef>
                        <a:spcAft>
                          <a:spcPts val="0"/>
                        </a:spcAft>
                        <a:buNone/>
                      </a:pPr>
                      <a:r>
                        <a:rPr lang="en-US" sz="1100" u="none" strike="noStrike" cap="none" dirty="0"/>
                        <a:t>FL_DATE </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2015-01-01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The Date of the Flight</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1"/>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dirty="0"/>
                        <a:t>CRS_DEP_TIME</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2147, 1050, 700</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Schedule Departure Time (HHMM)</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2"/>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DEP_TIME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2147, 1050, 700</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Actual Departure Time (HHMM)</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3"/>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CRS_ARR_TIME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2250, 1404, 757</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Scheduled Arrival time (HHMM)</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4"/>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ARR_TIME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2245., 1403., 813.</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Actual Arrival time (HHMM)</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5"/>
                  </a:ext>
                </a:extLst>
              </a:tr>
              <a:tr h="171150">
                <a:tc rowSpan="5">
                  <a:txBody>
                    <a:bodyPr/>
                    <a:lstStyle/>
                    <a:p>
                      <a:pPr marL="0" marR="0" lvl="0" indent="0" algn="ctr" rtl="0">
                        <a:lnSpc>
                          <a:spcPct val="107000"/>
                        </a:lnSpc>
                        <a:spcBef>
                          <a:spcPts val="0"/>
                        </a:spcBef>
                        <a:spcAft>
                          <a:spcPts val="0"/>
                        </a:spcAft>
                        <a:buNone/>
                      </a:pPr>
                      <a:r>
                        <a:rPr lang="en-US" sz="1400" b="1" i="0" u="none" strike="noStrike" cap="none">
                          <a:solidFill>
                            <a:schemeClr val="dk1"/>
                          </a:solidFill>
                          <a:latin typeface="Arial"/>
                          <a:ea typeface="Arial"/>
                          <a:cs typeface="Arial"/>
                          <a:sym typeface="Arial"/>
                        </a:rPr>
                        <a:t>FLIGHT DETAILS</a:t>
                      </a:r>
                      <a:endParaRPr/>
                    </a:p>
                  </a:txBody>
                  <a:tcPr marL="20725" marR="20725" marT="0" marB="0" anchor="ctr"/>
                </a:tc>
                <a:tc>
                  <a:txBody>
                    <a:bodyPr/>
                    <a:lstStyle/>
                    <a:p>
                      <a:pPr marL="0" marR="0" lvl="0" indent="0" algn="l" rtl="0">
                        <a:lnSpc>
                          <a:spcPct val="107000"/>
                        </a:lnSpc>
                        <a:spcBef>
                          <a:spcPts val="0"/>
                        </a:spcBef>
                        <a:spcAft>
                          <a:spcPts val="0"/>
                        </a:spcAft>
                        <a:buNone/>
                      </a:pPr>
                      <a:r>
                        <a:rPr lang="en-US" sz="1100" u="none" strike="noStrike" cap="none"/>
                        <a:t>OP_CARRIER</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'NK', 'MQ', 'OO', 'EV', ‘HA'</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The Name of the Carrier</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6"/>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OP_CARRIER_FL_NUM</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195, 197, 198</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Flight Number of the Carrier</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7"/>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ORIGIN</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'MCO', 'LGA', 'FLL', 'IAH'</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Origin Airport</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8"/>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DEST</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'FLL', 'MCO', 'LAS', 'ORD'</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Destination airport</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09"/>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DISTANCE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177., 1076., 1222.</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Distance between airports (miles)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0"/>
                  </a:ext>
                </a:extLst>
              </a:tr>
              <a:tr h="171150">
                <a:tc rowSpan="7">
                  <a:txBody>
                    <a:bodyPr/>
                    <a:lstStyle/>
                    <a:p>
                      <a:pPr marL="0" marR="0" lvl="0" indent="0" algn="ctr" rtl="0">
                        <a:lnSpc>
                          <a:spcPct val="107000"/>
                        </a:lnSpc>
                        <a:spcBef>
                          <a:spcPts val="0"/>
                        </a:spcBef>
                        <a:spcAft>
                          <a:spcPts val="0"/>
                        </a:spcAft>
                        <a:buNone/>
                      </a:pPr>
                      <a:r>
                        <a:rPr lang="en-US" sz="1400" b="1" i="0" u="none" strike="noStrike" cap="none">
                          <a:solidFill>
                            <a:schemeClr val="dk1"/>
                          </a:solidFill>
                          <a:latin typeface="Arial"/>
                          <a:ea typeface="Arial"/>
                          <a:cs typeface="Arial"/>
                          <a:sym typeface="Arial"/>
                        </a:rPr>
                        <a:t>TIME METRICS</a:t>
                      </a:r>
                      <a:endParaRPr/>
                    </a:p>
                  </a:txBody>
                  <a:tcPr marL="20725" marR="20725" marT="0" marB="0" anchor="ctr"/>
                </a:tc>
                <a:tc>
                  <a:txBody>
                    <a:bodyPr/>
                    <a:lstStyle/>
                    <a:p>
                      <a:pPr marL="0" marR="0" lvl="0" indent="0" algn="l" rtl="0">
                        <a:lnSpc>
                          <a:spcPct val="107000"/>
                        </a:lnSpc>
                        <a:spcBef>
                          <a:spcPts val="0"/>
                        </a:spcBef>
                        <a:spcAft>
                          <a:spcPts val="0"/>
                        </a:spcAft>
                        <a:buNone/>
                      </a:pPr>
                      <a:r>
                        <a:rPr lang="en-US" sz="1100" u="none" strike="noStrike" cap="none"/>
                        <a:t>TAXI_OUT</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15., 20., 19., 8.</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Taxi Out Time, in Minutes; The time elapsed between departure from the origin airport gate and wheels off.</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1"/>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WHEELS_OFF</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2158., 1124., 731.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Wheels Off Time (local time) in HHMM</a:t>
                      </a:r>
                      <a:endParaRPr sz="11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12"/>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WHEELS_ON</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2158., 1124., 731.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Wheels On Time (local time) in HHMM</a:t>
                      </a:r>
                      <a:endParaRPr sz="1100" u="none" strike="noStrike" cap="none">
                        <a:latin typeface="Arial"/>
                        <a:ea typeface="Arial"/>
                        <a:cs typeface="Arial"/>
                        <a:sym typeface="Arial"/>
                      </a:endParaRPr>
                    </a:p>
                  </a:txBody>
                  <a:tcPr marL="20725" marR="20725" marT="0" marB="0"/>
                </a:tc>
                <a:extLst>
                  <a:ext uri="{0D108BD9-81ED-4DB2-BD59-A6C34878D82A}">
                    <a16:rowId xmlns:a16="http://schemas.microsoft.com/office/drawing/2014/main" val="10013"/>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TAXI_IN</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7., 9., 10., 4., 5.</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Wheels down and arrival at the destination airport gate,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4"/>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CRS_ELAPSED_TIME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63., 194., 57., 196.</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Estimated Elapsed Time of Flight,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5"/>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ACTUAL_ELAPSED_TIME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63., 194., 57., 196.</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Elapsed Time of Flight,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6"/>
                  </a:ext>
                </a:extLst>
              </a:tr>
              <a:tr h="10000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AIR_TIME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40., 150., 32., 164.</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Flight time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7"/>
                  </a:ext>
                </a:extLst>
              </a:tr>
              <a:tr h="171150">
                <a:tc rowSpan="10">
                  <a:txBody>
                    <a:bodyPr/>
                    <a:lstStyle/>
                    <a:p>
                      <a:pPr marL="0" marR="0" lvl="0" indent="0" algn="ctr" rtl="0">
                        <a:lnSpc>
                          <a:spcPct val="107000"/>
                        </a:lnSpc>
                        <a:spcBef>
                          <a:spcPts val="0"/>
                        </a:spcBef>
                        <a:spcAft>
                          <a:spcPts val="0"/>
                        </a:spcAft>
                        <a:buNone/>
                      </a:pPr>
                      <a:r>
                        <a:rPr lang="en-US" sz="1400" b="1" i="0" u="none" strike="noStrike" cap="none" dirty="0">
                          <a:solidFill>
                            <a:schemeClr val="dk1"/>
                          </a:solidFill>
                          <a:latin typeface="Arial"/>
                          <a:ea typeface="Arial"/>
                          <a:cs typeface="Arial"/>
                          <a:sym typeface="Arial"/>
                        </a:rPr>
                        <a:t>DELAY INFORMATION</a:t>
                      </a:r>
                      <a:endParaRPr dirty="0"/>
                    </a:p>
                  </a:txBody>
                  <a:tcPr marL="20725" marR="20725" marT="0" marB="0" anchor="ctr"/>
                </a:tc>
                <a:tc>
                  <a:txBody>
                    <a:bodyPr/>
                    <a:lstStyle/>
                    <a:p>
                      <a:pPr marL="0" marR="0" lvl="0" indent="0" algn="l" rtl="0">
                        <a:lnSpc>
                          <a:spcPct val="107000"/>
                        </a:lnSpc>
                        <a:spcBef>
                          <a:spcPts val="0"/>
                        </a:spcBef>
                        <a:spcAft>
                          <a:spcPts val="0"/>
                        </a:spcAft>
                        <a:buNone/>
                      </a:pPr>
                      <a:r>
                        <a:rPr lang="en-US" sz="1100" u="none" strike="noStrike" cap="none"/>
                        <a:t>DEP_DELAY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-4., 14., 12.</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Difference in minutes between scheduled and actual departure time. Early departures show negative numbers.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8"/>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ARR_DELAY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-5.0, -1.0, 16.0</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Difference in minutes between scheduled and actual arrival time. Early arrivals show negative numbers.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19"/>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CANCELLED</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0., 1.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Cancelled Flight Indicator (1=Yes); was the flight cancelled?</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0"/>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CANCELLATION_CODE</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'A', 'B', 'C', 'D'</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Reason for cancellation (A = carrier, B = weather, C = NAS, D = security</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1"/>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DIVERTED</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0., 1.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Diverted Flight Indicator (1 = Yes)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2"/>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CARRIER_DELAY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1., 15., 127., 174.</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Carrier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3"/>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WEATHER_DELAY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31., 17., 24., 61.</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Weather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4"/>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NAS_DELAY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16., 18., 25., 19.</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National Air System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5"/>
                  </a:ext>
                </a:extLst>
              </a:tr>
              <a:tr h="1711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a:t>SECURITY_DELAY</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8., 21., 6., 14.</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Security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6"/>
                  </a:ext>
                </a:extLst>
              </a:tr>
              <a:tr h="80112">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u="none" strike="noStrike" cap="none" dirty="0"/>
                        <a:t>LATE_AIRCRAFT_DELAY</a:t>
                      </a:r>
                      <a:endParaRPr sz="1100" u="none" strike="noStrike" cap="none" dirty="0">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a:t>8., 29., 21., 10.</a:t>
                      </a:r>
                      <a:endParaRPr sz="1100" u="none" strike="noStrike" cap="none">
                        <a:latin typeface="Arial"/>
                        <a:ea typeface="Arial"/>
                        <a:cs typeface="Arial"/>
                        <a:sym typeface="Arial"/>
                      </a:endParaRPr>
                    </a:p>
                  </a:txBody>
                  <a:tcPr marL="20725" marR="20725" marT="0" marB="0"/>
                </a:tc>
                <a:tc>
                  <a:txBody>
                    <a:bodyPr/>
                    <a:lstStyle/>
                    <a:p>
                      <a:pPr marL="0" marR="0" lvl="0" indent="0" algn="l" rtl="0">
                        <a:lnSpc>
                          <a:spcPct val="107000"/>
                        </a:lnSpc>
                        <a:spcBef>
                          <a:spcPts val="0"/>
                        </a:spcBef>
                        <a:spcAft>
                          <a:spcPts val="0"/>
                        </a:spcAft>
                        <a:buNone/>
                      </a:pPr>
                      <a:r>
                        <a:rPr lang="en-US" sz="1100" u="none" strike="noStrike" cap="none" dirty="0"/>
                        <a:t>Late Aircraft Delay, in Minutes</a:t>
                      </a:r>
                      <a:endParaRPr sz="1100" u="none" strike="noStrike" cap="none" dirty="0">
                        <a:latin typeface="Arial"/>
                        <a:ea typeface="Arial"/>
                        <a:cs typeface="Arial"/>
                        <a:sym typeface="Arial"/>
                      </a:endParaRPr>
                    </a:p>
                  </a:txBody>
                  <a:tcPr marL="20725" marR="20725" marT="0" marB="0"/>
                </a:tc>
                <a:extLst>
                  <a:ext uri="{0D108BD9-81ED-4DB2-BD59-A6C34878D82A}">
                    <a16:rowId xmlns:a16="http://schemas.microsoft.com/office/drawing/2014/main" val="1002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56"/>
          <p:cNvSpPr txBox="1">
            <a:spLocks noGrp="1"/>
          </p:cNvSpPr>
          <p:nvPr>
            <p:ph type="title"/>
          </p:nvPr>
        </p:nvSpPr>
        <p:spPr>
          <a:xfrm>
            <a:off x="357057" y="338924"/>
            <a:ext cx="11410818" cy="72586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5400" dirty="0"/>
              <a:t>Exploratory Data Analysis</a:t>
            </a:r>
            <a:endParaRPr dirty="0"/>
          </a:p>
        </p:txBody>
      </p:sp>
      <p:sp>
        <p:nvSpPr>
          <p:cNvPr id="280" name="Google Shape;280;p56"/>
          <p:cNvSpPr/>
          <p:nvPr/>
        </p:nvSpPr>
        <p:spPr>
          <a:xfrm>
            <a:off x="301658" y="1548854"/>
            <a:ext cx="5676156" cy="231020"/>
          </a:xfrm>
          <a:prstGeom prst="roundRect">
            <a:avLst>
              <a:gd name="adj" fmla="val 16667"/>
            </a:avLst>
          </a:prstGeom>
          <a:solidFill>
            <a:schemeClr val="bg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bg1"/>
                </a:solidFill>
                <a:latin typeface="Roboto"/>
                <a:ea typeface="Roboto"/>
                <a:cs typeface="Roboto"/>
                <a:sym typeface="Roboto"/>
              </a:rPr>
              <a:t>Flight Counts Per Month</a:t>
            </a:r>
            <a:endParaRPr sz="1600">
              <a:solidFill>
                <a:schemeClr val="bg1"/>
              </a:solidFill>
            </a:endParaRPr>
          </a:p>
        </p:txBody>
      </p:sp>
      <p:pic>
        <p:nvPicPr>
          <p:cNvPr id="281" name="Google Shape;281;p56"/>
          <p:cNvPicPr preferRelativeResize="0"/>
          <p:nvPr/>
        </p:nvPicPr>
        <p:blipFill rotWithShape="1">
          <a:blip r:embed="rId3">
            <a:alphaModFix/>
          </a:blip>
          <a:srcRect/>
          <a:stretch/>
        </p:blipFill>
        <p:spPr>
          <a:xfrm>
            <a:off x="182368" y="1861145"/>
            <a:ext cx="5913632" cy="2019959"/>
          </a:xfrm>
          <a:prstGeom prst="rect">
            <a:avLst/>
          </a:prstGeom>
          <a:noFill/>
          <a:ln w="28575" cap="flat" cmpd="sng">
            <a:solidFill>
              <a:schemeClr val="tx2"/>
            </a:solidFill>
            <a:prstDash val="solid"/>
            <a:round/>
            <a:headEnd type="none" w="sm" len="sm"/>
            <a:tailEnd type="none" w="sm" len="sm"/>
          </a:ln>
        </p:spPr>
      </p:pic>
      <p:sp>
        <p:nvSpPr>
          <p:cNvPr id="282" name="Google Shape;282;p56"/>
          <p:cNvSpPr/>
          <p:nvPr/>
        </p:nvSpPr>
        <p:spPr>
          <a:xfrm>
            <a:off x="6398404" y="1558381"/>
            <a:ext cx="5369471" cy="231020"/>
          </a:xfrm>
          <a:prstGeom prst="roundRect">
            <a:avLst>
              <a:gd name="adj" fmla="val 16667"/>
            </a:avLst>
          </a:prstGeom>
          <a:solidFill>
            <a:schemeClr val="bg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bg1"/>
                </a:solidFill>
                <a:latin typeface="Roboto"/>
                <a:ea typeface="Roboto"/>
                <a:cs typeface="Roboto"/>
                <a:sym typeface="Roboto"/>
              </a:rPr>
              <a:t>Average Departure Delay Per Month</a:t>
            </a:r>
            <a:endParaRPr sz="1600" dirty="0">
              <a:solidFill>
                <a:schemeClr val="bg1"/>
              </a:solidFill>
            </a:endParaRPr>
          </a:p>
        </p:txBody>
      </p:sp>
      <p:pic>
        <p:nvPicPr>
          <p:cNvPr id="283" name="Google Shape;283;p56"/>
          <p:cNvPicPr preferRelativeResize="0"/>
          <p:nvPr/>
        </p:nvPicPr>
        <p:blipFill rotWithShape="1">
          <a:blip r:embed="rId4">
            <a:alphaModFix/>
          </a:blip>
          <a:srcRect/>
          <a:stretch/>
        </p:blipFill>
        <p:spPr>
          <a:xfrm>
            <a:off x="6355102" y="1855567"/>
            <a:ext cx="5654530" cy="1996613"/>
          </a:xfrm>
          <a:prstGeom prst="rect">
            <a:avLst/>
          </a:prstGeom>
          <a:noFill/>
          <a:ln w="28575" cap="flat" cmpd="sng">
            <a:solidFill>
              <a:schemeClr val="tx2"/>
            </a:solidFill>
            <a:prstDash val="solid"/>
            <a:round/>
            <a:headEnd type="none" w="sm" len="sm"/>
            <a:tailEnd type="none" w="sm" len="sm"/>
          </a:ln>
        </p:spPr>
      </p:pic>
      <p:pic>
        <p:nvPicPr>
          <p:cNvPr id="284" name="Google Shape;284;p56" descr="Airplane with solid fill"/>
          <p:cNvPicPr preferRelativeResize="0"/>
          <p:nvPr/>
        </p:nvPicPr>
        <p:blipFill rotWithShape="1">
          <a:blip r:embed="rId5">
            <a:alphaModFix/>
          </a:blip>
          <a:srcRect/>
          <a:stretch/>
        </p:blipFill>
        <p:spPr>
          <a:xfrm>
            <a:off x="544187" y="3855165"/>
            <a:ext cx="400639" cy="400639"/>
          </a:xfrm>
          <a:prstGeom prst="rect">
            <a:avLst/>
          </a:prstGeom>
          <a:noFill/>
          <a:ln>
            <a:noFill/>
          </a:ln>
        </p:spPr>
      </p:pic>
      <p:sp>
        <p:nvSpPr>
          <p:cNvPr id="287" name="Google Shape;287;p56"/>
          <p:cNvSpPr txBox="1"/>
          <p:nvPr/>
        </p:nvSpPr>
        <p:spPr>
          <a:xfrm>
            <a:off x="944826" y="3881104"/>
            <a:ext cx="3959683" cy="307736"/>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Roboto"/>
                <a:ea typeface="Roboto"/>
                <a:cs typeface="Roboto"/>
                <a:sym typeface="Roboto"/>
              </a:rPr>
              <a:t>Seasonality shift in the flights count per month</a:t>
            </a:r>
            <a:endParaRPr dirty="0"/>
          </a:p>
        </p:txBody>
      </p:sp>
      <p:pic>
        <p:nvPicPr>
          <p:cNvPr id="290" name="Google Shape;290;p56" descr="Airplane with solid fill"/>
          <p:cNvPicPr preferRelativeResize="0"/>
          <p:nvPr/>
        </p:nvPicPr>
        <p:blipFill rotWithShape="1">
          <a:blip r:embed="rId5">
            <a:alphaModFix/>
          </a:blip>
          <a:srcRect/>
          <a:stretch/>
        </p:blipFill>
        <p:spPr>
          <a:xfrm>
            <a:off x="6653070" y="3834652"/>
            <a:ext cx="400639" cy="400639"/>
          </a:xfrm>
          <a:prstGeom prst="rect">
            <a:avLst/>
          </a:prstGeom>
          <a:noFill/>
          <a:ln>
            <a:noFill/>
          </a:ln>
        </p:spPr>
      </p:pic>
      <p:sp>
        <p:nvSpPr>
          <p:cNvPr id="293" name="Google Shape;293;p56"/>
          <p:cNvSpPr txBox="1"/>
          <p:nvPr/>
        </p:nvSpPr>
        <p:spPr>
          <a:xfrm>
            <a:off x="7053709" y="3869708"/>
            <a:ext cx="4670387" cy="307736"/>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Roboto"/>
                <a:ea typeface="Roboto"/>
                <a:cs typeface="Roboto"/>
                <a:sym typeface="Roboto"/>
              </a:rPr>
              <a:t>Avg. Departure delay goes well with the seasonality shift</a:t>
            </a:r>
            <a:endParaRPr dirty="0"/>
          </a:p>
        </p:txBody>
      </p:sp>
      <p:sp>
        <p:nvSpPr>
          <p:cNvPr id="6" name="Google Shape;282;p56">
            <a:extLst>
              <a:ext uri="{FF2B5EF4-FFF2-40B4-BE49-F238E27FC236}">
                <a16:creationId xmlns:a16="http://schemas.microsoft.com/office/drawing/2014/main" id="{60F4C4DB-1F34-F45D-8410-BF3D92E0FE58}"/>
              </a:ext>
            </a:extLst>
          </p:cNvPr>
          <p:cNvSpPr/>
          <p:nvPr/>
        </p:nvSpPr>
        <p:spPr>
          <a:xfrm>
            <a:off x="301658" y="4235291"/>
            <a:ext cx="5676156" cy="231020"/>
          </a:xfrm>
          <a:prstGeom prst="roundRect">
            <a:avLst>
              <a:gd name="adj" fmla="val 16667"/>
            </a:avLst>
          </a:prstGeom>
          <a:solidFill>
            <a:schemeClr val="bg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bg1"/>
                </a:solidFill>
                <a:latin typeface="Roboto"/>
                <a:ea typeface="Roboto"/>
                <a:cs typeface="Roboto"/>
                <a:sym typeface="Roboto"/>
              </a:rPr>
              <a:t>Average Departure Delay Over Day of Weeks</a:t>
            </a:r>
            <a:endParaRPr sz="1600" dirty="0">
              <a:solidFill>
                <a:schemeClr val="bg1"/>
              </a:solidFill>
            </a:endParaRPr>
          </a:p>
        </p:txBody>
      </p:sp>
      <p:pic>
        <p:nvPicPr>
          <p:cNvPr id="8" name="Picture 7">
            <a:extLst>
              <a:ext uri="{FF2B5EF4-FFF2-40B4-BE49-F238E27FC236}">
                <a16:creationId xmlns:a16="http://schemas.microsoft.com/office/drawing/2014/main" id="{3DD7F034-9A6F-EF89-D1B2-86905CAC659C}"/>
              </a:ext>
            </a:extLst>
          </p:cNvPr>
          <p:cNvPicPr>
            <a:picLocks noChangeAspect="1"/>
          </p:cNvPicPr>
          <p:nvPr/>
        </p:nvPicPr>
        <p:blipFill>
          <a:blip r:embed="rId6">
            <a:alphaModFix/>
          </a:blip>
          <a:stretch>
            <a:fillRect/>
          </a:stretch>
        </p:blipFill>
        <p:spPr>
          <a:xfrm>
            <a:off x="182368" y="4565544"/>
            <a:ext cx="5913632" cy="2242891"/>
          </a:xfrm>
          <a:prstGeom prst="rect">
            <a:avLst/>
          </a:prstGeom>
          <a:noFill/>
          <a:ln w="28575" cap="flat" cmpd="sng">
            <a:solidFill>
              <a:schemeClr val="tx2"/>
            </a:solidFill>
            <a:prstDash val="solid"/>
            <a:round/>
            <a:headEnd type="none" w="sm" len="sm"/>
            <a:tailEnd type="none" w="sm" len="sm"/>
          </a:ln>
        </p:spPr>
      </p:pic>
      <p:sp>
        <p:nvSpPr>
          <p:cNvPr id="9" name="Google Shape;304;p57">
            <a:extLst>
              <a:ext uri="{FF2B5EF4-FFF2-40B4-BE49-F238E27FC236}">
                <a16:creationId xmlns:a16="http://schemas.microsoft.com/office/drawing/2014/main" id="{26A0543D-D68A-46A9-4BD1-5F1D644363E5}"/>
              </a:ext>
            </a:extLst>
          </p:cNvPr>
          <p:cNvSpPr/>
          <p:nvPr/>
        </p:nvSpPr>
        <p:spPr>
          <a:xfrm>
            <a:off x="6398404" y="4255984"/>
            <a:ext cx="5369472" cy="231020"/>
          </a:xfrm>
          <a:prstGeom prst="roundRect">
            <a:avLst>
              <a:gd name="adj" fmla="val 16667"/>
            </a:avLst>
          </a:prstGeom>
          <a:solidFill>
            <a:schemeClr val="dk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lt1"/>
                </a:solidFill>
                <a:latin typeface="Roboto"/>
                <a:ea typeface="Roboto"/>
                <a:cs typeface="Roboto"/>
                <a:sym typeface="Roboto"/>
              </a:rPr>
              <a:t>Average Departure Delay </a:t>
            </a:r>
            <a:r>
              <a:rPr lang="en-US" sz="1600" dirty="0">
                <a:solidFill>
                  <a:schemeClr val="lt1"/>
                </a:solidFill>
                <a:latin typeface="Roboto"/>
                <a:ea typeface="Roboto"/>
                <a:cs typeface="Roboto"/>
                <a:sym typeface="Roboto"/>
              </a:rPr>
              <a:t>Over Days</a:t>
            </a:r>
            <a:endParaRPr sz="1100" dirty="0"/>
          </a:p>
        </p:txBody>
      </p:sp>
      <p:pic>
        <p:nvPicPr>
          <p:cNvPr id="10" name="Picture 9">
            <a:extLst>
              <a:ext uri="{FF2B5EF4-FFF2-40B4-BE49-F238E27FC236}">
                <a16:creationId xmlns:a16="http://schemas.microsoft.com/office/drawing/2014/main" id="{944BD9CA-3326-DAC8-7130-7EEE0F806D61}"/>
              </a:ext>
            </a:extLst>
          </p:cNvPr>
          <p:cNvPicPr>
            <a:picLocks noChangeAspect="1"/>
          </p:cNvPicPr>
          <p:nvPr/>
        </p:nvPicPr>
        <p:blipFill>
          <a:blip r:embed="rId7">
            <a:alphaModFix/>
          </a:blip>
          <a:stretch>
            <a:fillRect/>
          </a:stretch>
        </p:blipFill>
        <p:spPr>
          <a:xfrm>
            <a:off x="6344289" y="4565544"/>
            <a:ext cx="5676156" cy="2242890"/>
          </a:xfrm>
          <a:prstGeom prst="rect">
            <a:avLst/>
          </a:prstGeom>
          <a:noFill/>
          <a:ln w="19050" cap="flat" cmpd="sng">
            <a:solidFill>
              <a:schemeClr val="lt2"/>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wipe(down)">
                                      <p:cBhvr>
                                        <p:cTn id="7" dur="500"/>
                                        <p:tgtEl>
                                          <p:spTgt spid="28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0"/>
                                        </p:tgtEl>
                                        <p:attrNameLst>
                                          <p:attrName>style.visibility</p:attrName>
                                        </p:attrNameLst>
                                      </p:cBhvr>
                                      <p:to>
                                        <p:strVal val="visible"/>
                                      </p:to>
                                    </p:set>
                                    <p:animEffect transition="in" filter="wipe(down)">
                                      <p:cBhvr>
                                        <p:cTn id="10" dur="500"/>
                                        <p:tgtEl>
                                          <p:spTgt spid="28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82"/>
                                        </p:tgtEl>
                                        <p:attrNameLst>
                                          <p:attrName>style.visibility</p:attrName>
                                        </p:attrNameLst>
                                      </p:cBhvr>
                                      <p:to>
                                        <p:strVal val="visible"/>
                                      </p:to>
                                    </p:set>
                                    <p:animEffect transition="in" filter="wipe(down)">
                                      <p:cBhvr>
                                        <p:cTn id="15" dur="500"/>
                                        <p:tgtEl>
                                          <p:spTgt spid="282"/>
                                        </p:tgtEl>
                                      </p:cBhvr>
                                    </p:animEffect>
                                  </p:childTnLst>
                                </p:cTn>
                              </p:par>
                              <p:par>
                                <p:cTn id="16" presetID="22" presetClass="entr" presetSubtype="4" fill="hold" nodeType="withEffect">
                                  <p:stCondLst>
                                    <p:cond delay="0"/>
                                  </p:stCondLst>
                                  <p:childTnLst>
                                    <p:set>
                                      <p:cBhvr>
                                        <p:cTn id="17" dur="1" fill="hold">
                                          <p:stCondLst>
                                            <p:cond delay="0"/>
                                          </p:stCondLst>
                                        </p:cTn>
                                        <p:tgtEl>
                                          <p:spTgt spid="283"/>
                                        </p:tgtEl>
                                        <p:attrNameLst>
                                          <p:attrName>style.visibility</p:attrName>
                                        </p:attrNameLst>
                                      </p:cBhvr>
                                      <p:to>
                                        <p:strVal val="visible"/>
                                      </p:to>
                                    </p:set>
                                    <p:animEffect transition="in" filter="wipe(down)">
                                      <p:cBhvr>
                                        <p:cTn id="18" dur="500"/>
                                        <p:tgtEl>
                                          <p:spTgt spid="28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animBg="1"/>
      <p:bldP spid="282"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4" name="Google Shape;304;p57"/>
          <p:cNvSpPr/>
          <p:nvPr/>
        </p:nvSpPr>
        <p:spPr>
          <a:xfrm>
            <a:off x="301658" y="1687398"/>
            <a:ext cx="5676156" cy="593889"/>
          </a:xfrm>
          <a:prstGeom prst="roundRect">
            <a:avLst>
              <a:gd name="adj" fmla="val 16667"/>
            </a:avLst>
          </a:prstGeom>
          <a:solidFill>
            <a:schemeClr val="dk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Roboto"/>
                <a:ea typeface="Roboto"/>
                <a:cs typeface="Roboto"/>
                <a:sym typeface="Roboto"/>
              </a:rPr>
              <a:t>Average Departure Delay by Carrier</a:t>
            </a:r>
            <a:endParaRPr/>
          </a:p>
        </p:txBody>
      </p:sp>
      <p:sp>
        <p:nvSpPr>
          <p:cNvPr id="305" name="Google Shape;305;p57"/>
          <p:cNvSpPr/>
          <p:nvPr/>
        </p:nvSpPr>
        <p:spPr>
          <a:xfrm>
            <a:off x="6214188" y="1687398"/>
            <a:ext cx="5676156" cy="593889"/>
          </a:xfrm>
          <a:prstGeom prst="roundRect">
            <a:avLst>
              <a:gd name="adj" fmla="val 16667"/>
            </a:avLst>
          </a:prstGeom>
          <a:solidFill>
            <a:schemeClr val="dk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Roboto"/>
                <a:ea typeface="Roboto"/>
                <a:cs typeface="Roboto"/>
                <a:sym typeface="Roboto"/>
              </a:rPr>
              <a:t>Top 20 Airports by Average Departure Delay</a:t>
            </a:r>
            <a:endParaRPr sz="2000" b="0" i="0" u="none" strike="noStrike" cap="none">
              <a:solidFill>
                <a:schemeClr val="lt1"/>
              </a:solidFill>
              <a:latin typeface="Roboto"/>
              <a:ea typeface="Roboto"/>
              <a:cs typeface="Roboto"/>
              <a:sym typeface="Roboto"/>
            </a:endParaRPr>
          </a:p>
        </p:txBody>
      </p:sp>
      <p:pic>
        <p:nvPicPr>
          <p:cNvPr id="306" name="Google Shape;306;p57" descr="Airplane with solid fill"/>
          <p:cNvPicPr preferRelativeResize="0"/>
          <p:nvPr/>
        </p:nvPicPr>
        <p:blipFill rotWithShape="1">
          <a:blip r:embed="rId3">
            <a:alphaModFix/>
          </a:blip>
          <a:srcRect/>
          <a:stretch/>
        </p:blipFill>
        <p:spPr>
          <a:xfrm>
            <a:off x="486294" y="5926746"/>
            <a:ext cx="400639" cy="400639"/>
          </a:xfrm>
          <a:prstGeom prst="rect">
            <a:avLst/>
          </a:prstGeom>
          <a:noFill/>
          <a:ln>
            <a:noFill/>
          </a:ln>
        </p:spPr>
      </p:pic>
      <p:sp>
        <p:nvSpPr>
          <p:cNvPr id="307" name="Google Shape;307;p57"/>
          <p:cNvSpPr txBox="1"/>
          <p:nvPr/>
        </p:nvSpPr>
        <p:spPr>
          <a:xfrm>
            <a:off x="886933" y="5926746"/>
            <a:ext cx="509088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D0D0D"/>
                </a:solidFill>
                <a:latin typeface="Roboto"/>
                <a:ea typeface="Roboto"/>
                <a:cs typeface="Roboto"/>
                <a:sym typeface="Roboto"/>
              </a:rPr>
              <a:t>Provides insights into the punctuality performance of airlines</a:t>
            </a:r>
            <a:endParaRPr sz="1400" b="0" i="0" u="none" strike="noStrike" cap="none" dirty="0">
              <a:solidFill>
                <a:srgbClr val="000000"/>
              </a:solidFill>
              <a:latin typeface="Roboto"/>
              <a:ea typeface="Roboto"/>
              <a:cs typeface="Roboto"/>
              <a:sym typeface="Roboto"/>
            </a:endParaRPr>
          </a:p>
        </p:txBody>
      </p:sp>
      <p:pic>
        <p:nvPicPr>
          <p:cNvPr id="308" name="Google Shape;308;p57" descr="Airplane with solid fill"/>
          <p:cNvPicPr preferRelativeResize="0"/>
          <p:nvPr/>
        </p:nvPicPr>
        <p:blipFill rotWithShape="1">
          <a:blip r:embed="rId3">
            <a:alphaModFix/>
          </a:blip>
          <a:srcRect/>
          <a:stretch/>
        </p:blipFill>
        <p:spPr>
          <a:xfrm>
            <a:off x="6491063" y="5926745"/>
            <a:ext cx="400639" cy="400639"/>
          </a:xfrm>
          <a:prstGeom prst="rect">
            <a:avLst/>
          </a:prstGeom>
          <a:noFill/>
          <a:ln>
            <a:noFill/>
          </a:ln>
        </p:spPr>
      </p:pic>
      <p:sp>
        <p:nvSpPr>
          <p:cNvPr id="309" name="Google Shape;309;p57"/>
          <p:cNvSpPr txBox="1"/>
          <p:nvPr/>
        </p:nvSpPr>
        <p:spPr>
          <a:xfrm>
            <a:off x="6891702" y="5865474"/>
            <a:ext cx="4998642"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D0D0D"/>
                </a:solidFill>
                <a:latin typeface="Roboto"/>
                <a:ea typeface="Roboto"/>
                <a:cs typeface="Roboto"/>
                <a:sym typeface="Roboto"/>
              </a:rPr>
              <a:t>Highlights potential areas of congestion and operational challenges within the aviation system</a:t>
            </a:r>
            <a:endParaRPr sz="1400" b="0" i="0" u="none" strike="noStrike" cap="none" dirty="0">
              <a:solidFill>
                <a:srgbClr val="000000"/>
              </a:solidFill>
              <a:latin typeface="Roboto"/>
              <a:ea typeface="Roboto"/>
              <a:cs typeface="Roboto"/>
              <a:sym typeface="Roboto"/>
            </a:endParaRPr>
          </a:p>
        </p:txBody>
      </p:sp>
      <p:pic>
        <p:nvPicPr>
          <p:cNvPr id="310" name="Google Shape;310;p57"/>
          <p:cNvPicPr preferRelativeResize="0"/>
          <p:nvPr/>
        </p:nvPicPr>
        <p:blipFill rotWithShape="1">
          <a:blip r:embed="rId4">
            <a:alphaModFix/>
          </a:blip>
          <a:srcRect/>
          <a:stretch/>
        </p:blipFill>
        <p:spPr>
          <a:xfrm>
            <a:off x="301656" y="2409718"/>
            <a:ext cx="5676157" cy="3164831"/>
          </a:xfrm>
          <a:prstGeom prst="rect">
            <a:avLst/>
          </a:prstGeom>
          <a:noFill/>
          <a:ln w="19050" cap="flat" cmpd="sng">
            <a:solidFill>
              <a:schemeClr val="lt2"/>
            </a:solidFill>
            <a:prstDash val="solid"/>
            <a:round/>
            <a:headEnd type="none" w="sm" len="sm"/>
            <a:tailEnd type="none" w="sm" len="sm"/>
          </a:ln>
        </p:spPr>
      </p:pic>
      <p:pic>
        <p:nvPicPr>
          <p:cNvPr id="311" name="Google Shape;311;p57"/>
          <p:cNvPicPr preferRelativeResize="0"/>
          <p:nvPr/>
        </p:nvPicPr>
        <p:blipFill rotWithShape="1">
          <a:blip r:embed="rId5">
            <a:alphaModFix/>
          </a:blip>
          <a:srcRect/>
          <a:stretch/>
        </p:blipFill>
        <p:spPr>
          <a:xfrm>
            <a:off x="6252411" y="2409718"/>
            <a:ext cx="5637933" cy="3164831"/>
          </a:xfrm>
          <a:prstGeom prst="rect">
            <a:avLst/>
          </a:prstGeom>
          <a:noFill/>
          <a:ln w="19050" cap="flat" cmpd="sng">
            <a:solidFill>
              <a:schemeClr val="lt2"/>
            </a:solidFill>
            <a:prstDash val="solid"/>
            <a:round/>
            <a:headEnd type="none" w="sm" len="sm"/>
            <a:tailEnd type="none" w="sm" len="sm"/>
          </a:ln>
        </p:spPr>
      </p:pic>
      <p:sp>
        <p:nvSpPr>
          <p:cNvPr id="4" name="Google Shape;279;p56">
            <a:extLst>
              <a:ext uri="{FF2B5EF4-FFF2-40B4-BE49-F238E27FC236}">
                <a16:creationId xmlns:a16="http://schemas.microsoft.com/office/drawing/2014/main" id="{F7D5EB29-6E9E-6FFF-2C20-1921DAFFCE65}"/>
              </a:ext>
            </a:extLst>
          </p:cNvPr>
          <p:cNvSpPr txBox="1">
            <a:spLocks noGrp="1"/>
          </p:cNvSpPr>
          <p:nvPr>
            <p:ph type="title"/>
          </p:nvPr>
        </p:nvSpPr>
        <p:spPr>
          <a:xfrm>
            <a:off x="357057" y="338924"/>
            <a:ext cx="11410818" cy="72586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5400" dirty="0"/>
              <a:t>Exploratory Data Analysis – Cont.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4" name="Google Shape;304;p57"/>
          <p:cNvSpPr/>
          <p:nvPr/>
        </p:nvSpPr>
        <p:spPr>
          <a:xfrm>
            <a:off x="3257922" y="1570073"/>
            <a:ext cx="5676156" cy="400020"/>
          </a:xfrm>
          <a:prstGeom prst="roundRect">
            <a:avLst>
              <a:gd name="adj" fmla="val 16667"/>
            </a:avLst>
          </a:prstGeom>
          <a:solidFill>
            <a:schemeClr val="dk2"/>
          </a:solidFill>
          <a:ln w="25400" cap="flat" cmpd="sng">
            <a:solidFill>
              <a:srgbClr val="2D4E4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lt1"/>
                </a:solidFill>
                <a:latin typeface="Roboto"/>
                <a:ea typeface="Roboto"/>
                <a:cs typeface="Roboto"/>
                <a:sym typeface="Roboto"/>
              </a:rPr>
              <a:t>Airline Cancellation Analysis</a:t>
            </a:r>
            <a:endParaRPr sz="1100" dirty="0"/>
          </a:p>
        </p:txBody>
      </p:sp>
      <p:pic>
        <p:nvPicPr>
          <p:cNvPr id="308" name="Google Shape;308;p57" descr="Airplane with solid fill"/>
          <p:cNvPicPr preferRelativeResize="0"/>
          <p:nvPr/>
        </p:nvPicPr>
        <p:blipFill rotWithShape="1">
          <a:blip r:embed="rId4">
            <a:alphaModFix/>
          </a:blip>
          <a:srcRect/>
          <a:stretch/>
        </p:blipFill>
        <p:spPr>
          <a:xfrm>
            <a:off x="4180306" y="6419983"/>
            <a:ext cx="400639" cy="400639"/>
          </a:xfrm>
          <a:prstGeom prst="rect">
            <a:avLst/>
          </a:prstGeom>
          <a:noFill/>
          <a:ln>
            <a:noFill/>
          </a:ln>
        </p:spPr>
      </p:pic>
      <p:sp>
        <p:nvSpPr>
          <p:cNvPr id="309" name="Google Shape;309;p57"/>
          <p:cNvSpPr txBox="1"/>
          <p:nvPr/>
        </p:nvSpPr>
        <p:spPr>
          <a:xfrm>
            <a:off x="4380625" y="6466434"/>
            <a:ext cx="3553700" cy="307736"/>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r>
              <a:rPr lang="en-CA" sz="1400" b="0" i="0" u="none" strike="noStrike" cap="none" dirty="0" err="1">
                <a:solidFill>
                  <a:srgbClr val="000000"/>
                </a:solidFill>
                <a:latin typeface="Roboto"/>
                <a:ea typeface="Roboto"/>
                <a:cs typeface="Roboto"/>
                <a:sym typeface="Roboto"/>
              </a:rPr>
              <a:t>dfadasdda</a:t>
            </a:r>
            <a:endParaRPr sz="1400" b="0" i="0" u="none" strike="noStrike" cap="none" dirty="0">
              <a:solidFill>
                <a:srgbClr val="000000"/>
              </a:solidFill>
              <a:latin typeface="Roboto"/>
              <a:ea typeface="Roboto"/>
              <a:cs typeface="Roboto"/>
              <a:sym typeface="Roboto"/>
            </a:endParaRPr>
          </a:p>
        </p:txBody>
      </p:sp>
      <p:sp>
        <p:nvSpPr>
          <p:cNvPr id="4" name="Google Shape;279;p56">
            <a:extLst>
              <a:ext uri="{FF2B5EF4-FFF2-40B4-BE49-F238E27FC236}">
                <a16:creationId xmlns:a16="http://schemas.microsoft.com/office/drawing/2014/main" id="{6BA2D3C3-1C24-1584-2B06-3416962AE12F}"/>
              </a:ext>
            </a:extLst>
          </p:cNvPr>
          <p:cNvSpPr txBox="1">
            <a:spLocks/>
          </p:cNvSpPr>
          <p:nvPr/>
        </p:nvSpPr>
        <p:spPr>
          <a:xfrm>
            <a:off x="357057" y="338924"/>
            <a:ext cx="11410818" cy="72586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Roboto"/>
              <a:buNone/>
              <a:defRPr sz="44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2"/>
              </a:buClr>
              <a:buSzPts val="2800"/>
            </a:pPr>
            <a:r>
              <a:rPr lang="en-US" sz="5400" dirty="0"/>
              <a:t>Exploratory Data Analysis – Cont.</a:t>
            </a:r>
            <a:endParaRPr lang="en-US" dirty="0"/>
          </a:p>
        </p:txBody>
      </p:sp>
      <p:pic>
        <p:nvPicPr>
          <p:cNvPr id="7" name="Picture 6">
            <a:extLst>
              <a:ext uri="{FF2B5EF4-FFF2-40B4-BE49-F238E27FC236}">
                <a16:creationId xmlns:a16="http://schemas.microsoft.com/office/drawing/2014/main" id="{A198AB25-4D63-DB7E-7CA3-2F03498E371F}"/>
              </a:ext>
            </a:extLst>
          </p:cNvPr>
          <p:cNvPicPr>
            <a:picLocks noChangeAspect="1"/>
          </p:cNvPicPr>
          <p:nvPr/>
        </p:nvPicPr>
        <p:blipFill>
          <a:blip r:embed="rId5"/>
          <a:stretch>
            <a:fillRect/>
          </a:stretch>
        </p:blipFill>
        <p:spPr>
          <a:xfrm>
            <a:off x="1028564" y="2081956"/>
            <a:ext cx="4057921" cy="4241022"/>
          </a:xfrm>
          <a:prstGeom prst="rect">
            <a:avLst/>
          </a:prstGeom>
          <a:ln w="28575">
            <a:solidFill>
              <a:schemeClr val="bg2"/>
            </a:solidFill>
          </a:ln>
        </p:spPr>
      </p:pic>
      <p:pic>
        <p:nvPicPr>
          <p:cNvPr id="9" name="Picture 8">
            <a:extLst>
              <a:ext uri="{FF2B5EF4-FFF2-40B4-BE49-F238E27FC236}">
                <a16:creationId xmlns:a16="http://schemas.microsoft.com/office/drawing/2014/main" id="{6F44F6A9-A474-5191-5D19-5BD8003F08FC}"/>
              </a:ext>
            </a:extLst>
          </p:cNvPr>
          <p:cNvPicPr>
            <a:picLocks noChangeAspect="1"/>
          </p:cNvPicPr>
          <p:nvPr/>
        </p:nvPicPr>
        <p:blipFill>
          <a:blip r:embed="rId6"/>
          <a:stretch>
            <a:fillRect/>
          </a:stretch>
        </p:blipFill>
        <p:spPr>
          <a:xfrm>
            <a:off x="6733867" y="2081956"/>
            <a:ext cx="4607224" cy="4241022"/>
          </a:xfrm>
          <a:prstGeom prst="rect">
            <a:avLst/>
          </a:prstGeom>
          <a:ln w="28575">
            <a:solidFill>
              <a:schemeClr val="bg2"/>
            </a:solidFill>
          </a:ln>
        </p:spPr>
      </p:pic>
    </p:spTree>
    <p:extLst>
      <p:ext uri="{BB962C8B-B14F-4D97-AF65-F5344CB8AC3E}">
        <p14:creationId xmlns:p14="http://schemas.microsoft.com/office/powerpoint/2010/main" val="606839815"/>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4" name="Google Shape;274;p5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Roboto"/>
                <a:ea typeface="Roboto"/>
                <a:cs typeface="Roboto"/>
                <a:sym typeface="Roboto"/>
              </a:rPr>
              <a:t>9</a:t>
            </a:fld>
            <a:endParaRPr sz="1200" b="0" i="0" u="none" strike="noStrike" cap="none">
              <a:solidFill>
                <a:srgbClr val="888888"/>
              </a:solidFill>
              <a:latin typeface="Roboto"/>
              <a:ea typeface="Roboto"/>
              <a:cs typeface="Roboto"/>
              <a:sym typeface="Roboto"/>
            </a:endParaRPr>
          </a:p>
        </p:txBody>
      </p:sp>
      <p:pic>
        <p:nvPicPr>
          <p:cNvPr id="8" name="Picture 7">
            <a:extLst>
              <a:ext uri="{FF2B5EF4-FFF2-40B4-BE49-F238E27FC236}">
                <a16:creationId xmlns:a16="http://schemas.microsoft.com/office/drawing/2014/main" id="{69F462A3-5DF2-DA5E-9627-9728425AFCBC}"/>
              </a:ext>
            </a:extLst>
          </p:cNvPr>
          <p:cNvPicPr>
            <a:picLocks noChangeAspect="1"/>
          </p:cNvPicPr>
          <p:nvPr/>
        </p:nvPicPr>
        <p:blipFill>
          <a:blip r:embed="rId3">
            <a:alphaModFix amt="20000"/>
          </a:blip>
          <a:stretch>
            <a:fillRect/>
          </a:stretch>
        </p:blipFill>
        <p:spPr>
          <a:xfrm>
            <a:off x="2660880" y="1705103"/>
            <a:ext cx="6423490" cy="4811150"/>
          </a:xfrm>
          <a:prstGeom prst="rect">
            <a:avLst/>
          </a:prstGeom>
        </p:spPr>
      </p:pic>
      <p:grpSp>
        <p:nvGrpSpPr>
          <p:cNvPr id="3" name="Group 2">
            <a:extLst>
              <a:ext uri="{FF2B5EF4-FFF2-40B4-BE49-F238E27FC236}">
                <a16:creationId xmlns:a16="http://schemas.microsoft.com/office/drawing/2014/main" id="{0516348B-A752-A195-CDF5-8275A5801DC0}"/>
              </a:ext>
            </a:extLst>
          </p:cNvPr>
          <p:cNvGrpSpPr/>
          <p:nvPr/>
        </p:nvGrpSpPr>
        <p:grpSpPr>
          <a:xfrm>
            <a:off x="6507480" y="1771788"/>
            <a:ext cx="4093465" cy="4663173"/>
            <a:chOff x="6507480" y="1771788"/>
            <a:chExt cx="4093465" cy="4663173"/>
          </a:xfrm>
        </p:grpSpPr>
        <p:pic>
          <p:nvPicPr>
            <p:cNvPr id="15" name="Graphic 14" descr="Landing with solid fill">
              <a:extLst>
                <a:ext uri="{FF2B5EF4-FFF2-40B4-BE49-F238E27FC236}">
                  <a16:creationId xmlns:a16="http://schemas.microsoft.com/office/drawing/2014/main" id="{B3941D01-908A-CCFC-091B-6188025406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54952" y="1779091"/>
              <a:ext cx="914400" cy="914400"/>
            </a:xfrm>
            <a:prstGeom prst="rect">
              <a:avLst/>
            </a:prstGeom>
          </p:spPr>
        </p:pic>
        <p:sp>
          <p:nvSpPr>
            <p:cNvPr id="17" name="Rectangle: Rounded Corners 16">
              <a:extLst>
                <a:ext uri="{FF2B5EF4-FFF2-40B4-BE49-F238E27FC236}">
                  <a16:creationId xmlns:a16="http://schemas.microsoft.com/office/drawing/2014/main" id="{68139A13-2BA1-2EFC-2BFF-05975D154AC5}"/>
                </a:ext>
              </a:extLst>
            </p:cNvPr>
            <p:cNvSpPr/>
            <p:nvPr/>
          </p:nvSpPr>
          <p:spPr>
            <a:xfrm>
              <a:off x="6507480" y="1771788"/>
              <a:ext cx="4093465" cy="4663173"/>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b="1"/>
            </a:p>
          </p:txBody>
        </p:sp>
        <p:sp>
          <p:nvSpPr>
            <p:cNvPr id="18" name="TextBox 17">
              <a:extLst>
                <a:ext uri="{FF2B5EF4-FFF2-40B4-BE49-F238E27FC236}">
                  <a16:creationId xmlns:a16="http://schemas.microsoft.com/office/drawing/2014/main" id="{A4959626-0FF3-7BEE-C714-C37D1D2E1B2D}"/>
                </a:ext>
              </a:extLst>
            </p:cNvPr>
            <p:cNvSpPr txBox="1"/>
            <p:nvPr/>
          </p:nvSpPr>
          <p:spPr>
            <a:xfrm>
              <a:off x="7811004" y="1984515"/>
              <a:ext cx="2607048" cy="307777"/>
            </a:xfrm>
            <a:prstGeom prst="rect">
              <a:avLst/>
            </a:prstGeom>
            <a:noFill/>
          </p:spPr>
          <p:txBody>
            <a:bodyPr wrap="square" rtlCol="0" anchor="ctr">
              <a:spAutoFit/>
            </a:bodyPr>
            <a:lstStyle/>
            <a:p>
              <a:pPr algn="ctr"/>
              <a:r>
                <a:rPr lang="en-CA" b="1" dirty="0"/>
                <a:t>IMPORTANT FEATURES</a:t>
              </a:r>
            </a:p>
          </p:txBody>
        </p:sp>
        <p:pic>
          <p:nvPicPr>
            <p:cNvPr id="28" name="Graphic 27" descr="Checkbox Checked with solid fill">
              <a:extLst>
                <a:ext uri="{FF2B5EF4-FFF2-40B4-BE49-F238E27FC236}">
                  <a16:creationId xmlns:a16="http://schemas.microsoft.com/office/drawing/2014/main" id="{0D437282-3F99-3244-F882-220C328D977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29272" y="2696585"/>
              <a:ext cx="365760" cy="365760"/>
            </a:xfrm>
            <a:prstGeom prst="rect">
              <a:avLst/>
            </a:prstGeom>
          </p:spPr>
        </p:pic>
        <p:pic>
          <p:nvPicPr>
            <p:cNvPr id="29" name="Graphic 28" descr="Checkbox Checked with solid fill">
              <a:extLst>
                <a:ext uri="{FF2B5EF4-FFF2-40B4-BE49-F238E27FC236}">
                  <a16:creationId xmlns:a16="http://schemas.microsoft.com/office/drawing/2014/main" id="{BBAB5820-1F03-D177-7016-834CDA65C8D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29272" y="3065439"/>
              <a:ext cx="365760" cy="365760"/>
            </a:xfrm>
            <a:prstGeom prst="rect">
              <a:avLst/>
            </a:prstGeom>
          </p:spPr>
        </p:pic>
        <p:pic>
          <p:nvPicPr>
            <p:cNvPr id="30" name="Graphic 29" descr="Checkbox Checked with solid fill">
              <a:extLst>
                <a:ext uri="{FF2B5EF4-FFF2-40B4-BE49-F238E27FC236}">
                  <a16:creationId xmlns:a16="http://schemas.microsoft.com/office/drawing/2014/main" id="{95AAFCEF-E153-5585-B5F2-E72F160AA3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29272" y="3429000"/>
              <a:ext cx="365760" cy="365760"/>
            </a:xfrm>
            <a:prstGeom prst="rect">
              <a:avLst/>
            </a:prstGeom>
          </p:spPr>
        </p:pic>
        <p:pic>
          <p:nvPicPr>
            <p:cNvPr id="31" name="Graphic 30" descr="Checkbox Checked with solid fill">
              <a:extLst>
                <a:ext uri="{FF2B5EF4-FFF2-40B4-BE49-F238E27FC236}">
                  <a16:creationId xmlns:a16="http://schemas.microsoft.com/office/drawing/2014/main" id="{BBCCC2DC-354F-8BFC-ED53-E2433CF370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38504" y="3797579"/>
              <a:ext cx="365760" cy="365760"/>
            </a:xfrm>
            <a:prstGeom prst="rect">
              <a:avLst/>
            </a:prstGeom>
          </p:spPr>
        </p:pic>
        <p:pic>
          <p:nvPicPr>
            <p:cNvPr id="32" name="Graphic 31" descr="Checkbox Checked with solid fill">
              <a:extLst>
                <a:ext uri="{FF2B5EF4-FFF2-40B4-BE49-F238E27FC236}">
                  <a16:creationId xmlns:a16="http://schemas.microsoft.com/office/drawing/2014/main" id="{2D764E15-4851-B47B-D1CE-7EF4F1DE9C6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38504" y="4184750"/>
              <a:ext cx="365760" cy="365760"/>
            </a:xfrm>
            <a:prstGeom prst="rect">
              <a:avLst/>
            </a:prstGeom>
          </p:spPr>
        </p:pic>
        <p:sp>
          <p:nvSpPr>
            <p:cNvPr id="33" name="TextBox 32">
              <a:extLst>
                <a:ext uri="{FF2B5EF4-FFF2-40B4-BE49-F238E27FC236}">
                  <a16:creationId xmlns:a16="http://schemas.microsoft.com/office/drawing/2014/main" id="{3B193927-F4CD-C400-6AE7-41A9B09745FC}"/>
                </a:ext>
              </a:extLst>
            </p:cNvPr>
            <p:cNvSpPr txBox="1"/>
            <p:nvPr/>
          </p:nvSpPr>
          <p:spPr>
            <a:xfrm>
              <a:off x="7504264" y="2694718"/>
              <a:ext cx="2607048" cy="307777"/>
            </a:xfrm>
            <a:prstGeom prst="rect">
              <a:avLst/>
            </a:prstGeom>
            <a:noFill/>
          </p:spPr>
          <p:txBody>
            <a:bodyPr wrap="square" rtlCol="0" anchor="ctr">
              <a:spAutoFit/>
            </a:bodyPr>
            <a:lstStyle/>
            <a:p>
              <a:pPr algn="ctr"/>
              <a:r>
                <a:rPr lang="en-CA" b="1" dirty="0"/>
                <a:t>FLIGHT DATE</a:t>
              </a:r>
            </a:p>
          </p:txBody>
        </p:sp>
        <p:sp>
          <p:nvSpPr>
            <p:cNvPr id="34" name="TextBox 33">
              <a:extLst>
                <a:ext uri="{FF2B5EF4-FFF2-40B4-BE49-F238E27FC236}">
                  <a16:creationId xmlns:a16="http://schemas.microsoft.com/office/drawing/2014/main" id="{8CB91061-C724-7852-156E-ADB7FEBB5882}"/>
                </a:ext>
              </a:extLst>
            </p:cNvPr>
            <p:cNvSpPr txBox="1"/>
            <p:nvPr/>
          </p:nvSpPr>
          <p:spPr>
            <a:xfrm>
              <a:off x="7525476" y="3088357"/>
              <a:ext cx="2607048" cy="307777"/>
            </a:xfrm>
            <a:prstGeom prst="rect">
              <a:avLst/>
            </a:prstGeom>
            <a:noFill/>
          </p:spPr>
          <p:txBody>
            <a:bodyPr wrap="square" rtlCol="0" anchor="ctr">
              <a:spAutoFit/>
            </a:bodyPr>
            <a:lstStyle/>
            <a:p>
              <a:pPr algn="ctr"/>
              <a:r>
                <a:rPr lang="en-CA" b="1" dirty="0"/>
                <a:t>CARRIER</a:t>
              </a:r>
            </a:p>
          </p:txBody>
        </p:sp>
        <p:sp>
          <p:nvSpPr>
            <p:cNvPr id="35" name="TextBox 34">
              <a:extLst>
                <a:ext uri="{FF2B5EF4-FFF2-40B4-BE49-F238E27FC236}">
                  <a16:creationId xmlns:a16="http://schemas.microsoft.com/office/drawing/2014/main" id="{CE083976-A05A-E3DE-3AD1-B29610BA2F26}"/>
                </a:ext>
              </a:extLst>
            </p:cNvPr>
            <p:cNvSpPr txBox="1"/>
            <p:nvPr/>
          </p:nvSpPr>
          <p:spPr>
            <a:xfrm>
              <a:off x="7525476" y="3464622"/>
              <a:ext cx="2607048" cy="307777"/>
            </a:xfrm>
            <a:prstGeom prst="rect">
              <a:avLst/>
            </a:prstGeom>
            <a:noFill/>
          </p:spPr>
          <p:txBody>
            <a:bodyPr wrap="square" rtlCol="0" anchor="ctr">
              <a:spAutoFit/>
            </a:bodyPr>
            <a:lstStyle/>
            <a:p>
              <a:pPr algn="ctr"/>
              <a:r>
                <a:rPr lang="en-CA" b="1" dirty="0"/>
                <a:t>ORIGIN</a:t>
              </a:r>
            </a:p>
          </p:txBody>
        </p:sp>
        <p:sp>
          <p:nvSpPr>
            <p:cNvPr id="36" name="TextBox 35">
              <a:extLst>
                <a:ext uri="{FF2B5EF4-FFF2-40B4-BE49-F238E27FC236}">
                  <a16:creationId xmlns:a16="http://schemas.microsoft.com/office/drawing/2014/main" id="{C7B201E1-21D1-71A7-FFC4-BBEF3E30464D}"/>
                </a:ext>
              </a:extLst>
            </p:cNvPr>
            <p:cNvSpPr txBox="1"/>
            <p:nvPr/>
          </p:nvSpPr>
          <p:spPr>
            <a:xfrm>
              <a:off x="7534708" y="3720141"/>
              <a:ext cx="2607048" cy="523220"/>
            </a:xfrm>
            <a:prstGeom prst="rect">
              <a:avLst/>
            </a:prstGeom>
            <a:noFill/>
          </p:spPr>
          <p:txBody>
            <a:bodyPr wrap="square" rtlCol="0" anchor="ctr">
              <a:spAutoFit/>
            </a:bodyPr>
            <a:lstStyle/>
            <a:p>
              <a:pPr algn="ctr"/>
              <a:r>
                <a:rPr lang="en-CA" b="1" dirty="0"/>
                <a:t>SCHEDULED DEPARTURE TIME</a:t>
              </a:r>
            </a:p>
          </p:txBody>
        </p:sp>
        <p:sp>
          <p:nvSpPr>
            <p:cNvPr id="37" name="TextBox 36">
              <a:extLst>
                <a:ext uri="{FF2B5EF4-FFF2-40B4-BE49-F238E27FC236}">
                  <a16:creationId xmlns:a16="http://schemas.microsoft.com/office/drawing/2014/main" id="{33D063DB-3575-7324-EC32-93D124B5C318}"/>
                </a:ext>
              </a:extLst>
            </p:cNvPr>
            <p:cNvSpPr txBox="1"/>
            <p:nvPr/>
          </p:nvSpPr>
          <p:spPr>
            <a:xfrm>
              <a:off x="7599700" y="4208858"/>
              <a:ext cx="2607048" cy="307777"/>
            </a:xfrm>
            <a:prstGeom prst="rect">
              <a:avLst/>
            </a:prstGeom>
            <a:noFill/>
          </p:spPr>
          <p:txBody>
            <a:bodyPr wrap="square" rtlCol="0" anchor="ctr">
              <a:spAutoFit/>
            </a:bodyPr>
            <a:lstStyle/>
            <a:p>
              <a:pPr algn="ctr"/>
              <a:r>
                <a:rPr lang="en-CA" b="1" dirty="0"/>
                <a:t>DEPARTURE DELAY</a:t>
              </a:r>
            </a:p>
          </p:txBody>
        </p:sp>
      </p:grpSp>
      <p:grpSp>
        <p:nvGrpSpPr>
          <p:cNvPr id="2" name="Group 1">
            <a:extLst>
              <a:ext uri="{FF2B5EF4-FFF2-40B4-BE49-F238E27FC236}">
                <a16:creationId xmlns:a16="http://schemas.microsoft.com/office/drawing/2014/main" id="{CA91D7A9-0D0E-7038-399D-39E6B3FBA78B}"/>
              </a:ext>
            </a:extLst>
          </p:cNvPr>
          <p:cNvGrpSpPr/>
          <p:nvPr/>
        </p:nvGrpSpPr>
        <p:grpSpPr>
          <a:xfrm>
            <a:off x="1499615" y="1779091"/>
            <a:ext cx="4093465" cy="4663174"/>
            <a:chOff x="1499615" y="1779091"/>
            <a:chExt cx="4093465" cy="4663174"/>
          </a:xfrm>
        </p:grpSpPr>
        <p:sp>
          <p:nvSpPr>
            <p:cNvPr id="10" name="Rectangle: Rounded Corners 9">
              <a:extLst>
                <a:ext uri="{FF2B5EF4-FFF2-40B4-BE49-F238E27FC236}">
                  <a16:creationId xmlns:a16="http://schemas.microsoft.com/office/drawing/2014/main" id="{2562F56A-A65E-AC7E-5C3B-3CAE39613373}"/>
                </a:ext>
              </a:extLst>
            </p:cNvPr>
            <p:cNvSpPr/>
            <p:nvPr/>
          </p:nvSpPr>
          <p:spPr>
            <a:xfrm>
              <a:off x="1499615" y="1779092"/>
              <a:ext cx="4093465" cy="4663173"/>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b="1"/>
            </a:p>
          </p:txBody>
        </p:sp>
        <p:pic>
          <p:nvPicPr>
            <p:cNvPr id="13" name="Graphic 12" descr="Take Off with solid fill">
              <a:extLst>
                <a:ext uri="{FF2B5EF4-FFF2-40B4-BE49-F238E27FC236}">
                  <a16:creationId xmlns:a16="http://schemas.microsoft.com/office/drawing/2014/main" id="{A4568539-0939-FF2A-7521-70E8B7D4E85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81488" y="1779091"/>
              <a:ext cx="914400" cy="914400"/>
            </a:xfrm>
            <a:prstGeom prst="rect">
              <a:avLst/>
            </a:prstGeom>
          </p:spPr>
        </p:pic>
        <p:sp>
          <p:nvSpPr>
            <p:cNvPr id="16" name="TextBox 15">
              <a:extLst>
                <a:ext uri="{FF2B5EF4-FFF2-40B4-BE49-F238E27FC236}">
                  <a16:creationId xmlns:a16="http://schemas.microsoft.com/office/drawing/2014/main" id="{9C0D26A3-8593-36AA-3344-D5CD972C9172}"/>
                </a:ext>
              </a:extLst>
            </p:cNvPr>
            <p:cNvSpPr txBox="1"/>
            <p:nvPr/>
          </p:nvSpPr>
          <p:spPr>
            <a:xfrm>
              <a:off x="2595888" y="2082402"/>
              <a:ext cx="2607048" cy="307777"/>
            </a:xfrm>
            <a:prstGeom prst="rect">
              <a:avLst/>
            </a:prstGeom>
            <a:noFill/>
          </p:spPr>
          <p:txBody>
            <a:bodyPr wrap="square" rtlCol="0" anchor="ctr">
              <a:spAutoFit/>
            </a:bodyPr>
            <a:lstStyle/>
            <a:p>
              <a:pPr algn="ctr"/>
              <a:r>
                <a:rPr lang="en-CA" b="1" dirty="0"/>
                <a:t>NOT REQUIRED FEATURES</a:t>
              </a:r>
            </a:p>
          </p:txBody>
        </p:sp>
        <p:pic>
          <p:nvPicPr>
            <p:cNvPr id="20" name="Graphic 19" descr="Checkbox Crossed with solid fill">
              <a:extLst>
                <a:ext uri="{FF2B5EF4-FFF2-40B4-BE49-F238E27FC236}">
                  <a16:creationId xmlns:a16="http://schemas.microsoft.com/office/drawing/2014/main" id="{A58DA8A2-32D7-B4D6-BA7D-80B549B1B51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55808" y="2636735"/>
              <a:ext cx="365760" cy="365760"/>
            </a:xfrm>
            <a:prstGeom prst="rect">
              <a:avLst/>
            </a:prstGeom>
          </p:spPr>
        </p:pic>
        <p:pic>
          <p:nvPicPr>
            <p:cNvPr id="21" name="Graphic 20" descr="Checkbox Crossed with solid fill">
              <a:extLst>
                <a:ext uri="{FF2B5EF4-FFF2-40B4-BE49-F238E27FC236}">
                  <a16:creationId xmlns:a16="http://schemas.microsoft.com/office/drawing/2014/main" id="{DE96AE95-7AA6-075A-E959-0C0639BABB0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55808" y="3014902"/>
              <a:ext cx="365760" cy="365760"/>
            </a:xfrm>
            <a:prstGeom prst="rect">
              <a:avLst/>
            </a:prstGeom>
          </p:spPr>
        </p:pic>
        <p:pic>
          <p:nvPicPr>
            <p:cNvPr id="22" name="Graphic 21" descr="Checkbox Crossed with solid fill">
              <a:extLst>
                <a:ext uri="{FF2B5EF4-FFF2-40B4-BE49-F238E27FC236}">
                  <a16:creationId xmlns:a16="http://schemas.microsoft.com/office/drawing/2014/main" id="{4E7CCBBD-98E7-57A3-7834-A438B4CC360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55808" y="3429000"/>
              <a:ext cx="365760" cy="365760"/>
            </a:xfrm>
            <a:prstGeom prst="rect">
              <a:avLst/>
            </a:prstGeom>
          </p:spPr>
        </p:pic>
        <p:pic>
          <p:nvPicPr>
            <p:cNvPr id="23" name="Graphic 22" descr="Checkbox Crossed with solid fill">
              <a:extLst>
                <a:ext uri="{FF2B5EF4-FFF2-40B4-BE49-F238E27FC236}">
                  <a16:creationId xmlns:a16="http://schemas.microsoft.com/office/drawing/2014/main" id="{5BC41930-FCD0-D7B5-FBB9-E692987AFDA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55808" y="3843098"/>
              <a:ext cx="365760" cy="365760"/>
            </a:xfrm>
            <a:prstGeom prst="rect">
              <a:avLst/>
            </a:prstGeom>
          </p:spPr>
        </p:pic>
        <p:pic>
          <p:nvPicPr>
            <p:cNvPr id="24" name="Graphic 23" descr="Checkbox Crossed with solid fill">
              <a:extLst>
                <a:ext uri="{FF2B5EF4-FFF2-40B4-BE49-F238E27FC236}">
                  <a16:creationId xmlns:a16="http://schemas.microsoft.com/office/drawing/2014/main" id="{3D7B7525-DDA1-FA29-95BD-E395F93D458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60896" y="4257196"/>
              <a:ext cx="365760" cy="365760"/>
            </a:xfrm>
            <a:prstGeom prst="rect">
              <a:avLst/>
            </a:prstGeom>
          </p:spPr>
        </p:pic>
        <p:sp>
          <p:nvSpPr>
            <p:cNvPr id="38" name="TextBox 37">
              <a:extLst>
                <a:ext uri="{FF2B5EF4-FFF2-40B4-BE49-F238E27FC236}">
                  <a16:creationId xmlns:a16="http://schemas.microsoft.com/office/drawing/2014/main" id="{2E092447-F7F3-2FC8-2154-68A219FB0B26}"/>
                </a:ext>
              </a:extLst>
            </p:cNvPr>
            <p:cNvSpPr txBox="1"/>
            <p:nvPr/>
          </p:nvSpPr>
          <p:spPr>
            <a:xfrm>
              <a:off x="2206764" y="2689024"/>
              <a:ext cx="2607048" cy="307777"/>
            </a:xfrm>
            <a:prstGeom prst="rect">
              <a:avLst/>
            </a:prstGeom>
            <a:noFill/>
          </p:spPr>
          <p:txBody>
            <a:bodyPr wrap="square" rtlCol="0" anchor="ctr">
              <a:spAutoFit/>
            </a:bodyPr>
            <a:lstStyle/>
            <a:p>
              <a:pPr algn="ctr"/>
              <a:r>
                <a:rPr lang="en-CA" b="1" dirty="0"/>
                <a:t>FLIGHT NUMBER</a:t>
              </a:r>
            </a:p>
          </p:txBody>
        </p:sp>
        <p:sp>
          <p:nvSpPr>
            <p:cNvPr id="39" name="TextBox 38">
              <a:extLst>
                <a:ext uri="{FF2B5EF4-FFF2-40B4-BE49-F238E27FC236}">
                  <a16:creationId xmlns:a16="http://schemas.microsoft.com/office/drawing/2014/main" id="{BAF81FA6-CEC0-D6A2-2109-219692DACF14}"/>
                </a:ext>
              </a:extLst>
            </p:cNvPr>
            <p:cNvSpPr txBox="1"/>
            <p:nvPr/>
          </p:nvSpPr>
          <p:spPr>
            <a:xfrm>
              <a:off x="2227976" y="3082663"/>
              <a:ext cx="2607048" cy="307777"/>
            </a:xfrm>
            <a:prstGeom prst="rect">
              <a:avLst/>
            </a:prstGeom>
            <a:noFill/>
          </p:spPr>
          <p:txBody>
            <a:bodyPr wrap="square" rtlCol="0" anchor="ctr">
              <a:spAutoFit/>
            </a:bodyPr>
            <a:lstStyle/>
            <a:p>
              <a:pPr algn="ctr"/>
              <a:r>
                <a:rPr lang="en-CA" b="1" dirty="0"/>
                <a:t>DESTINATION</a:t>
              </a:r>
            </a:p>
          </p:txBody>
        </p:sp>
        <p:sp>
          <p:nvSpPr>
            <p:cNvPr id="40" name="TextBox 39">
              <a:extLst>
                <a:ext uri="{FF2B5EF4-FFF2-40B4-BE49-F238E27FC236}">
                  <a16:creationId xmlns:a16="http://schemas.microsoft.com/office/drawing/2014/main" id="{73A803BB-90C4-E184-75D2-678178547443}"/>
                </a:ext>
              </a:extLst>
            </p:cNvPr>
            <p:cNvSpPr txBox="1"/>
            <p:nvPr/>
          </p:nvSpPr>
          <p:spPr>
            <a:xfrm>
              <a:off x="2187319" y="3470252"/>
              <a:ext cx="2607048" cy="307777"/>
            </a:xfrm>
            <a:prstGeom prst="rect">
              <a:avLst/>
            </a:prstGeom>
            <a:noFill/>
          </p:spPr>
          <p:txBody>
            <a:bodyPr wrap="square" rtlCol="0" anchor="ctr">
              <a:spAutoFit/>
            </a:bodyPr>
            <a:lstStyle/>
            <a:p>
              <a:pPr algn="ctr"/>
              <a:r>
                <a:rPr lang="en-CA" b="1" dirty="0"/>
                <a:t>DEPARTURE TIME</a:t>
              </a:r>
            </a:p>
          </p:txBody>
        </p:sp>
        <p:sp>
          <p:nvSpPr>
            <p:cNvPr id="41" name="TextBox 40">
              <a:extLst>
                <a:ext uri="{FF2B5EF4-FFF2-40B4-BE49-F238E27FC236}">
                  <a16:creationId xmlns:a16="http://schemas.microsoft.com/office/drawing/2014/main" id="{164D66B7-6D9F-FC17-276D-4154B86372FB}"/>
                </a:ext>
              </a:extLst>
            </p:cNvPr>
            <p:cNvSpPr txBox="1"/>
            <p:nvPr/>
          </p:nvSpPr>
          <p:spPr>
            <a:xfrm>
              <a:off x="2227976" y="3874858"/>
              <a:ext cx="2607048" cy="307777"/>
            </a:xfrm>
            <a:prstGeom prst="rect">
              <a:avLst/>
            </a:prstGeom>
            <a:noFill/>
          </p:spPr>
          <p:txBody>
            <a:bodyPr wrap="square" rtlCol="0" anchor="ctr">
              <a:spAutoFit/>
            </a:bodyPr>
            <a:lstStyle/>
            <a:p>
              <a:pPr algn="ctr"/>
              <a:r>
                <a:rPr lang="en-CA" b="1" dirty="0"/>
                <a:t>CANCELLATION CODE</a:t>
              </a:r>
            </a:p>
          </p:txBody>
        </p:sp>
        <p:sp>
          <p:nvSpPr>
            <p:cNvPr id="42" name="TextBox 41">
              <a:extLst>
                <a:ext uri="{FF2B5EF4-FFF2-40B4-BE49-F238E27FC236}">
                  <a16:creationId xmlns:a16="http://schemas.microsoft.com/office/drawing/2014/main" id="{90801EC9-2FE1-6FDD-13FE-F0F867FD5DF8}"/>
                </a:ext>
              </a:extLst>
            </p:cNvPr>
            <p:cNvSpPr txBox="1"/>
            <p:nvPr/>
          </p:nvSpPr>
          <p:spPr>
            <a:xfrm>
              <a:off x="2206764" y="4269106"/>
              <a:ext cx="2607048" cy="307777"/>
            </a:xfrm>
            <a:prstGeom prst="rect">
              <a:avLst/>
            </a:prstGeom>
            <a:noFill/>
          </p:spPr>
          <p:txBody>
            <a:bodyPr wrap="square" rtlCol="0" anchor="ctr">
              <a:spAutoFit/>
            </a:bodyPr>
            <a:lstStyle/>
            <a:p>
              <a:pPr algn="ctr"/>
              <a:r>
                <a:rPr lang="en-CA" b="1" dirty="0"/>
                <a:t>DIVERTED</a:t>
              </a:r>
            </a:p>
          </p:txBody>
        </p:sp>
        <p:pic>
          <p:nvPicPr>
            <p:cNvPr id="43" name="Graphic 42" descr="Checkbox Crossed with solid fill">
              <a:extLst>
                <a:ext uri="{FF2B5EF4-FFF2-40B4-BE49-F238E27FC236}">
                  <a16:creationId xmlns:a16="http://schemas.microsoft.com/office/drawing/2014/main" id="{381EFA88-307B-62DE-70FF-4799F3C7B32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82108" y="4671294"/>
              <a:ext cx="365760" cy="365760"/>
            </a:xfrm>
            <a:prstGeom prst="rect">
              <a:avLst/>
            </a:prstGeom>
          </p:spPr>
        </p:pic>
        <p:sp>
          <p:nvSpPr>
            <p:cNvPr id="44" name="TextBox 43">
              <a:extLst>
                <a:ext uri="{FF2B5EF4-FFF2-40B4-BE49-F238E27FC236}">
                  <a16:creationId xmlns:a16="http://schemas.microsoft.com/office/drawing/2014/main" id="{B82DF7BA-561C-D1CA-BD5F-8EE0B51C5B23}"/>
                </a:ext>
              </a:extLst>
            </p:cNvPr>
            <p:cNvSpPr txBox="1"/>
            <p:nvPr/>
          </p:nvSpPr>
          <p:spPr>
            <a:xfrm>
              <a:off x="2227976" y="4575483"/>
              <a:ext cx="2607048" cy="523220"/>
            </a:xfrm>
            <a:prstGeom prst="rect">
              <a:avLst/>
            </a:prstGeom>
            <a:noFill/>
          </p:spPr>
          <p:txBody>
            <a:bodyPr wrap="square" rtlCol="0" anchor="ctr">
              <a:spAutoFit/>
            </a:bodyPr>
            <a:lstStyle/>
            <a:p>
              <a:pPr algn="ctr"/>
              <a:r>
                <a:rPr lang="en-CA" b="1" dirty="0"/>
                <a:t>ARRIVAL RELATED FEATURED</a:t>
              </a:r>
            </a:p>
          </p:txBody>
        </p:sp>
        <p:pic>
          <p:nvPicPr>
            <p:cNvPr id="45" name="Graphic 44" descr="Checkbox Crossed with solid fill">
              <a:extLst>
                <a:ext uri="{FF2B5EF4-FFF2-40B4-BE49-F238E27FC236}">
                  <a16:creationId xmlns:a16="http://schemas.microsoft.com/office/drawing/2014/main" id="{53DF3A70-0F92-B097-C83A-07FFC67F012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012017" y="5072024"/>
              <a:ext cx="365760" cy="365760"/>
            </a:xfrm>
            <a:prstGeom prst="rect">
              <a:avLst/>
            </a:prstGeom>
          </p:spPr>
        </p:pic>
        <p:sp>
          <p:nvSpPr>
            <p:cNvPr id="46" name="TextBox 45">
              <a:extLst>
                <a:ext uri="{FF2B5EF4-FFF2-40B4-BE49-F238E27FC236}">
                  <a16:creationId xmlns:a16="http://schemas.microsoft.com/office/drawing/2014/main" id="{7B2FCDBD-1212-31BE-B4B4-39E598F9902D}"/>
                </a:ext>
              </a:extLst>
            </p:cNvPr>
            <p:cNvSpPr txBox="1"/>
            <p:nvPr/>
          </p:nvSpPr>
          <p:spPr>
            <a:xfrm>
              <a:off x="2250189" y="5140848"/>
              <a:ext cx="2607048" cy="307777"/>
            </a:xfrm>
            <a:prstGeom prst="rect">
              <a:avLst/>
            </a:prstGeom>
            <a:noFill/>
          </p:spPr>
          <p:txBody>
            <a:bodyPr wrap="square" rtlCol="0" anchor="ctr">
              <a:spAutoFit/>
            </a:bodyPr>
            <a:lstStyle/>
            <a:p>
              <a:pPr algn="ctr"/>
              <a:r>
                <a:rPr lang="en-CA" b="1" dirty="0"/>
                <a:t>TYPES OF DELAYS</a:t>
              </a:r>
            </a:p>
          </p:txBody>
        </p:sp>
      </p:grpSp>
      <p:sp>
        <p:nvSpPr>
          <p:cNvPr id="6" name="Google Shape;279;p56">
            <a:extLst>
              <a:ext uri="{FF2B5EF4-FFF2-40B4-BE49-F238E27FC236}">
                <a16:creationId xmlns:a16="http://schemas.microsoft.com/office/drawing/2014/main" id="{31746FDA-FD9F-135C-AD80-8FD1CE80EC97}"/>
              </a:ext>
            </a:extLst>
          </p:cNvPr>
          <p:cNvSpPr txBox="1">
            <a:spLocks/>
          </p:cNvSpPr>
          <p:nvPr/>
        </p:nvSpPr>
        <p:spPr>
          <a:xfrm>
            <a:off x="357057" y="338924"/>
            <a:ext cx="11410818" cy="72586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Roboto"/>
              <a:buNone/>
              <a:defRPr sz="44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2"/>
              </a:buClr>
              <a:buSzPts val="2800"/>
            </a:pPr>
            <a:r>
              <a:rPr lang="en-US" sz="5400" dirty="0">
                <a:solidFill>
                  <a:schemeClr val="tx2"/>
                </a:solidFill>
              </a:rPr>
              <a:t>Exploratory Data Analysis – Cont.</a:t>
            </a:r>
            <a:endParaRPr 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Custom 1">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1639</TotalTime>
  <Words>3511</Words>
  <Application>Microsoft Office PowerPoint</Application>
  <PresentationFormat>Widescreen</PresentationFormat>
  <Paragraphs>328</Paragraphs>
  <Slides>28</Slides>
  <Notes>22</Notes>
  <HiddenSlides>4</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28</vt:i4>
      </vt:variant>
    </vt:vector>
  </HeadingPairs>
  <TitlesOfParts>
    <vt:vector size="37" baseType="lpstr">
      <vt:lpstr>Arial</vt:lpstr>
      <vt:lpstr>Calibri</vt:lpstr>
      <vt:lpstr>Roboto</vt:lpstr>
      <vt:lpstr>Roboto Light</vt:lpstr>
      <vt:lpstr>1_Office Theme</vt:lpstr>
      <vt:lpstr>1_Office Theme</vt:lpstr>
      <vt:lpstr>Office Theme</vt:lpstr>
      <vt:lpstr>Office Theme</vt:lpstr>
      <vt:lpstr>2_Office Theme</vt:lpstr>
      <vt:lpstr>AIRLINE DELAY &amp; CANCELLATION ANALYSIS</vt:lpstr>
      <vt:lpstr>Outline</vt:lpstr>
      <vt:lpstr>Problem Statement</vt:lpstr>
      <vt:lpstr>Exploring Airlines Data</vt:lpstr>
      <vt:lpstr>PowerPoint Presentation</vt:lpstr>
      <vt:lpstr>Exploratory Data Analysis</vt:lpstr>
      <vt:lpstr>Exploratory Data Analysis – Cont.</vt:lpstr>
      <vt:lpstr>PowerPoint Presentation</vt:lpstr>
      <vt:lpstr>PowerPoint Presentation</vt:lpstr>
      <vt:lpstr>Data pre-processing Techniques</vt:lpstr>
      <vt:lpstr>Modeling Approaches</vt:lpstr>
      <vt:lpstr>Modeling Approaches</vt:lpstr>
      <vt:lpstr>Model Improvements</vt:lpstr>
      <vt:lpstr>Results </vt:lpstr>
      <vt:lpstr>Result Analysis – Logistic Regression</vt:lpstr>
      <vt:lpstr>Result Analysis –Support Vector Machine</vt:lpstr>
      <vt:lpstr>Result Analysis – K-Nearest Neighbour</vt:lpstr>
      <vt:lpstr>Result Analysis – Random Forest</vt:lpstr>
      <vt:lpstr>Result Analysis – XGBoost(HyperOpt)</vt:lpstr>
      <vt:lpstr>Analysis and Interpretation</vt:lpstr>
      <vt:lpstr>Model Critique</vt:lpstr>
      <vt:lpstr>PowerPoint Presentation</vt:lpstr>
      <vt:lpstr>References</vt:lpstr>
      <vt:lpstr>Thank you!</vt:lpstr>
      <vt:lpstr>PowerPoint Presentation</vt:lpstr>
      <vt:lpstr>Exploring Airlines Data</vt:lpstr>
      <vt:lpstr>Evaluation Metrics</vt:lpstr>
      <vt:lpstr>EXTRA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DELAY ANALYSIS</dc:title>
  <dc:creator>Himanshu Gandhi</dc:creator>
  <cp:lastModifiedBy>Himanshu Gandhi</cp:lastModifiedBy>
  <cp:revision>60</cp:revision>
  <dcterms:created xsi:type="dcterms:W3CDTF">2023-04-14T17:05:10Z</dcterms:created>
  <dcterms:modified xsi:type="dcterms:W3CDTF">2024-04-07T23:38:03Z</dcterms:modified>
</cp:coreProperties>
</file>