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82"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8" r:id="rId17"/>
    <p:sldId id="268" r:id="rId18"/>
    <p:sldId id="269" r:id="rId19"/>
    <p:sldId id="277" r:id="rId20"/>
    <p:sldId id="270" r:id="rId21"/>
    <p:sldId id="271" r:id="rId22"/>
    <p:sldId id="272" r:id="rId23"/>
    <p:sldId id="273" r:id="rId24"/>
    <p:sldId id="274" r:id="rId25"/>
    <p:sldId id="275" r:id="rId26"/>
    <p:sldId id="276" r:id="rId27"/>
  </p:sldIdLst>
  <p:sldSz cx="12192000" cy="6858000"/>
  <p:notesSz cx="6858000" cy="9144000"/>
  <p:embeddedFontLs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8Rdmot+8mLIHg4AvWA1/dIimNr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7AC77-86BF-DCA9-B290-D6DEB5DB2BE6}" name="Himanshu Gandhi" initials="HG" userId="S::hgandhi1@ualberta.ca::0a63e8f0-46d2-4701-b3be-35152a59ee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B424A-31F3-4168-AFA7-C16215C719E5}">
  <a:tblStyle styleId="{050B424A-31F3-4168-AFA7-C16215C719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b="off" i="off"/>
      <a:tcStyle>
        <a:tcBdr/>
        <a:fill>
          <a:solidFill>
            <a:srgbClr val="D3E9CE"/>
          </a:solidFill>
        </a:fill>
      </a:tcStyle>
    </a:band1H>
    <a:band2H>
      <a:tcTxStyle b="off" i="off"/>
      <a:tcStyle>
        <a:tcBdr/>
      </a:tcStyle>
    </a:band2H>
    <a:band1V>
      <a:tcTxStyle b="off" i="off"/>
      <a:tcStyle>
        <a:tcBdr/>
        <a:fill>
          <a:solidFill>
            <a:srgbClr val="D3E9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57" autoAdjust="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40" Type="http://customschemas.google.com/relationships/presentationmetadata" Target="metadata"/><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3C8E57A7-70D3-42A5-819C-CD125F516BC1}" authorId="{0187AC77-86BF-DCA9-B290-D6DEB5DB2BE6}" created="2024-04-05T04:28:31.663">
    <pc:sldMkLst xmlns:pc="http://schemas.microsoft.com/office/powerpoint/2013/main/command">
      <pc:docMk/>
      <pc:sldMk cId="0" sldId="259"/>
    </pc:sldMkLst>
    <p188:txBody>
      <a:bodyPr/>
      <a:lstStyle/>
      <a:p>
        <a:r>
          <a:rPr lang="en-CA"/>
          <a:t>I am less inclined to use this form because the image is getting separate importance in this.. Should be in the background, as we are not explaining anything about this image.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lumMod val="75000"/>
          </a:schemeClr>
        </a:solidFill>
      </dgm:spPr>
      <dgm:t>
        <a:bodyPr/>
        <a:lstStyle/>
        <a:p>
          <a:r>
            <a:rPr lang="en-CA" sz="2000" dirty="0"/>
            <a:t>Logistic Regression</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alpha val="90000"/>
          </a:schemeClr>
        </a:solidFill>
      </dgm:spPr>
      <dgm:t>
        <a:bodyPr anchor="ctr"/>
        <a:lstStyle/>
        <a:p>
          <a:pPr algn="ctr"/>
          <a:r>
            <a:rPr lang="en-US" sz="1400" dirty="0"/>
            <a:t>Draws a S curve to separate things into two groups based on their features and predicts the probability of belonging to each group</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lumMod val="75000"/>
          </a:schemeClr>
        </a:solidFill>
      </dgm:spPr>
      <dgm:t>
        <a:bodyPr/>
        <a:lstStyle/>
        <a:p>
          <a:r>
            <a:rPr lang="en-CA" sz="2000" dirty="0"/>
            <a:t>Support Vector Machine</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alpha val="90000"/>
          </a:schemeClr>
        </a:solidFill>
      </dgm:spPr>
      <dgm:t>
        <a:bodyPr anchor="ctr"/>
        <a:lstStyle/>
        <a:p>
          <a:pPr algn="ctr"/>
          <a:r>
            <a:rPr lang="en-US" sz="1400" dirty="0"/>
            <a:t>Classifies instances by drawing boundaries around each group using support vectors, optimizing to find the widest gap between the boundaries to separate the groups.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2" custScaleX="82852" custScaleY="20299" custLinFactNeighborX="-8929" custLinFactNeighborY="-7153">
        <dgm:presLayoutVars>
          <dgm:bulletEnabled val="1"/>
        </dgm:presLayoutVars>
      </dgm:prSet>
      <dgm:spPr/>
    </dgm:pt>
    <dgm:pt modelId="{4441F2E6-5E15-412F-9215-23145EACDD7A}" type="pres">
      <dgm:prSet presAssocID="{C0AE115C-DE67-4F87-94B7-63BA72247B0F}" presName="childShp" presStyleLbl="bgAccFollowNode1" presStyleIdx="0" presStyleCnt="2" custScaleX="82852" custScaleY="23340" custLinFactNeighborX="-13106" custLinFactNeighborY="-7153">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2" custScaleX="83862" custScaleY="20722" custLinFactNeighborX="-8817" custLinFactNeighborY="172">
        <dgm:presLayoutVars>
          <dgm:bulletEnabled val="1"/>
        </dgm:presLayoutVars>
      </dgm:prSet>
      <dgm:spPr/>
    </dgm:pt>
    <dgm:pt modelId="{E4072EB8-1C70-432C-B3ED-FD977CDBFC6A}" type="pres">
      <dgm:prSet presAssocID="{AF70C0BC-3DFC-4B75-8514-614652A9F1B5}" presName="childShp" presStyleLbl="bgAccFollowNode1" presStyleIdx="1" presStyleCnt="2" custScaleX="81178" custScaleY="23893" custLinFactNeighborX="-12643" custLinFactNeighborY="345">
        <dgm:presLayoutVars>
          <dgm:bulletEnabled val="1"/>
        </dgm:presLayoutVars>
      </dgm:prSet>
      <dgm:spPr/>
    </dgm:pt>
  </dgm:ptLst>
  <dgm:cxnLst>
    <dgm:cxn modelId="{CCFE0201-EA81-42B5-A9C7-0F04A48BA851}" srcId="{AF70C0BC-3DFC-4B75-8514-614652A9F1B5}" destId="{480AC9E3-0BB6-4118-AC93-DAEA385A6854}" srcOrd="0" destOrd="0" parTransId="{CEAF1633-23C0-4586-97D5-2A9F1A3EB059}" sibTransId="{DE01751A-008C-47D8-BD4E-3D6FD631DA6E}"/>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lumMod val="75000"/>
          </a:schemeClr>
        </a:solidFill>
      </dgm:spPr>
      <dgm:t>
        <a:bodyPr/>
        <a:lstStyle/>
        <a:p>
          <a:r>
            <a:rPr lang="en-CA" sz="2000" dirty="0"/>
            <a:t>Random Forest</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alpha val="90000"/>
          </a:schemeClr>
        </a:solidFill>
      </dgm:spPr>
      <dgm:t>
        <a:bodyPr anchor="ctr"/>
        <a:lstStyle/>
        <a:p>
          <a:pPr algn="ctr"/>
          <a:r>
            <a:rPr lang="en-US" sz="1400" dirty="0"/>
            <a:t>Decision Tree analyzes data features, asking questions to classify data points into categories, while in random forest, multiple decision trees collaborate, with the final prediction based on the most common decision among them.</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lumMod val="75000"/>
          </a:schemeClr>
        </a:solidFill>
      </dgm:spPr>
      <dgm:t>
        <a:bodyPr/>
        <a:lstStyle/>
        <a:p>
          <a:r>
            <a:rPr lang="en-CA" sz="2000" dirty="0"/>
            <a:t>XGBoost</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alpha val="90000"/>
          </a:schemeClr>
        </a:solidFill>
      </dgm:spPr>
      <dgm:t>
        <a:bodyPr anchor="ctr"/>
        <a:lstStyle/>
        <a:p>
          <a:pPr algn="ctr"/>
          <a:r>
            <a:rPr lang="en-US" sz="1400" dirty="0"/>
            <a:t>Trains multiple decision trees, each learning from the mistakes of its predecessors to improve accuracy, ultimately combining their predictions for optimal results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CDFEAFE-763A-4AED-A928-1A81292CC346}">
      <dgm:prSet phldrT="[Text]" custT="1"/>
      <dgm:spPr>
        <a:solidFill>
          <a:srgbClr val="F1CC00">
            <a:lumMod val="75000"/>
          </a:srgbClr>
        </a:solidFill>
        <a:ln w="25400" cap="flat" cmpd="sng" algn="ctr">
          <a:solidFill>
            <a:srgbClr val="FFFFFF">
              <a:hueOff val="0"/>
              <a:satOff val="0"/>
              <a:lumOff val="0"/>
              <a:alphaOff val="0"/>
            </a:srgbClr>
          </a:solidFill>
          <a:prstDash val="solid"/>
        </a:ln>
        <a:effectLst/>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en-CA" sz="2000" kern="1200" dirty="0">
              <a:solidFill>
                <a:srgbClr val="FFFFFF"/>
              </a:solidFill>
              <a:latin typeface="Arial"/>
              <a:ea typeface="+mn-ea"/>
              <a:cs typeface="+mn-cs"/>
            </a:rPr>
            <a:t>K Nearest Neighbour</a:t>
          </a:r>
        </a:p>
      </dgm:t>
    </dgm:pt>
    <dgm:pt modelId="{04CFE223-0A14-48AB-8BC2-1E8F1B12E460}" type="parTrans" cxnId="{8D312288-261D-4240-AA61-ED95174762BB}">
      <dgm:prSet/>
      <dgm:spPr/>
      <dgm:t>
        <a:bodyPr/>
        <a:lstStyle/>
        <a:p>
          <a:endParaRPr lang="en-CA"/>
        </a:p>
      </dgm:t>
    </dgm:pt>
    <dgm:pt modelId="{F227390C-4DDD-4D5C-9D1F-FC413A0FFB3E}" type="sibTrans" cxnId="{8D312288-261D-4240-AA61-ED95174762BB}">
      <dgm:prSet/>
      <dgm:spPr/>
      <dgm:t>
        <a:bodyPr/>
        <a:lstStyle/>
        <a:p>
          <a:endParaRPr lang="en-CA"/>
        </a:p>
      </dgm:t>
    </dgm:pt>
    <dgm:pt modelId="{F5285BA1-9884-4CC9-B244-226CDB31DDB5}">
      <dgm:prSet phldrT="[Text]" custT="1"/>
      <dgm:spPr>
        <a:solidFill>
          <a:srgbClr val="F1CC00">
            <a:lumMod val="20000"/>
            <a:lumOff val="80000"/>
            <a:alpha val="90000"/>
          </a:srgbClr>
        </a:solidFill>
        <a:ln w="25400" cap="flat" cmpd="sng" algn="ctr">
          <a:solidFill>
            <a:srgbClr val="F68D2E">
              <a:alpha val="90000"/>
              <a:tint val="40000"/>
              <a:hueOff val="0"/>
              <a:satOff val="0"/>
              <a:lumOff val="0"/>
              <a:alphaOff val="0"/>
            </a:srgbClr>
          </a:solidFill>
          <a:prstDash val="solid"/>
        </a:ln>
        <a:effectLst/>
      </dgm:spPr>
      <dgm:t>
        <a:bodyPr spcFirstLastPara="0" vert="horz" wrap="square" lIns="8890" tIns="8890" rIns="8890" bIns="8890" numCol="1" spcCol="1270" anchor="ctr" anchorCtr="0"/>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gm:t>
    </dgm:pt>
    <dgm:pt modelId="{7D875B91-05BB-4CA2-BA20-B4830823758F}" type="parTrans" cxnId="{463C7F55-C169-4D7C-B072-E6A40341F65C}">
      <dgm:prSet/>
      <dgm:spPr/>
      <dgm:t>
        <a:bodyPr/>
        <a:lstStyle/>
        <a:p>
          <a:endParaRPr lang="en-CA"/>
        </a:p>
      </dgm:t>
    </dgm:pt>
    <dgm:pt modelId="{62FDE238-4845-4687-83AF-01C161E7C8DE}" type="sibTrans" cxnId="{463C7F55-C169-4D7C-B072-E6A40341F65C}">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3" custScaleX="82852" custScaleY="20299" custLinFactNeighborX="-8929" custLinFactNeighborY="-7153">
        <dgm:presLayoutVars>
          <dgm:bulletEnabled val="1"/>
        </dgm:presLayoutVars>
      </dgm:prSet>
      <dgm:spPr/>
    </dgm:pt>
    <dgm:pt modelId="{4441F2E6-5E15-412F-9215-23145EACDD7A}" type="pres">
      <dgm:prSet presAssocID="{C0AE115C-DE67-4F87-94B7-63BA72247B0F}" presName="childShp" presStyleLbl="bgAccFollowNode1" presStyleIdx="0" presStyleCnt="3" custScaleX="82852" custScaleY="23340" custLinFactNeighborX="-13106" custLinFactNeighborY="-7153">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3" custScaleX="83862" custScaleY="20722" custLinFactNeighborX="-9942" custLinFactNeighborY="-6573">
        <dgm:presLayoutVars>
          <dgm:bulletEnabled val="1"/>
        </dgm:presLayoutVars>
      </dgm:prSet>
      <dgm:spPr/>
    </dgm:pt>
    <dgm:pt modelId="{E4072EB8-1C70-432C-B3ED-FD977CDBFC6A}" type="pres">
      <dgm:prSet presAssocID="{AF70C0BC-3DFC-4B75-8514-614652A9F1B5}" presName="childShp" presStyleLbl="bgAccFollowNode1" presStyleIdx="1" presStyleCnt="3" custScaleX="81178" custScaleY="23893" custLinFactNeighborX="-14331" custLinFactNeighborY="-6400">
        <dgm:presLayoutVars>
          <dgm:bulletEnabled val="1"/>
        </dgm:presLayoutVars>
      </dgm:prSet>
      <dgm:spPr/>
    </dgm:pt>
    <dgm:pt modelId="{4AE59185-DFAB-43CD-8B23-2FF51D7FB98D}" type="pres">
      <dgm:prSet presAssocID="{AFC07A53-51BF-4414-9059-6EDE4A0F81B6}" presName="spacing" presStyleCnt="0"/>
      <dgm:spPr/>
    </dgm:pt>
    <dgm:pt modelId="{0E0527A2-B276-4D2C-A7D6-B8BD81AD599F}" type="pres">
      <dgm:prSet presAssocID="{FCDFEAFE-763A-4AED-A928-1A81292CC346}" presName="linNode" presStyleCnt="0"/>
      <dgm:spPr/>
    </dgm:pt>
    <dgm:pt modelId="{61442A05-5086-4A34-9FD6-B921CD057107}" type="pres">
      <dgm:prSet presAssocID="{FCDFEAFE-763A-4AED-A928-1A81292CC346}" presName="parentShp" presStyleLbl="node1" presStyleIdx="2" presStyleCnt="3" custScaleX="80223" custScaleY="17523" custLinFactNeighborX="-8964" custLinFactNeighborY="-6652">
        <dgm:presLayoutVars>
          <dgm:bulletEnabled val="1"/>
        </dgm:presLayoutVars>
      </dgm:prSet>
      <dgm:spPr>
        <a:xfrm>
          <a:off x="0" y="2178753"/>
          <a:ext cx="3251200" cy="3238500"/>
        </a:xfrm>
        <a:prstGeom prst="roundRect">
          <a:avLst/>
        </a:prstGeom>
      </dgm:spPr>
    </dgm:pt>
    <dgm:pt modelId="{433BB43F-7531-4621-937A-0981A6E26F19}" type="pres">
      <dgm:prSet presAssocID="{FCDFEAFE-763A-4AED-A928-1A81292CC346}" presName="childShp" presStyleLbl="bgAccFollowNode1" presStyleIdx="2" presStyleCnt="3" custScaleX="82328" custScaleY="23445" custLinFactNeighborX="-12375" custLinFactNeighborY="-7374">
        <dgm:presLayoutVars>
          <dgm:bulletEnabled val="1"/>
        </dgm:presLayoutVars>
      </dgm:prSet>
      <dgm:spPr>
        <a:xfrm>
          <a:off x="3251199" y="2178753"/>
          <a:ext cx="4876800" cy="3238500"/>
        </a:xfrm>
        <a:prstGeom prst="rightArrow">
          <a:avLst>
            <a:gd name="adj1" fmla="val 75000"/>
            <a:gd name="adj2" fmla="val 50000"/>
          </a:avLst>
        </a:prstGeom>
      </dgm:spPr>
    </dgm:pt>
  </dgm:ptLst>
  <dgm:cxnLst>
    <dgm:cxn modelId="{CCFE0201-EA81-42B5-A9C7-0F04A48BA851}" srcId="{AF70C0BC-3DFC-4B75-8514-614652A9F1B5}" destId="{480AC9E3-0BB6-4118-AC93-DAEA385A6854}" srcOrd="0" destOrd="0" parTransId="{CEAF1633-23C0-4586-97D5-2A9F1A3EB059}" sibTransId="{DE01751A-008C-47D8-BD4E-3D6FD631DA6E}"/>
    <dgm:cxn modelId="{1B65D20A-4AAA-467F-BDE2-09D6CB2A971E}" type="presOf" srcId="{F5285BA1-9884-4CC9-B244-226CDB31DDB5}" destId="{433BB43F-7531-4621-937A-0981A6E26F19}" srcOrd="0" destOrd="0" presId="urn:microsoft.com/office/officeart/2005/8/layout/vList6"/>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463C7F55-C169-4D7C-B072-E6A40341F65C}" srcId="{FCDFEAFE-763A-4AED-A928-1A81292CC346}" destId="{F5285BA1-9884-4CC9-B244-226CDB31DDB5}" srcOrd="0" destOrd="0" parTransId="{7D875B91-05BB-4CA2-BA20-B4830823758F}" sibTransId="{62FDE238-4845-4687-83AF-01C161E7C8DE}"/>
    <dgm:cxn modelId="{8D312288-261D-4240-AA61-ED95174762BB}" srcId="{A1ECA057-4DF7-4F23-AF27-C18CE661B5FD}" destId="{FCDFEAFE-763A-4AED-A928-1A81292CC346}" srcOrd="2" destOrd="0" parTransId="{04CFE223-0A14-48AB-8BC2-1E8F1B12E460}" sibTransId="{F227390C-4DDD-4D5C-9D1F-FC413A0FFB3E}"/>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ECFFA5C9-EA9D-4BE8-B475-E40E990959D5}" type="presOf" srcId="{FCDFEAFE-763A-4AED-A928-1A81292CC346}" destId="{61442A05-5086-4A34-9FD6-B921CD057107}" srcOrd="0" destOrd="0" presId="urn:microsoft.com/office/officeart/2005/8/layout/vList6"/>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 modelId="{514BC25F-166D-441A-8D29-FB020E9D76F5}" type="presParOf" srcId="{F41878DD-90E3-4066-899B-A7D0E2DAAC0A}" destId="{4AE59185-DFAB-43CD-8B23-2FF51D7FB98D}" srcOrd="3" destOrd="0" presId="urn:microsoft.com/office/officeart/2005/8/layout/vList6"/>
    <dgm:cxn modelId="{6E71CF68-5002-4D87-B960-832789499767}" type="presParOf" srcId="{F41878DD-90E3-4066-899B-A7D0E2DAAC0A}" destId="{0E0527A2-B276-4D2C-A7D6-B8BD81AD599F}" srcOrd="4" destOrd="0" presId="urn:microsoft.com/office/officeart/2005/8/layout/vList6"/>
    <dgm:cxn modelId="{51C79F54-6183-40B7-8973-DAB0A55D35EC}" type="presParOf" srcId="{0E0527A2-B276-4D2C-A7D6-B8BD81AD599F}" destId="{61442A05-5086-4A34-9FD6-B921CD057107}" srcOrd="0" destOrd="0" presId="urn:microsoft.com/office/officeart/2005/8/layout/vList6"/>
    <dgm:cxn modelId="{3DB69B01-AFC5-4163-9388-D6587E72FDBB}" type="presParOf" srcId="{0E0527A2-B276-4D2C-A7D6-B8BD81AD599F}" destId="{433BB43F-7531-4621-937A-0981A6E26F19}"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64476" y="771103"/>
          <a:ext cx="4040526" cy="1264716"/>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Draws a S curve to separate things into two groups based on their features and predicts the probability of belonging to each group</a:t>
          </a:r>
          <a:endParaRPr lang="en-CA" sz="1400" kern="1200" dirty="0"/>
        </a:p>
      </dsp:txBody>
      <dsp:txXfrm>
        <a:off x="2964476" y="929193"/>
        <a:ext cx="3566258" cy="948537"/>
      </dsp:txXfrm>
    </dsp:sp>
    <dsp:sp modelId="{FC54E8C6-CA14-4D8C-A44A-3C9EEA7DA2D9}">
      <dsp:nvSpPr>
        <dsp:cNvPr id="0" name=""/>
        <dsp:cNvSpPr/>
      </dsp:nvSpPr>
      <dsp:spPr>
        <a:xfrm>
          <a:off x="261445" y="853494"/>
          <a:ext cx="2693684" cy="1099935"/>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t>Logistic Regression</a:t>
          </a:r>
        </a:p>
      </dsp:txBody>
      <dsp:txXfrm>
        <a:off x="315139" y="907188"/>
        <a:ext cx="2586296" cy="992547"/>
      </dsp:txXfrm>
    </dsp:sp>
    <dsp:sp modelId="{E4072EB8-1C70-432C-B3ED-FD977CDBFC6A}">
      <dsp:nvSpPr>
        <dsp:cNvPr id="0" name=""/>
        <dsp:cNvSpPr/>
      </dsp:nvSpPr>
      <dsp:spPr>
        <a:xfrm>
          <a:off x="3036767" y="2983978"/>
          <a:ext cx="3958888" cy="1294682"/>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Classifies instances by drawing boundaries around each group using support vectors, optimizing to find the widest gap between the boundaries to separate the groups.</a:t>
          </a:r>
          <a:endParaRPr lang="en-CA" sz="1400" kern="1200" dirty="0"/>
        </a:p>
      </dsp:txBody>
      <dsp:txXfrm>
        <a:off x="3036767" y="3145813"/>
        <a:ext cx="3473382" cy="971012"/>
      </dsp:txXfrm>
    </dsp:sp>
    <dsp:sp modelId="{200215C9-A283-4EA9-8CFC-9802D128BD7D}">
      <dsp:nvSpPr>
        <dsp:cNvPr id="0" name=""/>
        <dsp:cNvSpPr/>
      </dsp:nvSpPr>
      <dsp:spPr>
        <a:xfrm>
          <a:off x="291307" y="3060517"/>
          <a:ext cx="2726521" cy="1122856"/>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t>Support Vector Machine</a:t>
          </a:r>
        </a:p>
      </dsp:txBody>
      <dsp:txXfrm>
        <a:off x="346120" y="3115330"/>
        <a:ext cx="2616895" cy="101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64476" y="0"/>
          <a:ext cx="4040526" cy="1263481"/>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Decision Tree analyzes data features, asking questions to classify data points into categories, while in random forest, multiple decision trees collaborate, with the final prediction based on the most common decision among them.</a:t>
          </a:r>
          <a:endParaRPr lang="en-CA" sz="1400" kern="1200" dirty="0"/>
        </a:p>
      </dsp:txBody>
      <dsp:txXfrm>
        <a:off x="2964476" y="157935"/>
        <a:ext cx="3566721" cy="947611"/>
      </dsp:txXfrm>
    </dsp:sp>
    <dsp:sp modelId="{FC54E8C6-CA14-4D8C-A44A-3C9EEA7DA2D9}">
      <dsp:nvSpPr>
        <dsp:cNvPr id="0" name=""/>
        <dsp:cNvSpPr/>
      </dsp:nvSpPr>
      <dsp:spPr>
        <a:xfrm>
          <a:off x="261445" y="0"/>
          <a:ext cx="2693684" cy="1098861"/>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t>Random Forest</a:t>
          </a:r>
        </a:p>
      </dsp:txBody>
      <dsp:txXfrm>
        <a:off x="315087" y="53642"/>
        <a:ext cx="2586400" cy="991577"/>
      </dsp:txXfrm>
    </dsp:sp>
    <dsp:sp modelId="{E4072EB8-1C70-432C-B3ED-FD977CDBFC6A}">
      <dsp:nvSpPr>
        <dsp:cNvPr id="0" name=""/>
        <dsp:cNvSpPr/>
      </dsp:nvSpPr>
      <dsp:spPr>
        <a:xfrm>
          <a:off x="2981886" y="1713326"/>
          <a:ext cx="3958888" cy="1293417"/>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Trains multiple decision trees, each learning from the mistakes of its predecessors to improve accuracy, ultimately combining their predictions for optimal results</a:t>
          </a:r>
          <a:endParaRPr lang="en-CA" sz="1400" kern="1200" dirty="0"/>
        </a:p>
      </dsp:txBody>
      <dsp:txXfrm>
        <a:off x="2981886" y="1875003"/>
        <a:ext cx="3473857" cy="970063"/>
      </dsp:txXfrm>
    </dsp:sp>
    <dsp:sp modelId="{200215C9-A283-4EA9-8CFC-9802D128BD7D}">
      <dsp:nvSpPr>
        <dsp:cNvPr id="0" name=""/>
        <dsp:cNvSpPr/>
      </dsp:nvSpPr>
      <dsp:spPr>
        <a:xfrm>
          <a:off x="236443" y="1789790"/>
          <a:ext cx="2726521" cy="1121759"/>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t>XGBoost</a:t>
          </a:r>
        </a:p>
      </dsp:txBody>
      <dsp:txXfrm>
        <a:off x="291203" y="1844550"/>
        <a:ext cx="2617001" cy="1012239"/>
      </dsp:txXfrm>
    </dsp:sp>
    <dsp:sp modelId="{433BB43F-7531-4621-937A-0981A6E26F19}">
      <dsp:nvSpPr>
        <dsp:cNvPr id="0" name=""/>
        <dsp:cNvSpPr/>
      </dsp:nvSpPr>
      <dsp:spPr>
        <a:xfrm>
          <a:off x="2958283" y="3495355"/>
          <a:ext cx="4014971" cy="1269165"/>
        </a:xfrm>
        <a:prstGeom prst="rightArrow">
          <a:avLst>
            <a:gd name="adj1" fmla="val 75000"/>
            <a:gd name="adj2" fmla="val 50000"/>
          </a:avLst>
        </a:prstGeom>
        <a:solidFill>
          <a:srgbClr val="F1CC00">
            <a:lumMod val="20000"/>
            <a:lumOff val="80000"/>
            <a:alpha val="90000"/>
          </a:srgbClr>
        </a:solidFill>
        <a:ln w="25400" cap="flat" cmpd="sng" algn="ctr">
          <a:solidFill>
            <a:srgbClr val="F68D2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sp:txBody>
      <dsp:txXfrm>
        <a:off x="2958283" y="3654001"/>
        <a:ext cx="3539034" cy="951873"/>
      </dsp:txXfrm>
    </dsp:sp>
    <dsp:sp modelId="{61442A05-5086-4A34-9FD6-B921CD057107}">
      <dsp:nvSpPr>
        <dsp:cNvPr id="0" name=""/>
        <dsp:cNvSpPr/>
      </dsp:nvSpPr>
      <dsp:spPr>
        <a:xfrm>
          <a:off x="315252" y="3694730"/>
          <a:ext cx="2608210" cy="948585"/>
        </a:xfrm>
        <a:prstGeom prst="roundRect">
          <a:avLst/>
        </a:prstGeom>
        <a:solidFill>
          <a:srgbClr val="F1CC00">
            <a:lumMod val="7500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rgbClr val="FFFFFF"/>
              </a:solidFill>
              <a:latin typeface="Arial"/>
              <a:ea typeface="+mn-ea"/>
              <a:cs typeface="+mn-cs"/>
            </a:rPr>
            <a:t>K Nearest Neighbour</a:t>
          </a:r>
        </a:p>
      </dsp:txBody>
      <dsp:txXfrm>
        <a:off x="361558" y="3741036"/>
        <a:ext cx="2515598" cy="85597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5" name="Google Shape;3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Logistic regression: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chemeClr val="tx1"/>
                </a:solidFill>
                <a:effectLst/>
                <a:latin typeface="Roboto" panose="02000000000000000000" pitchFamily="2" charset="0"/>
                <a:ea typeface="Roboto" panose="02000000000000000000" pitchFamily="2" charset="0"/>
              </a:rPr>
              <a:t>So, when we want to sort a new thing, it looks at its features and guesses which group it might belong to based on where it falls on the line.</a:t>
            </a:r>
            <a:endParaRPr lang="en-US" sz="1200" dirty="0">
              <a:solidFill>
                <a:schemeClr val="tx1"/>
              </a:solidFill>
              <a:latin typeface="Roboto" panose="02000000000000000000" pitchFamily="2" charset="0"/>
              <a:ea typeface="Roboto" panose="02000000000000000000" pitchFamily="2" charset="0"/>
            </a:endParaRP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In simple terms, logistic regression helps us classify things into two groups (like apples and oranges) by drawing a curve that shows the probability of belonging to each group based on their characteristics.</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err="1">
                <a:latin typeface="Roboto" panose="02000000000000000000" pitchFamily="2" charset="0"/>
                <a:ea typeface="Roboto" panose="02000000000000000000" pitchFamily="2" charset="0"/>
              </a:rPr>
              <a:t>Svm</a:t>
            </a:r>
            <a:r>
              <a:rPr lang="en-US" b="1" dirty="0">
                <a:latin typeface="Roboto" panose="02000000000000000000" pitchFamily="2" charset="0"/>
                <a:ea typeface="Roboto" panose="02000000000000000000" pitchFamily="2" charset="0"/>
              </a:rPr>
              <a:t>- </a:t>
            </a:r>
            <a:r>
              <a:rPr lang="en-US" sz="1200" dirty="0">
                <a:solidFill>
                  <a:schemeClr val="tx1"/>
                </a:solidFill>
                <a:latin typeface="Roboto" panose="02000000000000000000" pitchFamily="2" charset="0"/>
                <a:ea typeface="Roboto" panose="02000000000000000000" pitchFamily="2" charset="0"/>
              </a:rPr>
              <a:t>When we have a new instance to classify, SVM looks at its features and sees which side of the boundary it falls on to predict its group. </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Decision Trees: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Random Forests: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Now, think of a forest with many trees. Each tree (decision tree) in the forest is like a different person making a decision based on their own set of questions. Some people might focus more on the weather, while others might care more about the occasion.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In simple terms, Decision Trees are like individual decision-makers, while Random Forests are like a diverse group of decision-makers working together to decide.</a:t>
            </a:r>
            <a:endParaRPr dirty="0">
              <a:latin typeface="Roboto" panose="02000000000000000000" pitchFamily="2" charset="0"/>
              <a:ea typeface="Roboto" panose="02000000000000000000" pitchFamily="2" charset="0"/>
            </a:endParaRPr>
          </a:p>
        </p:txBody>
      </p:sp>
      <p:sp>
        <p:nvSpPr>
          <p:cNvPr id="322" name="Google Shape;3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902ca65ee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Clr>
                <a:schemeClr val="dk1"/>
              </a:buClr>
              <a:buSzPts val="2000"/>
              <a:buNone/>
            </a:pPr>
            <a:r>
              <a:rPr lang="en-US" b="1" dirty="0" err="1"/>
              <a:t>Knn</a:t>
            </a:r>
            <a:r>
              <a:rPr lang="en-US" b="1" dirty="0"/>
              <a:t>- </a:t>
            </a:r>
            <a:r>
              <a:rPr lang="en-US" sz="2000" dirty="0"/>
              <a:t>For instance, if the majority of nearby instances have a label of 1, we predict that the new instance will likely have the same label.</a:t>
            </a:r>
          </a:p>
          <a:p>
            <a:pPr marL="0" lvl="0" indent="0" algn="l" rtl="0">
              <a:lnSpc>
                <a:spcPct val="90000"/>
              </a:lnSpc>
              <a:spcBef>
                <a:spcPts val="0"/>
              </a:spcBef>
              <a:spcAft>
                <a:spcPts val="0"/>
              </a:spcAft>
              <a:buClr>
                <a:schemeClr val="dk1"/>
              </a:buClr>
              <a:buSzPts val="2000"/>
              <a:buNone/>
            </a:pPr>
            <a:r>
              <a:rPr lang="en-US" sz="1200" dirty="0"/>
              <a:t>KNN: Imagine you have a group of friends who have different personalities, and you want to make a new friend who matches your interests. Now, you don't know much about this potential friend, but you do know a lot about your current friends.</a:t>
            </a:r>
            <a:endParaRPr lang="en-US" dirty="0"/>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endParaRPr lang="en-US" dirty="0"/>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endParaRPr lang="en-US" dirty="0"/>
          </a:p>
          <a:p>
            <a:pPr marL="457200" marR="0" lvl="0" indent="-228600" algn="l" rtl="0">
              <a:lnSpc>
                <a:spcPct val="100000"/>
              </a:lnSpc>
              <a:spcBef>
                <a:spcPts val="0"/>
              </a:spcBef>
              <a:spcAft>
                <a:spcPts val="0"/>
              </a:spcAft>
              <a:buSzPts val="1400"/>
              <a:buNone/>
            </a:pPr>
            <a:endParaRPr lang="en-US" b="1" dirty="0"/>
          </a:p>
          <a:p>
            <a:pPr marL="457200" marR="0" lvl="0" indent="-228600" algn="l" rtl="0">
              <a:lnSpc>
                <a:spcPct val="100000"/>
              </a:lnSpc>
              <a:spcBef>
                <a:spcPts val="0"/>
              </a:spcBef>
              <a:spcAft>
                <a:spcPts val="0"/>
              </a:spcAft>
              <a:buSzPts val="1400"/>
              <a:buNone/>
            </a:pPr>
            <a:r>
              <a:rPr lang="en-US" b="1" dirty="0"/>
              <a:t>Decision Trees:</a:t>
            </a:r>
            <a:endParaRPr dirty="0"/>
          </a:p>
          <a:p>
            <a:pPr marL="457200" marR="0" lvl="0" indent="-228600" algn="l" rtl="0">
              <a:lnSpc>
                <a:spcPct val="100000"/>
              </a:lnSpc>
              <a:spcBef>
                <a:spcPts val="0"/>
              </a:spcBef>
              <a:spcAft>
                <a:spcPts val="0"/>
              </a:spcAft>
              <a:buSzPts val="1400"/>
              <a:buNone/>
            </a:pPr>
            <a:r>
              <a:rPr lang="en-US" dirty="0"/>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p>
          <a:p>
            <a:pPr marL="457200" marR="0" lvl="0" indent="-228600" algn="l" rtl="0">
              <a:lnSpc>
                <a:spcPct val="100000"/>
              </a:lnSpc>
              <a:spcBef>
                <a:spcPts val="0"/>
              </a:spcBef>
              <a:spcAft>
                <a:spcPts val="0"/>
              </a:spcAft>
              <a:buSzPts val="1400"/>
              <a:buNone/>
            </a:pPr>
            <a:r>
              <a:rPr lang="en-US" dirty="0"/>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p>
          <a:p>
            <a:pPr marL="457200" marR="0" lvl="0" indent="-228600" algn="l" rtl="0">
              <a:lnSpc>
                <a:spcPct val="100000"/>
              </a:lnSpc>
              <a:spcBef>
                <a:spcPts val="0"/>
              </a:spcBef>
              <a:spcAft>
                <a:spcPts val="0"/>
              </a:spcAft>
              <a:buSzPts val="1400"/>
              <a:buNone/>
            </a:pPr>
            <a:r>
              <a:rPr lang="en-US" b="1" dirty="0"/>
              <a:t>Random Forests:</a:t>
            </a:r>
            <a:endParaRPr dirty="0"/>
          </a:p>
          <a:p>
            <a:pPr marL="457200" marR="0" lvl="0" indent="-228600" algn="l" rtl="0">
              <a:lnSpc>
                <a:spcPct val="100000"/>
              </a:lnSpc>
              <a:spcBef>
                <a:spcPts val="0"/>
              </a:spcBef>
              <a:spcAft>
                <a:spcPts val="0"/>
              </a:spcAft>
              <a:buSzPts val="1400"/>
              <a:buNone/>
            </a:pPr>
            <a:r>
              <a:rPr lang="en-US" dirty="0"/>
              <a:t>Now, think of a forest with many trees. Each tree (decision tree) in the forest is like a different person making a decision based on their own set of questions. Some people might focus more on the weather, while others might care more about the occasion.</a:t>
            </a:r>
            <a:endParaRPr dirty="0"/>
          </a:p>
          <a:p>
            <a:pPr marL="457200" marR="0" lvl="0" indent="-228600" algn="l" rtl="0">
              <a:lnSpc>
                <a:spcPct val="100000"/>
              </a:lnSpc>
              <a:spcBef>
                <a:spcPts val="0"/>
              </a:spcBef>
              <a:spcAft>
                <a:spcPts val="0"/>
              </a:spcAft>
              <a:buSzPts val="1400"/>
              <a:buNone/>
            </a:pPr>
            <a:r>
              <a:rPr lang="en-US" dirty="0"/>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p>
          <a:p>
            <a:pPr marL="457200" marR="0" lvl="0" indent="-228600" algn="l" rtl="0">
              <a:lnSpc>
                <a:spcPct val="100000"/>
              </a:lnSpc>
              <a:spcBef>
                <a:spcPts val="0"/>
              </a:spcBef>
              <a:spcAft>
                <a:spcPts val="0"/>
              </a:spcAft>
              <a:buSzPts val="1400"/>
              <a:buNone/>
            </a:pPr>
            <a:r>
              <a:rPr lang="en-US" dirty="0"/>
              <a:t>In simple terms, Decision Trees are like individual decision-makers, while Random Forests are like a diverse group of decision-makers working together to decide.</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RF- </a:t>
            </a:r>
            <a:r>
              <a:rPr lang="en-US" sz="1200" dirty="0"/>
              <a:t>but each focuses on different aspects of the data. When making a prediction, each tree contributes its decision, and the </a:t>
            </a:r>
            <a:endParaRPr dirty="0"/>
          </a:p>
        </p:txBody>
      </p:sp>
      <p:sp>
        <p:nvSpPr>
          <p:cNvPr id="332" name="Google Shape;332;g2c902ca65e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is like adding guardrails to a road to prevent cars from veering off-track, ensuring they stay on the right path without going too far in any direction.</a:t>
            </a:r>
          </a:p>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Grid Search CV is like trying out different routes on a map to find the quickest way to your destination, testing various combinations until you discover the most efficient route.</a:t>
            </a:r>
            <a:endParaRPr dirty="0">
              <a:latin typeface="Roboto" panose="02000000000000000000" pitchFamily="2" charset="0"/>
              <a:ea typeface="Roboto" panose="02000000000000000000" pitchFamily="2" charset="0"/>
            </a:endParaRPr>
          </a:p>
        </p:txBody>
      </p:sp>
      <p:sp>
        <p:nvSpPr>
          <p:cNvPr id="343" name="Google Shape;3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dirty="0">
                <a:latin typeface="Arial"/>
                <a:ea typeface="Arial"/>
                <a:cs typeface="Arial"/>
                <a:sym typeface="Arial"/>
              </a:rPr>
              <a:t>Higher values on the curve indicate better performance in distinguishing between the two classes.</a:t>
            </a:r>
            <a:endParaRPr sz="600" dirty="0"/>
          </a:p>
        </p:txBody>
      </p:sp>
      <p:sp>
        <p:nvSpPr>
          <p:cNvPr id="352" name="Google Shape;352;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1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0">
                <a:solidFill>
                  <a:srgbClr val="0D0D0D"/>
                </a:solidFill>
                <a:latin typeface="Roboto"/>
                <a:ea typeface="Roboto"/>
                <a:cs typeface="Roboto"/>
                <a:sym typeface="Roboto"/>
              </a:rPr>
              <a:t>For Simple Explanation: </a:t>
            </a:r>
            <a:r>
              <a:rPr lang="en-US" b="0" i="0">
                <a:solidFill>
                  <a:srgbClr val="0D0D0D"/>
                </a:solidFill>
                <a:latin typeface="Roboto"/>
                <a:ea typeface="Roboto"/>
                <a:cs typeface="Roboto"/>
                <a:sym typeface="Roboto"/>
              </a:rPr>
              <a:t>EDA involves examining and understanding the structure, patterns, and relationships within the dataset. We explore the columns, check for missing values, identify unusual observations like: instances of exceptionally long delays or cancellations that deviate significantly from the normal delay time.</a:t>
            </a:r>
            <a:endParaRPr>
              <a:latin typeface="Roboto"/>
              <a:ea typeface="Roboto"/>
              <a:cs typeface="Roboto"/>
              <a:sym typeface="Roboto"/>
            </a:endParaRPr>
          </a:p>
        </p:txBody>
      </p:sp>
      <p:sp>
        <p:nvSpPr>
          <p:cNvPr id="270" name="Google Shape;27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ILG (Wilmington Airport, Delaware,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MVY (Martha's Vineyard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HYA (Barnstable Municipal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PPG (Pago Pago International Airport, American Samoa):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OTH (Southwest Oregon Regional Airport, Oregon,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NK (Spirit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UA (United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F9 (Frontier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B6 (JetBlue Airways):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WN (Southwest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a:p>
          <a:p>
            <a:pPr marL="457200" marR="0" lvl="0" indent="-228600" algn="l" rtl="0">
              <a:lnSpc>
                <a:spcPct val="100000"/>
              </a:lnSpc>
              <a:spcBef>
                <a:spcPts val="0"/>
              </a:spcBef>
              <a:spcAft>
                <a:spcPts val="0"/>
              </a:spcAft>
              <a:buSzPts val="1400"/>
              <a:buNone/>
            </a:pPr>
            <a:endParaRPr>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82"/>
        <p:cNvGrpSpPr/>
        <p:nvPr/>
      </p:nvGrpSpPr>
      <p:grpSpPr>
        <a:xfrm>
          <a:off x="0" y="0"/>
          <a:ext cx="0" cy="0"/>
          <a:chOff x="0" y="0"/>
          <a:chExt cx="0" cy="0"/>
        </a:xfrm>
      </p:grpSpPr>
      <p:sp>
        <p:nvSpPr>
          <p:cNvPr id="83" name="Google Shape;83;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20"/>
        <p:cNvGrpSpPr/>
        <p:nvPr/>
      </p:nvGrpSpPr>
      <p:grpSpPr>
        <a:xfrm>
          <a:off x="0" y="0"/>
          <a:ext cx="0" cy="0"/>
          <a:chOff x="0" y="0"/>
          <a:chExt cx="0" cy="0"/>
        </a:xfrm>
      </p:grpSpPr>
      <p:sp>
        <p:nvSpPr>
          <p:cNvPr id="121" name="Google Shape;121;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7"/>
        <p:cNvGrpSpPr/>
        <p:nvPr/>
      </p:nvGrpSpPr>
      <p:grpSpPr>
        <a:xfrm>
          <a:off x="0" y="0"/>
          <a:ext cx="0" cy="0"/>
          <a:chOff x="0" y="0"/>
          <a:chExt cx="0" cy="0"/>
        </a:xfrm>
      </p:grpSpPr>
      <p:sp>
        <p:nvSpPr>
          <p:cNvPr id="128" name="Google Shape;12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38"/>
        <p:cNvGrpSpPr/>
        <p:nvPr/>
      </p:nvGrpSpPr>
      <p:grpSpPr>
        <a:xfrm>
          <a:off x="0" y="0"/>
          <a:ext cx="0" cy="0"/>
          <a:chOff x="0" y="0"/>
          <a:chExt cx="0" cy="0"/>
        </a:xfrm>
      </p:grpSpPr>
      <p:sp>
        <p:nvSpPr>
          <p:cNvPr id="139" name="Google Shape;139;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a:spLocks noGrp="1"/>
          </p:cNvSpPr>
          <p:nvPr>
            <p:ph type="pic" idx="2"/>
          </p:nvPr>
        </p:nvSpPr>
        <p:spPr>
          <a:xfrm>
            <a:off x="6599995" y="794695"/>
            <a:ext cx="5079387" cy="5346332"/>
          </a:xfrm>
          <a:prstGeom prst="rect">
            <a:avLst/>
          </a:prstGeom>
          <a:noFill/>
          <a:ln>
            <a:noFill/>
          </a:ln>
        </p:spPr>
      </p:sp>
      <p:pic>
        <p:nvPicPr>
          <p:cNvPr id="142" name="Google Shape;142;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3"/>
        <p:cNvGrpSpPr/>
        <p:nvPr/>
      </p:nvGrpSpPr>
      <p:grpSpPr>
        <a:xfrm>
          <a:off x="0" y="0"/>
          <a:ext cx="0" cy="0"/>
          <a:chOff x="0" y="0"/>
          <a:chExt cx="0" cy="0"/>
        </a:xfrm>
      </p:grpSpPr>
      <p:sp>
        <p:nvSpPr>
          <p:cNvPr id="144" name="Google Shape;144;p41"/>
          <p:cNvSpPr>
            <a:spLocks noGrp="1"/>
          </p:cNvSpPr>
          <p:nvPr>
            <p:ph type="pic" idx="2"/>
          </p:nvPr>
        </p:nvSpPr>
        <p:spPr>
          <a:xfrm>
            <a:off x="-1" y="0"/>
            <a:ext cx="6089073" cy="6858000"/>
          </a:xfrm>
          <a:prstGeom prst="rect">
            <a:avLst/>
          </a:prstGeom>
          <a:noFill/>
          <a:ln>
            <a:noFill/>
          </a:ln>
        </p:spPr>
      </p:sp>
      <p:sp>
        <p:nvSpPr>
          <p:cNvPr id="145" name="Google Shape;145;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46" name="Google Shape;146;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47"/>
        <p:cNvGrpSpPr/>
        <p:nvPr/>
      </p:nvGrpSpPr>
      <p:grpSpPr>
        <a:xfrm>
          <a:off x="0" y="0"/>
          <a:ext cx="0" cy="0"/>
          <a:chOff x="0" y="0"/>
          <a:chExt cx="0" cy="0"/>
        </a:xfrm>
      </p:grpSpPr>
      <p:sp>
        <p:nvSpPr>
          <p:cNvPr id="148" name="Google Shape;148;p42"/>
          <p:cNvSpPr>
            <a:spLocks noGrp="1"/>
          </p:cNvSpPr>
          <p:nvPr>
            <p:ph type="pic" idx="2"/>
          </p:nvPr>
        </p:nvSpPr>
        <p:spPr>
          <a:xfrm>
            <a:off x="0" y="0"/>
            <a:ext cx="12192000" cy="4374573"/>
          </a:xfrm>
          <a:prstGeom prst="rect">
            <a:avLst/>
          </a:prstGeom>
          <a:noFill/>
          <a:ln>
            <a:noFill/>
          </a:ln>
        </p:spPr>
      </p:sp>
      <p:pic>
        <p:nvPicPr>
          <p:cNvPr id="149" name="Google Shape;149;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0" name="Google Shape;150;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51"/>
        <p:cNvGrpSpPr/>
        <p:nvPr/>
      </p:nvGrpSpPr>
      <p:grpSpPr>
        <a:xfrm>
          <a:off x="0" y="0"/>
          <a:ext cx="0" cy="0"/>
          <a:chOff x="0" y="0"/>
          <a:chExt cx="0" cy="0"/>
        </a:xfrm>
      </p:grpSpPr>
      <p:sp>
        <p:nvSpPr>
          <p:cNvPr id="152" name="Google Shape;152;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57"/>
        <p:cNvGrpSpPr/>
        <p:nvPr/>
      </p:nvGrpSpPr>
      <p:grpSpPr>
        <a:xfrm>
          <a:off x="0" y="0"/>
          <a:ext cx="0" cy="0"/>
          <a:chOff x="0" y="0"/>
          <a:chExt cx="0" cy="0"/>
        </a:xfrm>
      </p:grpSpPr>
      <p:sp>
        <p:nvSpPr>
          <p:cNvPr id="158" name="Google Shape;158;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9" name="Google Shape;159;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63"/>
        <p:cNvGrpSpPr/>
        <p:nvPr/>
      </p:nvGrpSpPr>
      <p:grpSpPr>
        <a:xfrm>
          <a:off x="0" y="0"/>
          <a:ext cx="0" cy="0"/>
          <a:chOff x="0" y="0"/>
          <a:chExt cx="0" cy="0"/>
        </a:xfrm>
      </p:grpSpPr>
      <p:sp>
        <p:nvSpPr>
          <p:cNvPr id="164" name="Google Shape;164;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69"/>
        <p:cNvGrpSpPr/>
        <p:nvPr/>
      </p:nvGrpSpPr>
      <p:grpSpPr>
        <a:xfrm>
          <a:off x="0" y="0"/>
          <a:ext cx="0" cy="0"/>
          <a:chOff x="0" y="0"/>
          <a:chExt cx="0" cy="0"/>
        </a:xfrm>
      </p:grpSpPr>
      <p:sp>
        <p:nvSpPr>
          <p:cNvPr id="170" name="Google Shape;170;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47"/>
          <p:cNvSpPr>
            <a:spLocks noGrp="1"/>
          </p:cNvSpPr>
          <p:nvPr>
            <p:ph type="pic" idx="2"/>
          </p:nvPr>
        </p:nvSpPr>
        <p:spPr>
          <a:xfrm>
            <a:off x="1" y="0"/>
            <a:ext cx="6096000" cy="6858000"/>
          </a:xfrm>
          <a:prstGeom prst="rect">
            <a:avLst/>
          </a:prstGeom>
          <a:noFill/>
          <a:ln>
            <a:noFill/>
          </a:ln>
        </p:spPr>
      </p:sp>
      <p:sp>
        <p:nvSpPr>
          <p:cNvPr id="172" name="Google Shape;172;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78" name="Google Shape;178;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83"/>
        <p:cNvGrpSpPr/>
        <p:nvPr/>
      </p:nvGrpSpPr>
      <p:grpSpPr>
        <a:xfrm>
          <a:off x="0" y="0"/>
          <a:ext cx="0" cy="0"/>
          <a:chOff x="0" y="0"/>
          <a:chExt cx="0" cy="0"/>
        </a:xfrm>
      </p:grpSpPr>
      <p:sp>
        <p:nvSpPr>
          <p:cNvPr id="184" name="Google Shape;184;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5" name="Google Shape;185;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a:spLocks noGrp="1"/>
          </p:cNvSpPr>
          <p:nvPr>
            <p:ph type="pic" idx="2"/>
          </p:nvPr>
        </p:nvSpPr>
        <p:spPr>
          <a:xfrm>
            <a:off x="1451120" y="1608138"/>
            <a:ext cx="3557298" cy="3327638"/>
          </a:xfrm>
          <a:prstGeom prst="rect">
            <a:avLst/>
          </a:prstGeom>
          <a:noFill/>
          <a:ln>
            <a:noFill/>
          </a:ln>
        </p:spPr>
      </p:sp>
      <p:sp>
        <p:nvSpPr>
          <p:cNvPr id="192" name="Google Shape;192;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96"/>
        <p:cNvGrpSpPr/>
        <p:nvPr/>
      </p:nvGrpSpPr>
      <p:grpSpPr>
        <a:xfrm>
          <a:off x="0" y="0"/>
          <a:ext cx="0" cy="0"/>
          <a:chOff x="0" y="0"/>
          <a:chExt cx="0" cy="0"/>
        </a:xfrm>
      </p:grpSpPr>
      <p:pic>
        <p:nvPicPr>
          <p:cNvPr id="197" name="Google Shape;197;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98" name="Google Shape;198;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99"/>
        <p:cNvGrpSpPr/>
        <p:nvPr/>
      </p:nvGrpSpPr>
      <p:grpSpPr>
        <a:xfrm>
          <a:off x="0" y="0"/>
          <a:ext cx="0" cy="0"/>
          <a:chOff x="0" y="0"/>
          <a:chExt cx="0" cy="0"/>
        </a:xfrm>
      </p:grpSpPr>
      <p:pic>
        <p:nvPicPr>
          <p:cNvPr id="200" name="Google Shape;200;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01" name="Google Shape;201;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02"/>
        <p:cNvGrpSpPr/>
        <p:nvPr/>
      </p:nvGrpSpPr>
      <p:grpSpPr>
        <a:xfrm>
          <a:off x="0" y="0"/>
          <a:ext cx="0" cy="0"/>
          <a:chOff x="0" y="0"/>
          <a:chExt cx="0" cy="0"/>
        </a:xfrm>
      </p:grpSpPr>
      <p:pic>
        <p:nvPicPr>
          <p:cNvPr id="203" name="Google Shape;203;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210"/>
        <p:cNvGrpSpPr/>
        <p:nvPr/>
      </p:nvGrpSpPr>
      <p:grpSpPr>
        <a:xfrm>
          <a:off x="0" y="0"/>
          <a:ext cx="0" cy="0"/>
          <a:chOff x="0" y="0"/>
          <a:chExt cx="0" cy="0"/>
        </a:xfrm>
      </p:grpSpPr>
      <p:sp>
        <p:nvSpPr>
          <p:cNvPr id="211" name="Google Shape;21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12" name="Google Shape;21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3" name="Google Shape;21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45"/>
        <p:cNvGrpSpPr/>
        <p:nvPr/>
      </p:nvGrpSpPr>
      <p:grpSpPr>
        <a:xfrm>
          <a:off x="0" y="0"/>
          <a:ext cx="0" cy="0"/>
          <a:chOff x="0" y="0"/>
          <a:chExt cx="0" cy="0"/>
        </a:xfrm>
      </p:grpSpPr>
      <p:pic>
        <p:nvPicPr>
          <p:cNvPr id="46" name="Google Shape;46;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47" name="Google Shape;47;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8" name="Google Shape;48;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53" name="Google Shape;53;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56" name="Google Shape;56;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57" name="Google Shape;57;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9"/>
        <p:cNvGrpSpPr/>
        <p:nvPr/>
      </p:nvGrpSpPr>
      <p:grpSpPr>
        <a:xfrm>
          <a:off x="0" y="0"/>
          <a:ext cx="0" cy="0"/>
          <a:chOff x="0" y="0"/>
          <a:chExt cx="0" cy="0"/>
        </a:xfrm>
      </p:grpSpPr>
      <p:sp>
        <p:nvSpPr>
          <p:cNvPr id="60" name="Google Shape;60;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67"/>
        <p:cNvGrpSpPr/>
        <p:nvPr/>
      </p:nvGrpSpPr>
      <p:grpSpPr>
        <a:xfrm>
          <a:off x="0" y="0"/>
          <a:ext cx="0" cy="0"/>
          <a:chOff x="0" y="0"/>
          <a:chExt cx="0" cy="0"/>
        </a:xfrm>
      </p:grpSpPr>
      <p:pic>
        <p:nvPicPr>
          <p:cNvPr id="68" name="Google Shape;68;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9" name="Google Shape;69;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74"/>
        <p:cNvGrpSpPr/>
        <p:nvPr/>
      </p:nvGrpSpPr>
      <p:grpSpPr>
        <a:xfrm>
          <a:off x="0" y="0"/>
          <a:ext cx="0" cy="0"/>
          <a:chOff x="0" y="0"/>
          <a:chExt cx="0" cy="0"/>
        </a:xfrm>
      </p:grpSpPr>
      <p:pic>
        <p:nvPicPr>
          <p:cNvPr id="75" name="Google Shape;75;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76" name="Google Shape;76;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1" name="Google Shape;81;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6" name="Google Shape;20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7" name="Google Shape;20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8" name="Google Shape;20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9" name="Google Shape;20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4.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5.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6.jp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7.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hyperlink" Target="https://datatron.com/what-is-a-support-vector-machine/"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hyperlink" Target="https://towardsdatascience.com/knn-k-nearest-neighbors-1-a4707b24bd1d" TargetMode="External"/><Relationship Id="rId4" Type="http://schemas.openxmlformats.org/officeDocument/2006/relationships/hyperlink" Target="https://anasbrital98.github.io/blog/2021/Random-Fores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1657541"/>
            <a:ext cx="4960883" cy="9634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dirty="0"/>
              <a:t>AIRLINE DELAY ANALYSIS</a:t>
            </a:r>
            <a:endParaRPr dirty="0"/>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318" name="Google Shape;318;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aphicFrame>
        <p:nvGraphicFramePr>
          <p:cNvPr id="319" name="Google Shape;319;p6"/>
          <p:cNvGraphicFramePr/>
          <p:nvPr/>
        </p:nvGraphicFramePr>
        <p:xfrm>
          <a:off x="163294" y="1554480"/>
          <a:ext cx="11826225" cy="4892160"/>
        </p:xfrm>
        <a:graphic>
          <a:graphicData uri="http://schemas.openxmlformats.org/drawingml/2006/table">
            <a:tbl>
              <a:tblPr firstRow="1" bandRow="1">
                <a:noFill/>
                <a:tableStyleId>{050B424A-31F3-4168-AFA7-C16215C719E5}</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Category</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Techniques</a:t>
                      </a:r>
                      <a:endParaRPr sz="1400" u="none" strike="noStrike" cap="none"/>
                    </a:p>
                  </a:txBody>
                  <a:tcPr marL="91450" marR="91450" marT="45725" marB="45725" anchor="ct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Sample Features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Engineering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Nominal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One Hot Encoding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DonorABO, RecipientABO</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Encoder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HLAmatch, Antigen,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Null Value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Numerical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Regressor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CD3dkgx10d8, Rbodymass</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Categorical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Mode (Less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ABOmatch, DonorCMV</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Classifier (High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extcGvHD, CMVstatus</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Outlier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Transformation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Log, Square Root &amp; Cube Root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Rbodymass, CD34kgx10d6</a:t>
                      </a:r>
                      <a:endParaRPr sz="1400" u="none" strike="noStrike" cap="none"/>
                    </a:p>
                  </a:txBody>
                  <a:tcPr marL="91450" marR="91450" marT="45725" marB="45725" anchor="ctr"/>
                </a:tc>
                <a:extLst>
                  <a:ext uri="{0D108BD9-81ED-4DB2-BD59-A6C34878D82A}">
                    <a16:rowId xmlns:a16="http://schemas.microsoft.com/office/drawing/2014/main" val="10006"/>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Quantile Based Capping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Replacing values with 95% &amp; 97% Quantile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07"/>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Conceptual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Excluded outliers based on Fundamental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ANCrecovery, PLTrecovery, time_to_aGvHD_III_IV</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8"/>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Selection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Correlation</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Heatmap Analysis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9"/>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Multicollinearity</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Variance Inflation Factor (VIF)</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10"/>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Manual Exclusion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Based on Redundant properties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HLAmismatch,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26" name="Google Shape;326;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327" name="Google Shape;327;p7"/>
          <p:cNvSpPr/>
          <p:nvPr/>
        </p:nvSpPr>
        <p:spPr>
          <a:xfrm>
            <a:off x="6767550" y="1496601"/>
            <a:ext cx="5417917" cy="5361400"/>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accent5">
              <a:lumMod val="20000"/>
              <a:lumOff val="8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28" name="Google Shape;328;p7"/>
          <p:cNvPicPr preferRelativeResize="0"/>
          <p:nvPr/>
        </p:nvPicPr>
        <p:blipFill rotWithShape="1">
          <a:blip r:embed="rId3">
            <a:alphaModFix/>
          </a:blip>
          <a:srcRect/>
          <a:stretch/>
        </p:blipFill>
        <p:spPr>
          <a:xfrm>
            <a:off x="7838238" y="1591850"/>
            <a:ext cx="3525120" cy="2573750"/>
          </a:xfrm>
          <a:prstGeom prst="rect">
            <a:avLst/>
          </a:prstGeom>
          <a:noFill/>
          <a:ln>
            <a:noFill/>
          </a:ln>
        </p:spPr>
      </p:pic>
      <p:pic>
        <p:nvPicPr>
          <p:cNvPr id="329" name="Google Shape;329;p7"/>
          <p:cNvPicPr preferRelativeResize="0"/>
          <p:nvPr/>
        </p:nvPicPr>
        <p:blipFill rotWithShape="1">
          <a:blip r:embed="rId4">
            <a:alphaModFix/>
          </a:blip>
          <a:srcRect l="36704" t="9966"/>
          <a:stretch/>
        </p:blipFill>
        <p:spPr>
          <a:xfrm>
            <a:off x="7838238" y="4317168"/>
            <a:ext cx="3525121" cy="2502175"/>
          </a:xfrm>
          <a:prstGeom prst="rect">
            <a:avLst/>
          </a:prstGeom>
          <a:noFill/>
          <a:ln>
            <a:noFill/>
          </a:ln>
        </p:spPr>
      </p:pic>
      <p:graphicFrame>
        <p:nvGraphicFramePr>
          <p:cNvPr id="6" name="Diagram 5">
            <a:extLst>
              <a:ext uri="{FF2B5EF4-FFF2-40B4-BE49-F238E27FC236}">
                <a16:creationId xmlns:a16="http://schemas.microsoft.com/office/drawing/2014/main" id="{CEECF9DF-1DAD-5D27-55E2-CD875CDBFD6D}"/>
              </a:ext>
            </a:extLst>
          </p:cNvPr>
          <p:cNvGraphicFramePr/>
          <p:nvPr>
            <p:extLst>
              <p:ext uri="{D42A27DB-BD31-4B8C-83A1-F6EECF244321}">
                <p14:modId xmlns:p14="http://schemas.microsoft.com/office/powerpoint/2010/main" val="237639712"/>
              </p:ext>
            </p:extLst>
          </p:nvPr>
        </p:nvGraphicFramePr>
        <p:xfrm>
          <a:off x="20463" y="159185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Google Shape;327;p7">
            <a:extLst>
              <a:ext uri="{FF2B5EF4-FFF2-40B4-BE49-F238E27FC236}">
                <a16:creationId xmlns:a16="http://schemas.microsoft.com/office/drawing/2014/main" id="{3711FCB1-1287-3C43-2B8F-44E0831B2D28}"/>
              </a:ext>
            </a:extLst>
          </p:cNvPr>
          <p:cNvSpPr/>
          <p:nvPr/>
        </p:nvSpPr>
        <p:spPr>
          <a:xfrm>
            <a:off x="6767550" y="1496601"/>
            <a:ext cx="5417917" cy="5361400"/>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accent5">
              <a:lumMod val="20000"/>
              <a:lumOff val="8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4" name="Google Shape;334;g2c902ca65ee_1_18"/>
          <p:cNvSpPr txBox="1">
            <a:spLocks noGrp="1"/>
          </p:cNvSpPr>
          <p:nvPr>
            <p:ph type="title"/>
          </p:nvPr>
        </p:nvSpPr>
        <p:spPr>
          <a:xfrm>
            <a:off x="211528" y="528263"/>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37" name="Google Shape;337;g2c902ca65ee_1_18"/>
          <p:cNvSpPr txBox="1">
            <a:spLocks noGrp="1"/>
          </p:cNvSpPr>
          <p:nvPr>
            <p:ph type="sldNum" idx="12"/>
          </p:nvPr>
        </p:nvSpPr>
        <p:spPr>
          <a:xfrm>
            <a:off x="8828009" y="6356350"/>
            <a:ext cx="2973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12</a:t>
            </a:fld>
            <a:endParaRPr>
              <a:solidFill>
                <a:schemeClr val="lt1"/>
              </a:solidFill>
            </a:endParaRPr>
          </a:p>
        </p:txBody>
      </p:sp>
      <p:pic>
        <p:nvPicPr>
          <p:cNvPr id="338" name="Google Shape;338;g2c902ca65ee_1_18"/>
          <p:cNvPicPr preferRelativeResize="0"/>
          <p:nvPr/>
        </p:nvPicPr>
        <p:blipFill rotWithShape="1">
          <a:blip r:embed="rId3">
            <a:alphaModFix/>
          </a:blip>
          <a:srcRect l="13899" t="26562" r="14451"/>
          <a:stretch/>
        </p:blipFill>
        <p:spPr>
          <a:xfrm>
            <a:off x="7907894" y="1635155"/>
            <a:ext cx="3529124" cy="2552452"/>
          </a:xfrm>
          <a:prstGeom prst="rect">
            <a:avLst/>
          </a:prstGeom>
          <a:noFill/>
          <a:ln>
            <a:noFill/>
          </a:ln>
        </p:spPr>
      </p:pic>
      <p:pic>
        <p:nvPicPr>
          <p:cNvPr id="339" name="Google Shape;339;g2c902ca65ee_1_18"/>
          <p:cNvPicPr preferRelativeResize="0"/>
          <p:nvPr/>
        </p:nvPicPr>
        <p:blipFill>
          <a:blip r:embed="rId4">
            <a:alphaModFix/>
          </a:blip>
          <a:stretch>
            <a:fillRect/>
          </a:stretch>
        </p:blipFill>
        <p:spPr>
          <a:xfrm>
            <a:off x="7907894" y="4323314"/>
            <a:ext cx="3529124" cy="2486422"/>
          </a:xfrm>
          <a:prstGeom prst="rect">
            <a:avLst/>
          </a:prstGeom>
          <a:noFill/>
          <a:ln>
            <a:noFill/>
          </a:ln>
        </p:spPr>
      </p:pic>
      <p:graphicFrame>
        <p:nvGraphicFramePr>
          <p:cNvPr id="17" name="Diagram 16">
            <a:extLst>
              <a:ext uri="{FF2B5EF4-FFF2-40B4-BE49-F238E27FC236}">
                <a16:creationId xmlns:a16="http://schemas.microsoft.com/office/drawing/2014/main" id="{EEAAA75E-6A00-95EA-C252-61BDF3C514B6}"/>
              </a:ext>
            </a:extLst>
          </p:cNvPr>
          <p:cNvGraphicFramePr/>
          <p:nvPr>
            <p:extLst>
              <p:ext uri="{D42A27DB-BD31-4B8C-83A1-F6EECF244321}">
                <p14:modId xmlns:p14="http://schemas.microsoft.com/office/powerpoint/2010/main" val="3129920519"/>
              </p:ext>
            </p:extLst>
          </p:nvPr>
        </p:nvGraphicFramePr>
        <p:xfrm>
          <a:off x="6533" y="178029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B075-F88D-61EF-C012-88E2E5450146}"/>
              </a:ext>
            </a:extLst>
          </p:cNvPr>
          <p:cNvSpPr>
            <a:spLocks noGrp="1"/>
          </p:cNvSpPr>
          <p:nvPr>
            <p:ph type="title"/>
          </p:nvPr>
        </p:nvSpPr>
        <p:spPr/>
        <p:txBody>
          <a:bodyPr/>
          <a:lstStyle/>
          <a:p>
            <a:r>
              <a:rPr lang="en-CA" dirty="0"/>
              <a:t>EXTRA SLIDE</a:t>
            </a:r>
          </a:p>
        </p:txBody>
      </p:sp>
      <p:sp>
        <p:nvSpPr>
          <p:cNvPr id="4" name="Slide Number Placeholder 3">
            <a:extLst>
              <a:ext uri="{FF2B5EF4-FFF2-40B4-BE49-F238E27FC236}">
                <a16:creationId xmlns:a16="http://schemas.microsoft.com/office/drawing/2014/main" id="{B245E46C-C880-E450-EA83-D474C1597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35" name="Google Shape;335;g2c902ca65ee_1_18"/>
          <p:cNvSpPr txBox="1">
            <a:spLocks noGrp="1"/>
          </p:cNvSpPr>
          <p:nvPr>
            <p:ph type="body" idx="1"/>
          </p:nvPr>
        </p:nvSpPr>
        <p:spPr>
          <a:xfrm>
            <a:off x="1917114" y="1653790"/>
            <a:ext cx="6642461" cy="5067685"/>
          </a:xfrm>
          <a:prstGeom prst="rect">
            <a:avLst/>
          </a:prstGeom>
          <a:noFill/>
          <a:ln>
            <a:noFill/>
          </a:ln>
        </p:spPr>
        <p:txBody>
          <a:bodyPr spcFirstLastPara="1" wrap="square" lIns="91425" tIns="45700" rIns="91425" bIns="45700" anchor="t" anchorCtr="0">
            <a:noAutofit/>
          </a:bodyPr>
          <a:lstStyle/>
          <a:p>
            <a:pPr marL="101600" lvl="0" indent="0" algn="l" rtl="0">
              <a:spcBef>
                <a:spcPts val="0"/>
              </a:spcBef>
              <a:spcAft>
                <a:spcPts val="0"/>
              </a:spcAft>
              <a:buSzPts val="2000"/>
              <a:buNone/>
            </a:pPr>
            <a:r>
              <a:rPr lang="en-US" sz="1800" b="1" dirty="0"/>
              <a:t>Random Forest: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Analyzes data features, asking questions to classify data points into categories, while in a random forest, multiple decision trees collaborate, with the final prediction based on the most common decision among them.</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XGBoost: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Trains multiple decision trees, each learning from the mistakes of its predecessors to improve accuracy, ultimately combining their predictions for optimal results.</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KNN (K-Nearest Neighbors)</a:t>
            </a:r>
            <a:r>
              <a:rPr lang="en-US" sz="1800" dirty="0"/>
              <a:t>:</a:t>
            </a:r>
            <a:r>
              <a:rPr lang="en-US" sz="1800" b="1" dirty="0"/>
              <a:t> </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Categorizes new instances by comparing them to a set number of nearby instances and assigning the most common label among these neighbors to the new instance.</a:t>
            </a:r>
          </a:p>
        </p:txBody>
      </p:sp>
    </p:spTree>
    <p:extLst>
      <p:ext uri="{BB962C8B-B14F-4D97-AF65-F5344CB8AC3E}">
        <p14:creationId xmlns:p14="http://schemas.microsoft.com/office/powerpoint/2010/main" val="100680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14</a:t>
            </a:fld>
            <a:endParaRPr sz="1200" b="0" i="0" u="none" strike="noStrike" cap="none">
              <a:solidFill>
                <a:schemeClr val="dk1"/>
              </a:solidFill>
              <a:latin typeface="Roboto"/>
              <a:ea typeface="Roboto"/>
              <a:cs typeface="Roboto"/>
              <a:sym typeface="Roboto"/>
            </a:endParaRPr>
          </a:p>
        </p:txBody>
      </p:sp>
      <p:sp>
        <p:nvSpPr>
          <p:cNvPr id="346" name="Google Shape;346;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Model Improvements</a:t>
            </a:r>
            <a:endParaRPr sz="5200" dirty="0"/>
          </a:p>
        </p:txBody>
      </p:sp>
      <p:sp>
        <p:nvSpPr>
          <p:cNvPr id="347" name="Google Shape;347;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8"/>
          <p:cNvSpPr txBox="1"/>
          <p:nvPr/>
        </p:nvSpPr>
        <p:spPr>
          <a:xfrm>
            <a:off x="334398" y="1438142"/>
            <a:ext cx="8182878"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Regularization: </a:t>
            </a:r>
            <a:r>
              <a:rPr lang="en-US" sz="2000" i="0" u="none" strike="noStrike" cap="none" dirty="0">
                <a:solidFill>
                  <a:schemeClr val="dk1"/>
                </a:solidFill>
                <a:latin typeface="Roboto"/>
                <a:ea typeface="Roboto"/>
                <a:cs typeface="Roboto"/>
                <a:sym typeface="Roboto"/>
              </a:rPr>
              <a:t>used to prevent overfitting by penalizing the weights assigned to features. It has been applied in Logistic Regression and SVM to ensure they generalize well to unseen data. I</a:t>
            </a:r>
          </a:p>
          <a:p>
            <a:pPr marL="228600" marR="0" lvl="0" indent="-228600" algn="l" rtl="0">
              <a:lnSpc>
                <a:spcPct val="150000"/>
              </a:lnSpc>
              <a:spcBef>
                <a:spcPts val="0"/>
              </a:spcBef>
              <a:spcAft>
                <a:spcPts val="0"/>
              </a:spcAft>
              <a:buClr>
                <a:schemeClr val="dk1"/>
              </a:buClr>
              <a:buSzPts val="2000"/>
              <a:buFont typeface="Arial"/>
              <a:buChar char="•"/>
            </a:pPr>
            <a:endParaRPr lang="en-US" sz="2000" i="0" u="none" strike="noStrike" cap="none" dirty="0">
              <a:solidFill>
                <a:schemeClr val="dk1"/>
              </a:solidFill>
              <a:latin typeface="Roboto"/>
              <a:ea typeface="Roboto"/>
              <a:cs typeface="Roboto"/>
              <a:sym typeface="Roboto"/>
            </a:endParaRPr>
          </a:p>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Grid Search </a:t>
            </a:r>
            <a:r>
              <a:rPr lang="en-US" sz="2000" b="1" dirty="0">
                <a:solidFill>
                  <a:schemeClr val="dk1"/>
                </a:solidFill>
                <a:latin typeface="Roboto"/>
                <a:ea typeface="Roboto"/>
                <a:cs typeface="Roboto"/>
                <a:sym typeface="Roboto"/>
              </a:rPr>
              <a:t>+ </a:t>
            </a:r>
            <a:r>
              <a:rPr lang="en-US" sz="2000" b="1" i="0" u="none" strike="noStrike" cap="none" dirty="0">
                <a:solidFill>
                  <a:schemeClr val="dk1"/>
                </a:solidFill>
                <a:latin typeface="Roboto"/>
                <a:ea typeface="Roboto"/>
                <a:cs typeface="Roboto"/>
                <a:sym typeface="Roboto"/>
              </a:rPr>
              <a:t>Cross-Validation: </a:t>
            </a:r>
            <a:r>
              <a:rPr lang="en-US" sz="2000" i="0" u="none" strike="noStrike" cap="none" dirty="0">
                <a:solidFill>
                  <a:schemeClr val="dk1"/>
                </a:solidFill>
                <a:latin typeface="Roboto"/>
                <a:ea typeface="Roboto"/>
                <a:cs typeface="Roboto"/>
                <a:sym typeface="Roboto"/>
              </a:rPr>
              <a:t>is a method employed to find the optimal hyperparameter values for a model. It evaluates the model's performance across different combinations of hyperparameters within a predefined grid of values, to identify the optimal </a:t>
            </a:r>
            <a:r>
              <a:rPr lang="en-US" sz="2000" dirty="0">
                <a:solidFill>
                  <a:schemeClr val="dk1"/>
                </a:solidFill>
                <a:latin typeface="Roboto"/>
                <a:ea typeface="Roboto"/>
                <a:cs typeface="Roboto"/>
                <a:sym typeface="Roboto"/>
              </a:rPr>
              <a:t>values</a:t>
            </a:r>
            <a:r>
              <a:rPr lang="en-US" sz="2000" i="0" u="none" strike="noStrike" cap="none" dirty="0">
                <a:solidFill>
                  <a:schemeClr val="dk1"/>
                </a:solidFill>
                <a:latin typeface="Roboto"/>
                <a:ea typeface="Roboto"/>
                <a:cs typeface="Roboto"/>
                <a:sym typeface="Roboto"/>
              </a:rPr>
              <a:t>.</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15</a:t>
            </a:fld>
            <a:endParaRPr sz="1200" b="0" i="0" u="none" strike="noStrike" cap="none">
              <a:solidFill>
                <a:schemeClr val="dk1"/>
              </a:solidFill>
              <a:latin typeface="Roboto"/>
              <a:ea typeface="Roboto"/>
              <a:cs typeface="Roboto"/>
              <a:sym typeface="Roboto"/>
            </a:endParaRPr>
          </a:p>
        </p:txBody>
      </p:sp>
      <p:sp>
        <p:nvSpPr>
          <p:cNvPr id="355" name="Google Shape;355;p5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356" name="Google Shape;356;p58"/>
          <p:cNvSpPr txBox="1"/>
          <p:nvPr/>
        </p:nvSpPr>
        <p:spPr>
          <a:xfrm>
            <a:off x="0" y="1212187"/>
            <a:ext cx="12417300" cy="5645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7" name="Google Shape;357;p58"/>
          <p:cNvSpPr txBox="1"/>
          <p:nvPr/>
        </p:nvSpPr>
        <p:spPr>
          <a:xfrm>
            <a:off x="334398" y="1329875"/>
            <a:ext cx="9672631" cy="53916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Classification Report</a:t>
            </a:r>
            <a:r>
              <a:rPr lang="en-US" sz="2000" dirty="0">
                <a:latin typeface="Roboto" panose="02000000000000000000" pitchFamily="2" charset="0"/>
                <a:ea typeface="Roboto" panose="02000000000000000000" pitchFamily="2" charset="0"/>
              </a:rPr>
              <a:t>: provides important metrics such as precision, recall, F1 score, and accuracy.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rgbClr val="000000"/>
              </a:buClr>
              <a:buSzPts val="2000"/>
              <a:buAutoNum type="alphaLcPeriod"/>
            </a:pPr>
            <a:r>
              <a:rPr lang="en-US" sz="2000" b="1" dirty="0">
                <a:latin typeface="Roboto" panose="02000000000000000000" pitchFamily="2" charset="0"/>
                <a:ea typeface="Roboto" panose="02000000000000000000" pitchFamily="2" charset="0"/>
              </a:rPr>
              <a:t>Precision</a:t>
            </a:r>
            <a:r>
              <a:rPr lang="en-US" sz="2000" dirty="0">
                <a:latin typeface="Roboto" panose="02000000000000000000" pitchFamily="2" charset="0"/>
                <a:ea typeface="Roboto" panose="02000000000000000000" pitchFamily="2" charset="0"/>
              </a:rPr>
              <a:t>: how many of the items predicted as positive are indeed positive.</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Recall</a:t>
            </a:r>
            <a:r>
              <a:rPr lang="en-US" sz="2000" dirty="0">
                <a:latin typeface="Roboto" panose="02000000000000000000" pitchFamily="2" charset="0"/>
                <a:ea typeface="Roboto" panose="02000000000000000000" pitchFamily="2" charset="0"/>
              </a:rPr>
              <a:t>: how many of the actual positive items were predicted correctly.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F1</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Score</a:t>
            </a:r>
            <a:r>
              <a:rPr lang="en-US" sz="2000" dirty="0">
                <a:latin typeface="Roboto" panose="02000000000000000000" pitchFamily="2" charset="0"/>
                <a:ea typeface="Roboto" panose="02000000000000000000" pitchFamily="2" charset="0"/>
              </a:rPr>
              <a:t>: balance between precision and recall.</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Accuracy</a:t>
            </a:r>
            <a:r>
              <a:rPr lang="en-US" sz="2000" dirty="0">
                <a:latin typeface="Roboto" panose="02000000000000000000" pitchFamily="2" charset="0"/>
                <a:ea typeface="Roboto" panose="02000000000000000000" pitchFamily="2" charset="0"/>
              </a:rPr>
              <a:t>: how often the model's predictions are correct overall.</a:t>
            </a:r>
            <a:endParaRPr sz="7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AUC-ROC Curve</a:t>
            </a:r>
            <a:r>
              <a:rPr lang="en-US" sz="2000" dirty="0">
                <a:latin typeface="Roboto" panose="02000000000000000000" pitchFamily="2" charset="0"/>
                <a:ea typeface="Roboto" panose="02000000000000000000" pitchFamily="2" charset="0"/>
              </a:rPr>
              <a:t>: illustrates how well the model can tell apart positive from negative cases by comparing how often it correctly identifies positive cases with how often it incorrectly identifies negative cases. </a:t>
            </a:r>
          </a:p>
          <a:p>
            <a:pPr marL="457200" lvl="0" indent="-355600" algn="l" rtl="0">
              <a:lnSpc>
                <a:spcPct val="115000"/>
              </a:lnSpc>
              <a:spcBef>
                <a:spcPts val="0"/>
              </a:spcBef>
              <a:spcAft>
                <a:spcPts val="0"/>
              </a:spcAft>
              <a:buClr>
                <a:schemeClr val="dk1"/>
              </a:buClr>
              <a:buSzPts val="2000"/>
              <a:buChar char="●"/>
            </a:pPr>
            <a:r>
              <a:rPr lang="en-US" sz="2000" b="1" dirty="0">
                <a:latin typeface="Roboto" panose="02000000000000000000" pitchFamily="2" charset="0"/>
                <a:ea typeface="Roboto" panose="02000000000000000000" pitchFamily="2" charset="0"/>
              </a:rPr>
              <a:t>Learning Curve</a:t>
            </a:r>
            <a:r>
              <a:rPr lang="en-US" sz="2000" dirty="0">
                <a:latin typeface="Roboto" panose="02000000000000000000" pitchFamily="2" charset="0"/>
                <a:ea typeface="Roboto" panose="02000000000000000000" pitchFamily="2" charset="0"/>
              </a:rPr>
              <a:t>: a learning curve shows how well a model improves as it gets more training. The graph that tracks the performance metric with the size of the training dataset. It helps understand if the model is getting better with more data and if it needs more training or if it's already good enough.</a:t>
            </a:r>
            <a:endParaRPr sz="2000" dirty="0">
              <a:latin typeface="Roboto" panose="02000000000000000000" pitchFamily="2" charset="0"/>
              <a:ea typeface="Roboto" panose="0200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itle 2">
            <a:extLst>
              <a:ext uri="{FF2B5EF4-FFF2-40B4-BE49-F238E27FC236}">
                <a16:creationId xmlns:a16="http://schemas.microsoft.com/office/drawing/2014/main" id="{F8FEFBE1-86E0-458E-9F72-ECD36DD002F9}"/>
              </a:ext>
            </a:extLst>
          </p:cNvPr>
          <p:cNvSpPr>
            <a:spLocks noGrp="1"/>
          </p:cNvSpPr>
          <p:nvPr>
            <p:ph type="title"/>
          </p:nvPr>
        </p:nvSpPr>
        <p:spPr>
          <a:xfrm>
            <a:off x="227214" y="0"/>
            <a:ext cx="9137073" cy="1325563"/>
          </a:xfrm>
        </p:spPr>
        <p:txBody>
          <a:bodyPr/>
          <a:lstStyle/>
          <a:p>
            <a:r>
              <a:rPr lang="en-US" sz="5200" dirty="0"/>
              <a:t>Plots</a:t>
            </a:r>
          </a:p>
        </p:txBody>
      </p:sp>
      <p:sp>
        <p:nvSpPr>
          <p:cNvPr id="8" name="Google Shape;336;g2c902ca65ee_1_18">
            <a:extLst>
              <a:ext uri="{FF2B5EF4-FFF2-40B4-BE49-F238E27FC236}">
                <a16:creationId xmlns:a16="http://schemas.microsoft.com/office/drawing/2014/main" id="{A2C8208F-1166-4594-9A09-E8B5B34CF93E}"/>
              </a:ext>
            </a:extLst>
          </p:cNvPr>
          <p:cNvSpPr/>
          <p:nvPr/>
        </p:nvSpPr>
        <p:spPr>
          <a:xfrm>
            <a:off x="534391" y="996013"/>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336;g2c902ca65ee_1_18">
            <a:extLst>
              <a:ext uri="{FF2B5EF4-FFF2-40B4-BE49-F238E27FC236}">
                <a16:creationId xmlns:a16="http://schemas.microsoft.com/office/drawing/2014/main" id="{D0B2ED14-2657-4E19-BDF1-2EFE967FEC9D}"/>
              </a:ext>
            </a:extLst>
          </p:cNvPr>
          <p:cNvSpPr/>
          <p:nvPr/>
        </p:nvSpPr>
        <p:spPr>
          <a:xfrm>
            <a:off x="6457408" y="247076"/>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31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17</a:t>
            </a:fld>
            <a:endParaRPr sz="1200" b="0" i="0" u="none" strike="noStrike" cap="none">
              <a:solidFill>
                <a:srgbClr val="FFFFFF"/>
              </a:solidFill>
              <a:latin typeface="Roboto"/>
              <a:ea typeface="Roboto"/>
              <a:cs typeface="Roboto"/>
              <a:sym typeface="Roboto"/>
            </a:endParaRPr>
          </a:p>
        </p:txBody>
      </p:sp>
      <p:sp>
        <p:nvSpPr>
          <p:cNvPr id="364" name="Google Shape;364;p9"/>
          <p:cNvSpPr/>
          <p:nvPr/>
        </p:nvSpPr>
        <p:spPr>
          <a:xfrm>
            <a:off x="6347791" y="-200094"/>
            <a:ext cx="6877116" cy="7647816"/>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graphicFrame>
        <p:nvGraphicFramePr>
          <p:cNvPr id="5" name="Google Shape;177;p31">
            <a:extLst>
              <a:ext uri="{FF2B5EF4-FFF2-40B4-BE49-F238E27FC236}">
                <a16:creationId xmlns:a16="http://schemas.microsoft.com/office/drawing/2014/main" id="{42DB1887-8E6B-4ECE-9658-0A7023B1D628}"/>
              </a:ext>
            </a:extLst>
          </p:cNvPr>
          <p:cNvGraphicFramePr/>
          <p:nvPr>
            <p:extLst>
              <p:ext uri="{D42A27DB-BD31-4B8C-83A1-F6EECF244321}">
                <p14:modId xmlns:p14="http://schemas.microsoft.com/office/powerpoint/2010/main" val="243161092"/>
              </p:ext>
            </p:extLst>
          </p:nvPr>
        </p:nvGraphicFramePr>
        <p:xfrm>
          <a:off x="575353" y="1875401"/>
          <a:ext cx="8425675" cy="3697888"/>
        </p:xfrm>
        <a:graphic>
          <a:graphicData uri="http://schemas.openxmlformats.org/drawingml/2006/table">
            <a:tbl>
              <a:tblPr>
                <a:noFill/>
              </a:tblPr>
              <a:tblGrid>
                <a:gridCol w="2057610">
                  <a:extLst>
                    <a:ext uri="{9D8B030D-6E8A-4147-A177-3AD203B41FA5}">
                      <a16:colId xmlns:a16="http://schemas.microsoft.com/office/drawing/2014/main" val="20000"/>
                    </a:ext>
                  </a:extLst>
                </a:gridCol>
                <a:gridCol w="1641985">
                  <a:extLst>
                    <a:ext uri="{9D8B030D-6E8A-4147-A177-3AD203B41FA5}">
                      <a16:colId xmlns:a16="http://schemas.microsoft.com/office/drawing/2014/main" val="20001"/>
                    </a:ext>
                  </a:extLst>
                </a:gridCol>
                <a:gridCol w="1489243">
                  <a:extLst>
                    <a:ext uri="{9D8B030D-6E8A-4147-A177-3AD203B41FA5}">
                      <a16:colId xmlns:a16="http://schemas.microsoft.com/office/drawing/2014/main" val="20002"/>
                    </a:ext>
                  </a:extLst>
                </a:gridCol>
                <a:gridCol w="1626321">
                  <a:extLst>
                    <a:ext uri="{9D8B030D-6E8A-4147-A177-3AD203B41FA5}">
                      <a16:colId xmlns:a16="http://schemas.microsoft.com/office/drawing/2014/main" val="3044976858"/>
                    </a:ext>
                  </a:extLst>
                </a:gridCol>
                <a:gridCol w="1610516">
                  <a:extLst>
                    <a:ext uri="{9D8B030D-6E8A-4147-A177-3AD203B41FA5}">
                      <a16:colId xmlns:a16="http://schemas.microsoft.com/office/drawing/2014/main" val="1621618474"/>
                    </a:ext>
                  </a:extLst>
                </a:gridCol>
              </a:tblGrid>
              <a:tr h="921884">
                <a:tc>
                  <a:txBody>
                    <a:bodyPr/>
                    <a:lstStyle/>
                    <a:p>
                      <a:pPr marL="7200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Model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Accuracy%</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Precision</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Recall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F1 Score</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425801">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Logistic Regression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25801">
                <a:tc>
                  <a:txBody>
                    <a:bodyPr/>
                    <a:lstStyle/>
                    <a:p>
                      <a:pPr marL="72000" lvl="0" indent="0" algn="ctr" rtl="0">
                        <a:spcBef>
                          <a:spcPts val="0"/>
                        </a:spcBef>
                        <a:spcAft>
                          <a:spcPts val="0"/>
                        </a:spcAft>
                        <a:buClr>
                          <a:schemeClr val="dk1"/>
                        </a:buClr>
                        <a:buSzPts val="1100"/>
                        <a:buFont typeface="Arial"/>
                        <a:buNone/>
                      </a:pPr>
                      <a:r>
                        <a:rPr lang="en-CA" sz="1800" b="1" dirty="0">
                          <a:solidFill>
                            <a:srgbClr val="000000"/>
                          </a:solidFill>
                          <a:latin typeface="Roboto" panose="02000000000000000000" pitchFamily="2" charset="0"/>
                          <a:ea typeface="Roboto" panose="02000000000000000000" pitchFamily="2" charset="0"/>
                          <a:cs typeface="Roboto"/>
                          <a:sym typeface="Roboto"/>
                        </a:rPr>
                        <a:t>Random Forest</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66%</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extLst>
                  <a:ext uri="{0D108BD9-81ED-4DB2-BD59-A6C34878D82A}">
                    <a16:rowId xmlns:a16="http://schemas.microsoft.com/office/drawing/2014/main" val="10003"/>
                  </a:ext>
                </a:extLst>
              </a:tr>
              <a:tr h="528743">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SVM</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68%</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77%</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90690">
                <a:tc>
                  <a:txBody>
                    <a:bodyPr/>
                    <a:lstStyle/>
                    <a:p>
                      <a:pPr marL="72000" lvl="0" indent="0" algn="ctr" rtl="0">
                        <a:spcBef>
                          <a:spcPts val="0"/>
                        </a:spcBef>
                        <a:spcAft>
                          <a:spcPts val="0"/>
                        </a:spcAft>
                        <a:buClr>
                          <a:schemeClr val="dk1"/>
                        </a:buClr>
                        <a:buSzPts val="1100"/>
                        <a:buFont typeface="Arial"/>
                        <a:buNone/>
                      </a:pPr>
                      <a:r>
                        <a:rPr lang="en-US" sz="1800" b="1" dirty="0">
                          <a:solidFill>
                            <a:srgbClr val="000000"/>
                          </a:solidFill>
                          <a:latin typeface="Roboto" panose="02000000000000000000" pitchFamily="2" charset="0"/>
                          <a:ea typeface="Roboto" panose="02000000000000000000" pitchFamily="2" charset="0"/>
                          <a:cs typeface="Roboto"/>
                          <a:sym typeface="Roboto"/>
                        </a:rPr>
                        <a:t>KNN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95%</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590690">
                <a:tc>
                  <a:txBody>
                    <a:bodyPr/>
                    <a:lstStyle/>
                    <a:p>
                      <a:pPr marL="7200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CA" sz="1800" b="1" dirty="0" err="1">
                          <a:solidFill>
                            <a:srgbClr val="000000"/>
                          </a:solidFill>
                          <a:latin typeface="Roboto" panose="02000000000000000000" pitchFamily="2" charset="0"/>
                          <a:ea typeface="Roboto" panose="02000000000000000000" pitchFamily="2" charset="0"/>
                          <a:cs typeface="Roboto"/>
                          <a:sym typeface="Roboto"/>
                        </a:rPr>
                        <a:t>XGBoost</a:t>
                      </a:r>
                      <a:endParaRPr lang="en-CA"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6871565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372" name="Google Shape;372;p10"/>
          <p:cNvSpPr txBox="1">
            <a:spLocks noGrp="1"/>
          </p:cNvSpPr>
          <p:nvPr>
            <p:ph type="body" idx="1"/>
          </p:nvPr>
        </p:nvSpPr>
        <p:spPr>
          <a:xfrm>
            <a:off x="153292" y="1556301"/>
            <a:ext cx="7095647" cy="4800049"/>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a:t>(add xgb importances)</a:t>
            </a:r>
            <a:endParaRPr/>
          </a:p>
        </p:txBody>
      </p:sp>
      <p:sp>
        <p:nvSpPr>
          <p:cNvPr id="373" name="Google Shape;373;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80" name="Google Shape;380;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2400">
                <a:solidFill>
                  <a:srgbClr val="202124"/>
                </a:solidFill>
              </a:rPr>
              <a:t>Limitations</a:t>
            </a:r>
            <a:endParaRPr/>
          </a:p>
          <a:p>
            <a:pPr marL="228600" lvl="0" indent="-228600" algn="l" rtl="0">
              <a:lnSpc>
                <a:spcPct val="90000"/>
              </a:lnSpc>
              <a:spcBef>
                <a:spcPts val="1000"/>
              </a:spcBef>
              <a:spcAft>
                <a:spcPts val="0"/>
              </a:spcAft>
              <a:buClr>
                <a:srgbClr val="202124"/>
              </a:buClr>
              <a:buSzPts val="2400"/>
              <a:buChar char="•"/>
            </a:pPr>
            <a:r>
              <a:rPr lang="en-US" sz="2400">
                <a:solidFill>
                  <a:srgbClr val="202124"/>
                </a:solidFill>
              </a:rPr>
              <a:t>Future Work</a:t>
            </a:r>
            <a:endParaRPr/>
          </a:p>
        </p:txBody>
      </p:sp>
      <p:sp>
        <p:nvSpPr>
          <p:cNvPr id="381" name="Google Shape;381;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3" y="1576250"/>
            <a:ext cx="4350900" cy="412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
        <p:nvSpPr>
          <p:cNvPr id="230" name="Google Shape;230;p2"/>
          <p:cNvSpPr/>
          <p:nvPr/>
        </p:nvSpPr>
        <p:spPr>
          <a:xfrm rot="3164506">
            <a:off x="8263164" y="644186"/>
            <a:ext cx="1642121" cy="5112202"/>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rot="-2225387">
            <a:off x="4513376" y="5180025"/>
            <a:ext cx="2616110" cy="1048451"/>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rot="3127501">
            <a:off x="7788311" y="511610"/>
            <a:ext cx="881088" cy="3098304"/>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rot="2919133">
            <a:off x="8530075" y="3650473"/>
            <a:ext cx="1108298" cy="2977707"/>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85"/>
        <p:cNvGrpSpPr/>
        <p:nvPr/>
      </p:nvGrpSpPr>
      <p:grpSpPr>
        <a:xfrm>
          <a:off x="0" y="0"/>
          <a:ext cx="0" cy="0"/>
          <a:chOff x="0" y="0"/>
          <a:chExt cx="0" cy="0"/>
        </a:xfrm>
      </p:grpSpPr>
      <p:sp>
        <p:nvSpPr>
          <p:cNvPr id="386" name="Google Shape;386;p12"/>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endParaRPr/>
          </a:p>
        </p:txBody>
      </p:sp>
      <p:sp>
        <p:nvSpPr>
          <p:cNvPr id="387" name="Google Shape;387;p1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388" name="Google Shape;388;p1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Clr>
                <a:srgbClr val="000000"/>
              </a:buClr>
              <a:buSzPts val="6112"/>
              <a:buFont typeface="Arial"/>
              <a:buNone/>
            </a:pPr>
            <a:endParaRPr sz="6112" b="0" i="0" u="none" strike="noStrike" cap="none">
              <a:solidFill>
                <a:srgbClr val="FDEE27"/>
              </a:solidFill>
              <a:latin typeface="Arial"/>
              <a:ea typeface="Arial"/>
              <a:cs typeface="Arial"/>
              <a:sym typeface="Arial"/>
            </a:endParaRPr>
          </a:p>
        </p:txBody>
      </p:sp>
      <p:sp>
        <p:nvSpPr>
          <p:cNvPr id="403" name="Google Shape;403;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u="none" strike="noStrike" cap="none">
                <a:solidFill>
                  <a:schemeClr val="lt2"/>
                </a:solidFill>
                <a:latin typeface="Roboto"/>
                <a:ea typeface="Roboto"/>
                <a:cs typeface="Roboto"/>
                <a:sym typeface="Roboto"/>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409" name="Google Shape;409;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SVM- </a:t>
            </a:r>
            <a:r>
              <a:rPr lang="en-US" sz="2000" u="sng" dirty="0">
                <a:solidFill>
                  <a:schemeClr val="hlink"/>
                </a:solidFill>
                <a:latin typeface="Roboto" panose="02000000000000000000" pitchFamily="2" charset="0"/>
                <a:ea typeface="Roboto" panose="02000000000000000000" pitchFamily="2" charset="0"/>
                <a:cs typeface="Arial"/>
                <a:sym typeface="Arial"/>
                <a:hlinkClick r:id="rId3"/>
              </a:rPr>
              <a:t>https://datatron.com/what-is-a-support-vector-machine/</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Random forest- </a:t>
            </a:r>
            <a:r>
              <a:rPr lang="en-US" sz="2000" u="sng" dirty="0">
                <a:solidFill>
                  <a:schemeClr val="hlink"/>
                </a:solidFill>
                <a:latin typeface="Roboto" panose="02000000000000000000" pitchFamily="2" charset="0"/>
                <a:ea typeface="Roboto" panose="02000000000000000000" pitchFamily="2" charset="0"/>
                <a:cs typeface="Arial"/>
                <a:sym typeface="Arial"/>
                <a:hlinkClick r:id="rId4"/>
              </a:rPr>
              <a:t>https://anasbrital98.github.io/blog/2021/Random-Forest/</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Clr>
                <a:schemeClr val="dk1"/>
              </a:buClr>
              <a:buSzPts val="2000"/>
              <a:buFont typeface="Arial"/>
              <a:buNone/>
            </a:pPr>
            <a:r>
              <a:rPr lang="en-US" sz="2000" dirty="0">
                <a:solidFill>
                  <a:srgbClr val="000000"/>
                </a:solidFill>
                <a:latin typeface="Roboto" panose="02000000000000000000" pitchFamily="2" charset="0"/>
                <a:ea typeface="Roboto" panose="02000000000000000000" pitchFamily="2" charset="0"/>
                <a:cs typeface="Arial"/>
                <a:sym typeface="Arial"/>
              </a:rPr>
              <a:t>KNN- </a:t>
            </a:r>
            <a:r>
              <a:rPr lang="en-US" sz="2000" u="sng" dirty="0">
                <a:solidFill>
                  <a:schemeClr val="hlink"/>
                </a:solidFill>
                <a:latin typeface="Roboto" panose="02000000000000000000" pitchFamily="2" charset="0"/>
                <a:ea typeface="Roboto" panose="02000000000000000000" pitchFamily="2" charset="0"/>
                <a:cs typeface="Arial"/>
                <a:sym typeface="Arial"/>
                <a:hlinkClick r:id="rId5"/>
              </a:rPr>
              <a:t>https://towardsdatascience.com/knn-k-nearest-neighbors-1-a4707b24bd1d</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lnSpc>
                <a:spcPct val="155555"/>
              </a:lnSpc>
              <a:spcBef>
                <a:spcPts val="0"/>
              </a:spcBef>
              <a:spcAft>
                <a:spcPts val="0"/>
              </a:spcAft>
              <a:buClr>
                <a:schemeClr val="dk1"/>
              </a:buClr>
              <a:buSzPts val="1800"/>
              <a:buNone/>
            </a:pPr>
            <a:endParaRPr sz="3100" dirty="0">
              <a:latin typeface="Roboto" panose="02000000000000000000" pitchFamily="2" charset="0"/>
              <a:ea typeface="Roboto" panose="02000000000000000000" pitchFamily="2" charset="0"/>
            </a:endParaRPr>
          </a:p>
        </p:txBody>
      </p:sp>
      <p:sp>
        <p:nvSpPr>
          <p:cNvPr id="410" name="Google Shape;410;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416" name="Google Shape;416;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Problem Statement</a:t>
            </a:r>
            <a:endParaRPr/>
          </a:p>
        </p:txBody>
      </p:sp>
      <p:sp>
        <p:nvSpPr>
          <p:cNvPr id="240" name="Google Shape;240;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41" name="Google Shape;241;p3"/>
          <p:cNvSpPr txBox="1"/>
          <p:nvPr/>
        </p:nvSpPr>
        <p:spPr>
          <a:xfrm>
            <a:off x="0" y="1502485"/>
            <a:ext cx="12192000" cy="47715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a:solidFill>
                  <a:schemeClr val="dk1"/>
                </a:solidFill>
                <a:latin typeface="Roboto"/>
                <a:ea typeface="Roboto"/>
                <a:cs typeface="Roboto"/>
                <a:sym typeface="Roboto"/>
              </a:rPr>
              <a:t>The surge in Air Travel has resulted in a notable uptick in flight delays, intensifying airport congestion and imposing financial burdens on the airline sector.</a:t>
            </a:r>
            <a:endParaRPr/>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a:solidFill>
                  <a:schemeClr val="dk1"/>
                </a:solidFill>
                <a:latin typeface="Roboto"/>
                <a:ea typeface="Roboto"/>
                <a:cs typeface="Roboto"/>
                <a:sym typeface="Roboto"/>
              </a:rPr>
              <a:t>These delays not only inconvenience passengers but also impose significant economic burdens, with estimates suggesting annual costs reaching billions of dollars.</a:t>
            </a:r>
            <a:endParaRPr/>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a:solidFill>
                  <a:schemeClr val="dk1"/>
                </a:solidFill>
                <a:latin typeface="Roboto"/>
                <a:ea typeface="Roboto"/>
                <a:cs typeface="Roboto"/>
                <a:sym typeface="Roboto"/>
              </a:rPr>
              <a:t>Our study endeavors to forecast flight delays to improve </a:t>
            </a:r>
            <a:endParaRPr/>
          </a:p>
          <a:p>
            <a:pPr marL="0" marR="0" lvl="0" indent="0" algn="l" rtl="0">
              <a:lnSpc>
                <a:spcPct val="150000"/>
              </a:lnSpc>
              <a:spcBef>
                <a:spcPts val="0"/>
              </a:spcBef>
              <a:spcAft>
                <a:spcPts val="0"/>
              </a:spcAft>
              <a:buClr>
                <a:srgbClr val="000000"/>
              </a:buClr>
              <a:buSzPts val="1400"/>
              <a:buFont typeface="Arial"/>
              <a:buNone/>
            </a:pPr>
            <a:r>
              <a:rPr lang="en-US" sz="2400" b="0" i="0" u="none" strike="noStrike" cap="none">
                <a:solidFill>
                  <a:schemeClr val="dk1"/>
                </a:solidFill>
                <a:latin typeface="Roboto"/>
                <a:ea typeface="Roboto"/>
                <a:cs typeface="Roboto"/>
                <a:sym typeface="Roboto"/>
              </a:rPr>
              <a:t>both passenger experience and operational efficiency </a:t>
            </a:r>
            <a:endParaRPr/>
          </a:p>
          <a:p>
            <a:pPr marL="0" marR="0" lvl="0" indent="0" algn="l" rtl="0">
              <a:lnSpc>
                <a:spcPct val="150000"/>
              </a:lnSpc>
              <a:spcBef>
                <a:spcPts val="0"/>
              </a:spcBef>
              <a:spcAft>
                <a:spcPts val="0"/>
              </a:spcAft>
              <a:buClr>
                <a:srgbClr val="000000"/>
              </a:buClr>
              <a:buSzPts val="1400"/>
              <a:buFont typeface="Arial"/>
              <a:buNone/>
            </a:pPr>
            <a:r>
              <a:rPr lang="en-US" sz="2400" b="0" i="0" u="none" strike="noStrike" cap="none">
                <a:solidFill>
                  <a:schemeClr val="dk1"/>
                </a:solidFill>
                <a:latin typeface="Roboto"/>
                <a:ea typeface="Roboto"/>
                <a:cs typeface="Roboto"/>
                <a:sym typeface="Roboto"/>
              </a:rPr>
              <a:t>within the aviation industry.</a:t>
            </a:r>
            <a:endParaRPr/>
          </a:p>
        </p:txBody>
      </p:sp>
      <p:pic>
        <p:nvPicPr>
          <p:cNvPr id="242" name="Google Shape;242;p3"/>
          <p:cNvPicPr preferRelativeResize="0"/>
          <p:nvPr/>
        </p:nvPicPr>
        <p:blipFill rotWithShape="1">
          <a:blip r:embed="rId3">
            <a:alphaModFix/>
          </a:blip>
          <a:srcRect/>
          <a:stretch/>
        </p:blipFill>
        <p:spPr>
          <a:xfrm>
            <a:off x="8553330" y="3940267"/>
            <a:ext cx="2766300" cy="259864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49" name="Google Shape;249;p4"/>
          <p:cNvSpPr txBox="1">
            <a:spLocks noGrp="1"/>
          </p:cNvSpPr>
          <p:nvPr>
            <p:ph type="body" idx="1"/>
          </p:nvPr>
        </p:nvSpPr>
        <p:spPr>
          <a:xfrm>
            <a:off x="154950" y="1618600"/>
            <a:ext cx="8394000" cy="4694700"/>
          </a:xfrm>
          <a:prstGeom prst="rect">
            <a:avLst/>
          </a:prstGeom>
          <a:noFill/>
          <a:ln>
            <a:noFill/>
          </a:ln>
        </p:spPr>
        <p:txBody>
          <a:bodyPr spcFirstLastPara="1" wrap="square" lIns="91425" tIns="45700" rIns="91425" bIns="45700" anchor="t" anchorCtr="0">
            <a:noAutofit/>
          </a:bodyPr>
          <a:lstStyle/>
          <a:p>
            <a:pPr marL="228600" lvl="0" indent="-209550" algn="l" rtl="0">
              <a:lnSpc>
                <a:spcPct val="150000"/>
              </a:lnSpc>
              <a:spcBef>
                <a:spcPts val="0"/>
              </a:spcBef>
              <a:spcAft>
                <a:spcPts val="0"/>
              </a:spcAft>
              <a:buClr>
                <a:schemeClr val="dk1"/>
              </a:buClr>
              <a:buSzPts val="2000"/>
              <a:buChar char="•"/>
            </a:pPr>
            <a:r>
              <a:rPr lang="en-US" sz="2000" dirty="0"/>
              <a:t>Our study utilizes a Kaggle dataset, for the year 2015, to gain insights into the operational challenges and reliability of air transportation services during this timeframe.</a:t>
            </a:r>
            <a:endParaRPr sz="2000" dirty="0"/>
          </a:p>
          <a:p>
            <a:pPr marL="228600" lvl="0" indent="-209550" algn="l" rtl="0">
              <a:lnSpc>
                <a:spcPct val="150000"/>
              </a:lnSpc>
              <a:spcBef>
                <a:spcPts val="1000"/>
              </a:spcBef>
              <a:spcAft>
                <a:spcPts val="0"/>
              </a:spcAft>
              <a:buClr>
                <a:schemeClr val="dk1"/>
              </a:buClr>
              <a:buSzPts val="2000"/>
              <a:buChar char="•"/>
            </a:pPr>
            <a:r>
              <a:rPr lang="en-US" sz="2000" dirty="0"/>
              <a:t>The dataset comprises 5 million rows and 28 columns.</a:t>
            </a:r>
            <a:endParaRPr sz="2000" dirty="0"/>
          </a:p>
          <a:p>
            <a:pPr marL="228600" lvl="0" indent="-209550" algn="l" rtl="0">
              <a:lnSpc>
                <a:spcPct val="150000"/>
              </a:lnSpc>
              <a:spcBef>
                <a:spcPts val="1000"/>
              </a:spcBef>
              <a:spcAft>
                <a:spcPts val="0"/>
              </a:spcAft>
              <a:buClr>
                <a:schemeClr val="dk1"/>
              </a:buClr>
              <a:buSzPts val="2000"/>
              <a:buChar char="•"/>
            </a:pPr>
            <a:r>
              <a:rPr lang="en-US" sz="2000" dirty="0"/>
              <a:t>It includes Integer, Categorical, and Binary data types, reflecting various essential information crucial for investigating Airline delays.</a:t>
            </a:r>
            <a:endParaRPr sz="2000" dirty="0"/>
          </a:p>
          <a:p>
            <a:pPr marL="228600" lvl="0" indent="-209550" algn="l" rtl="0">
              <a:lnSpc>
                <a:spcPct val="150000"/>
              </a:lnSpc>
              <a:spcBef>
                <a:spcPts val="1000"/>
              </a:spcBef>
              <a:spcAft>
                <a:spcPts val="0"/>
              </a:spcAft>
              <a:buClr>
                <a:schemeClr val="dk1"/>
              </a:buClr>
              <a:buSzPts val="2000"/>
              <a:buChar char="•"/>
            </a:pPr>
            <a:r>
              <a:rPr lang="en-US" sz="2000" dirty="0"/>
              <a:t>This includes a broad spectrum covering temporal dynamics, Operational details, Geospatial Information, and delay classifications.</a:t>
            </a:r>
            <a:endParaRPr sz="2000" dirty="0"/>
          </a:p>
          <a:p>
            <a:pPr marL="228600" lvl="0" indent="-209550" algn="l" rtl="0">
              <a:lnSpc>
                <a:spcPct val="150000"/>
              </a:lnSpc>
              <a:spcBef>
                <a:spcPts val="1000"/>
              </a:spcBef>
              <a:spcAft>
                <a:spcPts val="0"/>
              </a:spcAft>
              <a:buClr>
                <a:schemeClr val="dk1"/>
              </a:buClr>
              <a:buSzPts val="2000"/>
              <a:buChar char="•"/>
            </a:pPr>
            <a:r>
              <a:rPr lang="en-US" sz="2000" dirty="0">
                <a:solidFill>
                  <a:srgbClr val="FF0000"/>
                </a:solidFill>
              </a:rPr>
              <a:t>Want to add a point to connect this slide with the pre-processing slide</a:t>
            </a:r>
            <a:endParaRPr sz="2000" dirty="0"/>
          </a:p>
        </p:txBody>
      </p:sp>
      <p:sp>
        <p:nvSpPr>
          <p:cNvPr id="250" name="Google Shape;250;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51" name="Google Shape;251;p4"/>
          <p:cNvPicPr preferRelativeResize="0"/>
          <p:nvPr/>
        </p:nvPicPr>
        <p:blipFill rotWithShape="1">
          <a:blip r:embed="rId4">
            <a:alphaModFix amt="35000"/>
          </a:blip>
          <a:srcRect/>
          <a:stretch/>
        </p:blipFill>
        <p:spPr>
          <a:xfrm>
            <a:off x="8266839" y="2514777"/>
            <a:ext cx="3770211" cy="2541926"/>
          </a:xfrm>
          <a:prstGeom prst="rect">
            <a:avLst/>
          </a:prstGeom>
          <a:ln>
            <a:noFill/>
          </a:ln>
          <a:effectLst>
            <a:outerShdw blurRad="190500" algn="tl" rotWithShape="0">
              <a:srgbClr val="000000">
                <a:alpha val="70000"/>
              </a:srgbClr>
            </a:outerShdw>
          </a:effectLst>
        </p:spPr>
      </p:pic>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3"/>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58" name="Google Shape;258;p53"/>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a:t>Our study utilizes a Kaggle dataset, for the years 2015 and 2016, to gain insights into the operational challenges and reliability of air transportation services during this timeframe.</a:t>
            </a:r>
            <a:endParaRPr/>
          </a:p>
          <a:p>
            <a:pPr marL="228600" lvl="0" indent="-228600" algn="l" rtl="0">
              <a:lnSpc>
                <a:spcPct val="150000"/>
              </a:lnSpc>
              <a:spcBef>
                <a:spcPts val="1000"/>
              </a:spcBef>
              <a:spcAft>
                <a:spcPts val="0"/>
              </a:spcAft>
              <a:buClr>
                <a:schemeClr val="dk1"/>
              </a:buClr>
              <a:buSzPts val="2300"/>
              <a:buChar char="•"/>
            </a:pPr>
            <a:r>
              <a:rPr lang="en-US" sz="2000"/>
              <a:t>The dataset comprises 11.4 million rows and 28 columns.</a:t>
            </a:r>
            <a:endParaRPr/>
          </a:p>
          <a:p>
            <a:pPr marL="228600" lvl="0" indent="-228600" algn="l" rtl="0">
              <a:lnSpc>
                <a:spcPct val="150000"/>
              </a:lnSpc>
              <a:spcBef>
                <a:spcPts val="1000"/>
              </a:spcBef>
              <a:spcAft>
                <a:spcPts val="0"/>
              </a:spcAft>
              <a:buClr>
                <a:schemeClr val="dk1"/>
              </a:buClr>
              <a:buSzPts val="2300"/>
              <a:buChar char="•"/>
            </a:pPr>
            <a:r>
              <a:rPr lang="en-US" sz="2000"/>
              <a:t>It includes Integer, Categorical, and Binary data types, reflecting various essential information crucial for investigating Airline delays.</a:t>
            </a:r>
            <a:endParaRPr sz="2000"/>
          </a:p>
          <a:p>
            <a:pPr marL="228600" lvl="0" indent="-228600" algn="l" rtl="0">
              <a:lnSpc>
                <a:spcPct val="150000"/>
              </a:lnSpc>
              <a:spcBef>
                <a:spcPts val="1000"/>
              </a:spcBef>
              <a:spcAft>
                <a:spcPts val="0"/>
              </a:spcAft>
              <a:buClr>
                <a:schemeClr val="dk1"/>
              </a:buClr>
              <a:buSzPts val="2300"/>
              <a:buChar char="•"/>
            </a:pPr>
            <a:r>
              <a:rPr lang="en-US" sz="2000"/>
              <a:t>This includes a broad spectrum covering temporal dynamics, Operational details, Geospatial Information, and delay classifications.</a:t>
            </a:r>
            <a:endParaRPr/>
          </a:p>
          <a:p>
            <a:pPr marL="228600" lvl="0" indent="-228600" algn="l" rtl="0">
              <a:lnSpc>
                <a:spcPct val="150000"/>
              </a:lnSpc>
              <a:spcBef>
                <a:spcPts val="1000"/>
              </a:spcBef>
              <a:spcAft>
                <a:spcPts val="0"/>
              </a:spcAft>
              <a:buClr>
                <a:schemeClr val="dk1"/>
              </a:buClr>
              <a:buSzPts val="2300"/>
              <a:buChar char="•"/>
            </a:pPr>
            <a:r>
              <a:rPr lang="en-US" sz="2000">
                <a:solidFill>
                  <a:srgbClr val="FF0000"/>
                </a:solidFill>
              </a:rPr>
              <a:t>Want to add a point to connect this slide with the pre-processing slide</a:t>
            </a:r>
            <a:endParaRPr/>
          </a:p>
        </p:txBody>
      </p:sp>
      <p:sp>
        <p:nvSpPr>
          <p:cNvPr id="259" name="Google Shape;259;p5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60" name="Google Shape;260;p53"/>
          <p:cNvPicPr preferRelativeResize="0"/>
          <p:nvPr/>
        </p:nvPicPr>
        <p:blipFill rotWithShape="1">
          <a:blip r:embed="rId3">
            <a:alphaModFix amt="35000"/>
          </a:blip>
          <a:srcRect/>
          <a:stretch/>
        </p:blipFill>
        <p:spPr>
          <a:xfrm>
            <a:off x="5559261" y="3808586"/>
            <a:ext cx="6632739" cy="2987299"/>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body" idx="1"/>
          </p:nvPr>
        </p:nvSpPr>
        <p:spPr>
          <a:xfrm>
            <a:off x="410819" y="111953"/>
            <a:ext cx="10539900" cy="687300"/>
          </a:xfrm>
          <a:prstGeom prst="rect">
            <a:avLst/>
          </a:prstGeom>
          <a:noFill/>
          <a:ln>
            <a:noFill/>
          </a:ln>
        </p:spPr>
        <p:txBody>
          <a:bodyPr spcFirstLastPara="1" wrap="square" lIns="0" tIns="0" rIns="0" bIns="0" anchor="t" anchorCtr="0">
            <a:normAutofit/>
          </a:bodyPr>
          <a:lstStyle/>
          <a:p>
            <a:pPr marL="457200" lvl="0" indent="-228600" algn="ctr" rtl="0">
              <a:lnSpc>
                <a:spcPct val="90000"/>
              </a:lnSpc>
              <a:spcBef>
                <a:spcPts val="1000"/>
              </a:spcBef>
              <a:spcAft>
                <a:spcPts val="0"/>
              </a:spcAft>
              <a:buSzPts val="2800"/>
              <a:buNone/>
            </a:pPr>
            <a:r>
              <a:rPr lang="en-US" sz="4000" dirty="0"/>
              <a:t>An Overview – Dataset Features</a:t>
            </a:r>
            <a:endParaRPr sz="4000" dirty="0"/>
          </a:p>
        </p:txBody>
      </p:sp>
      <p:sp>
        <p:nvSpPr>
          <p:cNvPr id="266" name="Google Shape;266;p5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600"/>
              </a:spcAft>
              <a:buSzPts val="1200"/>
              <a:buNone/>
            </a:pPr>
            <a:fld id="{00000000-1234-1234-1234-123412341234}" type="slidenum">
              <a:rPr lang="en-US"/>
              <a:t>6</a:t>
            </a:fld>
            <a:endParaRPr/>
          </a:p>
        </p:txBody>
      </p:sp>
      <p:graphicFrame>
        <p:nvGraphicFramePr>
          <p:cNvPr id="267" name="Google Shape;267;p54"/>
          <p:cNvGraphicFramePr/>
          <p:nvPr>
            <p:extLst>
              <p:ext uri="{D42A27DB-BD31-4B8C-83A1-F6EECF244321}">
                <p14:modId xmlns:p14="http://schemas.microsoft.com/office/powerpoint/2010/main" val="3701507310"/>
              </p:ext>
            </p:extLst>
          </p:nvPr>
        </p:nvGraphicFramePr>
        <p:xfrm>
          <a:off x="1125117" y="839554"/>
          <a:ext cx="9422200" cy="5405396"/>
        </p:xfrm>
        <a:graphic>
          <a:graphicData uri="http://schemas.openxmlformats.org/drawingml/2006/table">
            <a:tbl>
              <a:tblPr firstRow="1" firstCol="1" bandRow="1">
                <a:noFill/>
                <a:tableStyleId>{050B424A-31F3-4168-AFA7-C16215C719E5}</a:tableStyleId>
              </a:tblPr>
              <a:tblGrid>
                <a:gridCol w="1458925">
                  <a:extLst>
                    <a:ext uri="{9D8B030D-6E8A-4147-A177-3AD203B41FA5}">
                      <a16:colId xmlns:a16="http://schemas.microsoft.com/office/drawing/2014/main" val="20000"/>
                    </a:ext>
                  </a:extLst>
                </a:gridCol>
                <a:gridCol w="1458925">
                  <a:extLst>
                    <a:ext uri="{9D8B030D-6E8A-4147-A177-3AD203B41FA5}">
                      <a16:colId xmlns:a16="http://schemas.microsoft.com/office/drawing/2014/main" val="20001"/>
                    </a:ext>
                  </a:extLst>
                </a:gridCol>
                <a:gridCol w="1512475">
                  <a:extLst>
                    <a:ext uri="{9D8B030D-6E8A-4147-A177-3AD203B41FA5}">
                      <a16:colId xmlns:a16="http://schemas.microsoft.com/office/drawing/2014/main" val="20002"/>
                    </a:ext>
                  </a:extLst>
                </a:gridCol>
                <a:gridCol w="4991875">
                  <a:extLst>
                    <a:ext uri="{9D8B030D-6E8A-4147-A177-3AD203B41FA5}">
                      <a16:colId xmlns:a16="http://schemas.microsoft.com/office/drawing/2014/main" val="20003"/>
                    </a:ext>
                  </a:extLst>
                </a:gridCol>
              </a:tblGrid>
              <a:tr h="171150">
                <a:tc>
                  <a:txBody>
                    <a:bodyPr/>
                    <a:lstStyle/>
                    <a:p>
                      <a:pPr marL="0" marR="0" lvl="0" indent="0" algn="ctr" rtl="0">
                        <a:lnSpc>
                          <a:spcPct val="107000"/>
                        </a:lnSpc>
                        <a:spcBef>
                          <a:spcPts val="0"/>
                        </a:spcBef>
                        <a:spcAft>
                          <a:spcPts val="0"/>
                        </a:spcAft>
                        <a:buNone/>
                      </a:pPr>
                      <a:r>
                        <a:rPr lang="en-US" sz="1600" b="1" i="0" u="none" strike="noStrike" cap="none" dirty="0">
                          <a:solidFill>
                            <a:schemeClr val="dk1"/>
                          </a:solidFill>
                          <a:latin typeface="Calibri"/>
                          <a:ea typeface="Calibri"/>
                          <a:cs typeface="Calibri"/>
                          <a:sym typeface="Calibri"/>
                        </a:rPr>
                        <a:t>Categories</a:t>
                      </a:r>
                      <a:endParaRPr sz="1800" dirty="0"/>
                    </a:p>
                  </a:txBody>
                  <a:tcPr marL="20725" marR="20725" marT="0" marB="0"/>
                </a:tc>
                <a:tc>
                  <a:txBody>
                    <a:bodyPr/>
                    <a:lstStyle/>
                    <a:p>
                      <a:pPr marL="0" marR="0" lvl="0" indent="0" algn="l" rtl="0">
                        <a:lnSpc>
                          <a:spcPct val="107000"/>
                        </a:lnSpc>
                        <a:spcBef>
                          <a:spcPts val="0"/>
                        </a:spcBef>
                        <a:spcAft>
                          <a:spcPts val="0"/>
                        </a:spcAft>
                        <a:buNone/>
                      </a:pPr>
                      <a:r>
                        <a:rPr lang="en-US" sz="1600" u="none" strike="noStrike" cap="none" dirty="0">
                          <a:solidFill>
                            <a:schemeClr val="dk1"/>
                          </a:solidFill>
                        </a:rPr>
                        <a:t>Feature Name</a:t>
                      </a:r>
                      <a:endParaRPr sz="1600" u="none" strike="noStrike" cap="none" dirty="0">
                        <a:solidFill>
                          <a:schemeClr val="dk1"/>
                        </a:solidFill>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600" u="none" strike="noStrike" cap="none" dirty="0">
                          <a:solidFill>
                            <a:schemeClr val="dk1"/>
                          </a:solidFill>
                        </a:rPr>
                        <a:t>Sample Values</a:t>
                      </a:r>
                      <a:endParaRPr sz="1600" u="none" strike="noStrike" cap="none" dirty="0">
                        <a:solidFill>
                          <a:schemeClr val="dk1"/>
                        </a:solidFill>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600" u="none" strike="noStrike" cap="none" dirty="0">
                          <a:solidFill>
                            <a:schemeClr val="dk1"/>
                          </a:solidFill>
                        </a:rPr>
                        <a:t>Feature Description</a:t>
                      </a:r>
                      <a:endParaRPr sz="1600" u="none" strike="noStrike" cap="none" dirty="0">
                        <a:solidFill>
                          <a:schemeClr val="dk1"/>
                        </a:solidFill>
                        <a:latin typeface="Arial"/>
                        <a:ea typeface="Arial"/>
                        <a:cs typeface="Arial"/>
                        <a:sym typeface="Arial"/>
                      </a:endParaRPr>
                    </a:p>
                  </a:txBody>
                  <a:tcPr marL="20725" marR="20725" marT="0" marB="0"/>
                </a:tc>
                <a:extLst>
                  <a:ext uri="{0D108BD9-81ED-4DB2-BD59-A6C34878D82A}">
                    <a16:rowId xmlns:a16="http://schemas.microsoft.com/office/drawing/2014/main" val="10000"/>
                  </a:ext>
                </a:extLst>
              </a:tr>
              <a:tr h="171150">
                <a:tc rowSpan="5">
                  <a:txBody>
                    <a:bodyPr/>
                    <a:lstStyle/>
                    <a:p>
                      <a:pPr marL="0" marR="0" lvl="0" indent="0" algn="ctr" rtl="0">
                        <a:lnSpc>
                          <a:spcPct val="107000"/>
                        </a:lnSpc>
                        <a:spcBef>
                          <a:spcPts val="0"/>
                        </a:spcBef>
                        <a:spcAft>
                          <a:spcPts val="0"/>
                        </a:spcAft>
                        <a:buNone/>
                      </a:pPr>
                      <a:r>
                        <a:rPr lang="en-US" sz="1400" u="none" strike="noStrike" cap="none">
                          <a:solidFill>
                            <a:schemeClr val="dk1"/>
                          </a:solidFill>
                          <a:latin typeface="Arial"/>
                          <a:ea typeface="Arial"/>
                          <a:cs typeface="Arial"/>
                          <a:sym typeface="Arial"/>
                        </a:rPr>
                        <a:t>DATE &amp; TIME</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dirty="0"/>
                        <a:t>FL_DATE </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2015-01-01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Date of the Flight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CRS_DEP_TIME</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DEP_TIME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2250, 1404, 757</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Scheduled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2245., 1403., 813.</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5"/>
                  </a:ext>
                </a:extLst>
              </a:tr>
              <a:tr h="171150">
                <a:tc rowSpan="5">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FLIGHT DETAILS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OP_CARRIER</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'NK', 'MQ', 'OO', 'EV', ‘HA'</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Name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OP_CARRIER_FL_NUM</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195, 197, 198</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Number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7"/>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ORIGIN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'MCO', 'LGA', 'FLL', 'IAH'</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Origin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DEST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'FLL', 'MCO', 'LAS', 'ORD'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Destination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DISTANCE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177., 1076., 1222.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Distance between airports (miles)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0"/>
                  </a:ext>
                </a:extLst>
              </a:tr>
              <a:tr h="171150">
                <a:tc rowSpan="7">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TIME METRICS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TAXI_OUT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15., 20., 19., 8.</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Taxi Out Time, in Minutes; The time elapsed between departure from the origin airport gate and wheels off.</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WHEELS_OFF</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Off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On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TAXI_IN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7., 9., 10., 4., 5.</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Wheels down and arrival at the destination airport gate,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Estimated 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ACTUAL_ELAPSED_TIME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6"/>
                  </a:ext>
                </a:extLst>
              </a:tr>
              <a:tr h="1000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AIR_TIME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40., 150., 32., 164.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time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7"/>
                  </a:ext>
                </a:extLst>
              </a:tr>
              <a:tr h="171150">
                <a:tc rowSpan="10">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DELAY INFORMATION</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DEP_DELAY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-4., 14., 12.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departure time. Early departures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-5.0, -1.0, 16.0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arrival time. Early arrivals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Cancelled Flight Indicator (1=Yes); was the flight cancelled?</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0"/>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CANCELLATION_CODE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 'B', 'C', 'D'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Reason for cancellation (A = carrier, B = weather, C = NAS, D = security</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DIVERTED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Diverted Flight Indicator (1 = Yes)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CARRIER_DELAY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1., 15., 127., 174.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Carrier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WEATHER_DELAY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31., 17., 24., 61.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Weather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NAS_DELAY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16., 18., 25., 19.</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National Air System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SECURITY_DELAY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8., 21., 6., 14.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Security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LATE_AIRCRAFT_DELAY</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8., 29., 21., 10.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Late Aircraft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5"/>
          <p:cNvSpPr txBox="1">
            <a:spLocks noGrp="1"/>
          </p:cNvSpPr>
          <p:nvPr>
            <p:ph type="title"/>
          </p:nvPr>
        </p:nvSpPr>
        <p:spPr>
          <a:xfrm>
            <a:off x="514603" y="549888"/>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200" dirty="0"/>
              <a:t>Exploratory Data Analysis</a:t>
            </a:r>
            <a:endParaRPr sz="5200" dirty="0"/>
          </a:p>
        </p:txBody>
      </p:sp>
      <p:sp>
        <p:nvSpPr>
          <p:cNvPr id="274" name="Google Shape;274;p5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Roboto"/>
                <a:ea typeface="Roboto"/>
                <a:cs typeface="Roboto"/>
                <a:sym typeface="Roboto"/>
              </a:rPr>
              <a:t>7</a:t>
            </a:fld>
            <a:endParaRPr sz="1200" b="0" i="0" u="none" strike="noStrike" cap="none">
              <a:solidFill>
                <a:srgbClr val="888888"/>
              </a:solidFill>
              <a:latin typeface="Roboto"/>
              <a:ea typeface="Roboto"/>
              <a:cs typeface="Roboto"/>
              <a:sym typeface="Roboto"/>
            </a:endParaRPr>
          </a:p>
        </p:txBody>
      </p:sp>
      <p:pic>
        <p:nvPicPr>
          <p:cNvPr id="8" name="Picture 7">
            <a:extLst>
              <a:ext uri="{FF2B5EF4-FFF2-40B4-BE49-F238E27FC236}">
                <a16:creationId xmlns:a16="http://schemas.microsoft.com/office/drawing/2014/main" id="{69F462A3-5DF2-DA5E-9627-9728425AFCBC}"/>
              </a:ext>
            </a:extLst>
          </p:cNvPr>
          <p:cNvPicPr>
            <a:picLocks noChangeAspect="1"/>
          </p:cNvPicPr>
          <p:nvPr/>
        </p:nvPicPr>
        <p:blipFill>
          <a:blip r:embed="rId3">
            <a:alphaModFix amt="20000"/>
          </a:blip>
          <a:stretch>
            <a:fillRect/>
          </a:stretch>
        </p:blipFill>
        <p:spPr>
          <a:xfrm>
            <a:off x="2660880" y="1705103"/>
            <a:ext cx="6423490" cy="4811150"/>
          </a:xfrm>
          <a:prstGeom prst="rect">
            <a:avLst/>
          </a:prstGeom>
        </p:spPr>
      </p:pic>
      <p:sp>
        <p:nvSpPr>
          <p:cNvPr id="10" name="Rectangle: Rounded Corners 9">
            <a:extLst>
              <a:ext uri="{FF2B5EF4-FFF2-40B4-BE49-F238E27FC236}">
                <a16:creationId xmlns:a16="http://schemas.microsoft.com/office/drawing/2014/main" id="{2562F56A-A65E-AC7E-5C3B-3CAE39613373}"/>
              </a:ext>
            </a:extLst>
          </p:cNvPr>
          <p:cNvSpPr/>
          <p:nvPr/>
        </p:nvSpPr>
        <p:spPr>
          <a:xfrm>
            <a:off x="1499615" y="1779092"/>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13" name="Graphic 12" descr="Take Off with solid fill">
            <a:extLst>
              <a:ext uri="{FF2B5EF4-FFF2-40B4-BE49-F238E27FC236}">
                <a16:creationId xmlns:a16="http://schemas.microsoft.com/office/drawing/2014/main" id="{A4568539-0939-FF2A-7521-70E8B7D4E8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81488" y="1779091"/>
            <a:ext cx="914400" cy="914400"/>
          </a:xfrm>
          <a:prstGeom prst="rect">
            <a:avLst/>
          </a:prstGeom>
        </p:spPr>
      </p:pic>
      <p:pic>
        <p:nvPicPr>
          <p:cNvPr id="15" name="Graphic 14" descr="Landing with solid fill">
            <a:extLst>
              <a:ext uri="{FF2B5EF4-FFF2-40B4-BE49-F238E27FC236}">
                <a16:creationId xmlns:a16="http://schemas.microsoft.com/office/drawing/2014/main" id="{B3941D01-908A-CCFC-091B-6188025406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54952" y="1779091"/>
            <a:ext cx="914400" cy="914400"/>
          </a:xfrm>
          <a:prstGeom prst="rect">
            <a:avLst/>
          </a:prstGeom>
        </p:spPr>
      </p:pic>
      <p:sp>
        <p:nvSpPr>
          <p:cNvPr id="16" name="TextBox 15">
            <a:extLst>
              <a:ext uri="{FF2B5EF4-FFF2-40B4-BE49-F238E27FC236}">
                <a16:creationId xmlns:a16="http://schemas.microsoft.com/office/drawing/2014/main" id="{9C0D26A3-8593-36AA-3344-D5CD972C9172}"/>
              </a:ext>
            </a:extLst>
          </p:cNvPr>
          <p:cNvSpPr txBox="1"/>
          <p:nvPr/>
        </p:nvSpPr>
        <p:spPr>
          <a:xfrm>
            <a:off x="2595888" y="2082402"/>
            <a:ext cx="2607048" cy="307777"/>
          </a:xfrm>
          <a:prstGeom prst="rect">
            <a:avLst/>
          </a:prstGeom>
          <a:noFill/>
        </p:spPr>
        <p:txBody>
          <a:bodyPr wrap="square" rtlCol="0" anchor="ctr">
            <a:spAutoFit/>
          </a:bodyPr>
          <a:lstStyle/>
          <a:p>
            <a:pPr algn="ctr"/>
            <a:r>
              <a:rPr lang="en-CA" b="1" dirty="0"/>
              <a:t>NOT REQUIRED FEATURES</a:t>
            </a:r>
          </a:p>
        </p:txBody>
      </p:sp>
      <p:sp>
        <p:nvSpPr>
          <p:cNvPr id="17" name="Rectangle: Rounded Corners 16">
            <a:extLst>
              <a:ext uri="{FF2B5EF4-FFF2-40B4-BE49-F238E27FC236}">
                <a16:creationId xmlns:a16="http://schemas.microsoft.com/office/drawing/2014/main" id="{68139A13-2BA1-2EFC-2BFF-05975D154AC5}"/>
              </a:ext>
            </a:extLst>
          </p:cNvPr>
          <p:cNvSpPr/>
          <p:nvPr/>
        </p:nvSpPr>
        <p:spPr>
          <a:xfrm>
            <a:off x="6507480" y="1771788"/>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sp>
        <p:nvSpPr>
          <p:cNvPr id="18" name="TextBox 17">
            <a:extLst>
              <a:ext uri="{FF2B5EF4-FFF2-40B4-BE49-F238E27FC236}">
                <a16:creationId xmlns:a16="http://schemas.microsoft.com/office/drawing/2014/main" id="{A4959626-0FF3-7BEE-C714-C37D1D2E1B2D}"/>
              </a:ext>
            </a:extLst>
          </p:cNvPr>
          <p:cNvSpPr txBox="1"/>
          <p:nvPr/>
        </p:nvSpPr>
        <p:spPr>
          <a:xfrm>
            <a:off x="7811004" y="1984515"/>
            <a:ext cx="2607048" cy="307777"/>
          </a:xfrm>
          <a:prstGeom prst="rect">
            <a:avLst/>
          </a:prstGeom>
          <a:noFill/>
        </p:spPr>
        <p:txBody>
          <a:bodyPr wrap="square" rtlCol="0" anchor="ctr">
            <a:spAutoFit/>
          </a:bodyPr>
          <a:lstStyle/>
          <a:p>
            <a:pPr algn="ctr"/>
            <a:r>
              <a:rPr lang="en-CA" b="1" dirty="0"/>
              <a:t>IMPORTANT FEATURES</a:t>
            </a:r>
          </a:p>
        </p:txBody>
      </p:sp>
      <p:pic>
        <p:nvPicPr>
          <p:cNvPr id="20" name="Graphic 19" descr="Checkbox Crossed with solid fill">
            <a:extLst>
              <a:ext uri="{FF2B5EF4-FFF2-40B4-BE49-F238E27FC236}">
                <a16:creationId xmlns:a16="http://schemas.microsoft.com/office/drawing/2014/main" id="{A58DA8A2-32D7-B4D6-BA7D-80B549B1B5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5808" y="2636735"/>
            <a:ext cx="365760" cy="365760"/>
          </a:xfrm>
          <a:prstGeom prst="rect">
            <a:avLst/>
          </a:prstGeom>
        </p:spPr>
      </p:pic>
      <p:pic>
        <p:nvPicPr>
          <p:cNvPr id="21" name="Graphic 20" descr="Checkbox Crossed with solid fill">
            <a:extLst>
              <a:ext uri="{FF2B5EF4-FFF2-40B4-BE49-F238E27FC236}">
                <a16:creationId xmlns:a16="http://schemas.microsoft.com/office/drawing/2014/main" id="{DE96AE95-7AA6-075A-E959-0C0639BABB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5808" y="3014902"/>
            <a:ext cx="365760" cy="365760"/>
          </a:xfrm>
          <a:prstGeom prst="rect">
            <a:avLst/>
          </a:prstGeom>
        </p:spPr>
      </p:pic>
      <p:pic>
        <p:nvPicPr>
          <p:cNvPr id="22" name="Graphic 21" descr="Checkbox Crossed with solid fill">
            <a:extLst>
              <a:ext uri="{FF2B5EF4-FFF2-40B4-BE49-F238E27FC236}">
                <a16:creationId xmlns:a16="http://schemas.microsoft.com/office/drawing/2014/main" id="{4E7CCBBD-98E7-57A3-7834-A438B4CC36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5808" y="3429000"/>
            <a:ext cx="365760" cy="365760"/>
          </a:xfrm>
          <a:prstGeom prst="rect">
            <a:avLst/>
          </a:prstGeom>
        </p:spPr>
      </p:pic>
      <p:pic>
        <p:nvPicPr>
          <p:cNvPr id="23" name="Graphic 22" descr="Checkbox Crossed with solid fill">
            <a:extLst>
              <a:ext uri="{FF2B5EF4-FFF2-40B4-BE49-F238E27FC236}">
                <a16:creationId xmlns:a16="http://schemas.microsoft.com/office/drawing/2014/main" id="{5BC41930-FCD0-D7B5-FBB9-E692987AFD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5808" y="3843098"/>
            <a:ext cx="365760" cy="365760"/>
          </a:xfrm>
          <a:prstGeom prst="rect">
            <a:avLst/>
          </a:prstGeom>
        </p:spPr>
      </p:pic>
      <p:pic>
        <p:nvPicPr>
          <p:cNvPr id="24" name="Graphic 23" descr="Checkbox Crossed with solid fill">
            <a:extLst>
              <a:ext uri="{FF2B5EF4-FFF2-40B4-BE49-F238E27FC236}">
                <a16:creationId xmlns:a16="http://schemas.microsoft.com/office/drawing/2014/main" id="{3D7B7525-DDA1-FA29-95BD-E395F93D45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60896" y="4257196"/>
            <a:ext cx="365760" cy="365760"/>
          </a:xfrm>
          <a:prstGeom prst="rect">
            <a:avLst/>
          </a:prstGeom>
        </p:spPr>
      </p:pic>
      <p:pic>
        <p:nvPicPr>
          <p:cNvPr id="28" name="Graphic 27" descr="Checkbox Checked with solid fill">
            <a:extLst>
              <a:ext uri="{FF2B5EF4-FFF2-40B4-BE49-F238E27FC236}">
                <a16:creationId xmlns:a16="http://schemas.microsoft.com/office/drawing/2014/main" id="{0D437282-3F99-3244-F882-220C328D97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29272" y="2696585"/>
            <a:ext cx="365760" cy="365760"/>
          </a:xfrm>
          <a:prstGeom prst="rect">
            <a:avLst/>
          </a:prstGeom>
        </p:spPr>
      </p:pic>
      <p:pic>
        <p:nvPicPr>
          <p:cNvPr id="29" name="Graphic 28" descr="Checkbox Checked with solid fill">
            <a:extLst>
              <a:ext uri="{FF2B5EF4-FFF2-40B4-BE49-F238E27FC236}">
                <a16:creationId xmlns:a16="http://schemas.microsoft.com/office/drawing/2014/main" id="{BBAB5820-1F03-D177-7016-834CDA65C8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29272" y="3065439"/>
            <a:ext cx="365760" cy="365760"/>
          </a:xfrm>
          <a:prstGeom prst="rect">
            <a:avLst/>
          </a:prstGeom>
        </p:spPr>
      </p:pic>
      <p:pic>
        <p:nvPicPr>
          <p:cNvPr id="30" name="Graphic 29" descr="Checkbox Checked with solid fill">
            <a:extLst>
              <a:ext uri="{FF2B5EF4-FFF2-40B4-BE49-F238E27FC236}">
                <a16:creationId xmlns:a16="http://schemas.microsoft.com/office/drawing/2014/main" id="{95AAFCEF-E153-5585-B5F2-E72F160AA3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29272" y="3429000"/>
            <a:ext cx="365760" cy="365760"/>
          </a:xfrm>
          <a:prstGeom prst="rect">
            <a:avLst/>
          </a:prstGeom>
        </p:spPr>
      </p:pic>
      <p:pic>
        <p:nvPicPr>
          <p:cNvPr id="31" name="Graphic 30" descr="Checkbox Checked with solid fill">
            <a:extLst>
              <a:ext uri="{FF2B5EF4-FFF2-40B4-BE49-F238E27FC236}">
                <a16:creationId xmlns:a16="http://schemas.microsoft.com/office/drawing/2014/main" id="{BBCCC2DC-354F-8BFC-ED53-E2433CF370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38504" y="3797579"/>
            <a:ext cx="365760" cy="365760"/>
          </a:xfrm>
          <a:prstGeom prst="rect">
            <a:avLst/>
          </a:prstGeom>
        </p:spPr>
      </p:pic>
      <p:pic>
        <p:nvPicPr>
          <p:cNvPr id="32" name="Graphic 31" descr="Checkbox Checked with solid fill">
            <a:extLst>
              <a:ext uri="{FF2B5EF4-FFF2-40B4-BE49-F238E27FC236}">
                <a16:creationId xmlns:a16="http://schemas.microsoft.com/office/drawing/2014/main" id="{2D764E15-4851-B47B-D1CE-7EF4F1DE9C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38504" y="4184750"/>
            <a:ext cx="365760" cy="365760"/>
          </a:xfrm>
          <a:prstGeom prst="rect">
            <a:avLst/>
          </a:prstGeom>
        </p:spPr>
      </p:pic>
      <p:sp>
        <p:nvSpPr>
          <p:cNvPr id="33" name="TextBox 32">
            <a:extLst>
              <a:ext uri="{FF2B5EF4-FFF2-40B4-BE49-F238E27FC236}">
                <a16:creationId xmlns:a16="http://schemas.microsoft.com/office/drawing/2014/main" id="{3B193927-F4CD-C400-6AE7-41A9B09745FC}"/>
              </a:ext>
            </a:extLst>
          </p:cNvPr>
          <p:cNvSpPr txBox="1"/>
          <p:nvPr/>
        </p:nvSpPr>
        <p:spPr>
          <a:xfrm>
            <a:off x="7504264" y="2694718"/>
            <a:ext cx="2607048" cy="307777"/>
          </a:xfrm>
          <a:prstGeom prst="rect">
            <a:avLst/>
          </a:prstGeom>
          <a:noFill/>
        </p:spPr>
        <p:txBody>
          <a:bodyPr wrap="square" rtlCol="0" anchor="ctr">
            <a:spAutoFit/>
          </a:bodyPr>
          <a:lstStyle/>
          <a:p>
            <a:pPr algn="ctr"/>
            <a:r>
              <a:rPr lang="en-CA" b="1" dirty="0"/>
              <a:t>FLIGHT DATE</a:t>
            </a:r>
          </a:p>
        </p:txBody>
      </p:sp>
      <p:sp>
        <p:nvSpPr>
          <p:cNvPr id="34" name="TextBox 33">
            <a:extLst>
              <a:ext uri="{FF2B5EF4-FFF2-40B4-BE49-F238E27FC236}">
                <a16:creationId xmlns:a16="http://schemas.microsoft.com/office/drawing/2014/main" id="{8CB91061-C724-7852-156E-ADB7FEBB5882}"/>
              </a:ext>
            </a:extLst>
          </p:cNvPr>
          <p:cNvSpPr txBox="1"/>
          <p:nvPr/>
        </p:nvSpPr>
        <p:spPr>
          <a:xfrm>
            <a:off x="7525476" y="3088357"/>
            <a:ext cx="2607048" cy="307777"/>
          </a:xfrm>
          <a:prstGeom prst="rect">
            <a:avLst/>
          </a:prstGeom>
          <a:noFill/>
        </p:spPr>
        <p:txBody>
          <a:bodyPr wrap="square" rtlCol="0" anchor="ctr">
            <a:spAutoFit/>
          </a:bodyPr>
          <a:lstStyle/>
          <a:p>
            <a:pPr algn="ctr"/>
            <a:r>
              <a:rPr lang="en-CA" b="1" dirty="0"/>
              <a:t>CARRIER</a:t>
            </a:r>
          </a:p>
        </p:txBody>
      </p:sp>
      <p:sp>
        <p:nvSpPr>
          <p:cNvPr id="35" name="TextBox 34">
            <a:extLst>
              <a:ext uri="{FF2B5EF4-FFF2-40B4-BE49-F238E27FC236}">
                <a16:creationId xmlns:a16="http://schemas.microsoft.com/office/drawing/2014/main" id="{CE083976-A05A-E3DE-3AD1-B29610BA2F26}"/>
              </a:ext>
            </a:extLst>
          </p:cNvPr>
          <p:cNvSpPr txBox="1"/>
          <p:nvPr/>
        </p:nvSpPr>
        <p:spPr>
          <a:xfrm>
            <a:off x="7525476" y="3464622"/>
            <a:ext cx="2607048" cy="307777"/>
          </a:xfrm>
          <a:prstGeom prst="rect">
            <a:avLst/>
          </a:prstGeom>
          <a:noFill/>
        </p:spPr>
        <p:txBody>
          <a:bodyPr wrap="square" rtlCol="0" anchor="ctr">
            <a:spAutoFit/>
          </a:bodyPr>
          <a:lstStyle/>
          <a:p>
            <a:pPr algn="ctr"/>
            <a:r>
              <a:rPr lang="en-CA" b="1" dirty="0"/>
              <a:t>ORIGIN</a:t>
            </a:r>
          </a:p>
        </p:txBody>
      </p:sp>
      <p:sp>
        <p:nvSpPr>
          <p:cNvPr id="36" name="TextBox 35">
            <a:extLst>
              <a:ext uri="{FF2B5EF4-FFF2-40B4-BE49-F238E27FC236}">
                <a16:creationId xmlns:a16="http://schemas.microsoft.com/office/drawing/2014/main" id="{C7B201E1-21D1-71A7-FFC4-BBEF3E30464D}"/>
              </a:ext>
            </a:extLst>
          </p:cNvPr>
          <p:cNvSpPr txBox="1"/>
          <p:nvPr/>
        </p:nvSpPr>
        <p:spPr>
          <a:xfrm>
            <a:off x="7534708" y="3720141"/>
            <a:ext cx="2607048" cy="523220"/>
          </a:xfrm>
          <a:prstGeom prst="rect">
            <a:avLst/>
          </a:prstGeom>
          <a:noFill/>
        </p:spPr>
        <p:txBody>
          <a:bodyPr wrap="square" rtlCol="0" anchor="ctr">
            <a:spAutoFit/>
          </a:bodyPr>
          <a:lstStyle/>
          <a:p>
            <a:pPr algn="ctr"/>
            <a:r>
              <a:rPr lang="en-CA" b="1" dirty="0"/>
              <a:t>SCHEDULED DEPARTURE TIME</a:t>
            </a:r>
          </a:p>
        </p:txBody>
      </p:sp>
      <p:sp>
        <p:nvSpPr>
          <p:cNvPr id="37" name="TextBox 36">
            <a:extLst>
              <a:ext uri="{FF2B5EF4-FFF2-40B4-BE49-F238E27FC236}">
                <a16:creationId xmlns:a16="http://schemas.microsoft.com/office/drawing/2014/main" id="{33D063DB-3575-7324-EC32-93D124B5C318}"/>
              </a:ext>
            </a:extLst>
          </p:cNvPr>
          <p:cNvSpPr txBox="1"/>
          <p:nvPr/>
        </p:nvSpPr>
        <p:spPr>
          <a:xfrm>
            <a:off x="7599700" y="4208858"/>
            <a:ext cx="2607048" cy="307777"/>
          </a:xfrm>
          <a:prstGeom prst="rect">
            <a:avLst/>
          </a:prstGeom>
          <a:noFill/>
        </p:spPr>
        <p:txBody>
          <a:bodyPr wrap="square" rtlCol="0" anchor="ctr">
            <a:spAutoFit/>
          </a:bodyPr>
          <a:lstStyle/>
          <a:p>
            <a:pPr algn="ctr"/>
            <a:r>
              <a:rPr lang="en-CA" b="1" dirty="0"/>
              <a:t>DEPARTURE DELAY</a:t>
            </a:r>
          </a:p>
        </p:txBody>
      </p:sp>
      <p:sp>
        <p:nvSpPr>
          <p:cNvPr id="38" name="TextBox 37">
            <a:extLst>
              <a:ext uri="{FF2B5EF4-FFF2-40B4-BE49-F238E27FC236}">
                <a16:creationId xmlns:a16="http://schemas.microsoft.com/office/drawing/2014/main" id="{2E092447-F7F3-2FC8-2154-68A219FB0B26}"/>
              </a:ext>
            </a:extLst>
          </p:cNvPr>
          <p:cNvSpPr txBox="1"/>
          <p:nvPr/>
        </p:nvSpPr>
        <p:spPr>
          <a:xfrm>
            <a:off x="2206764" y="2689024"/>
            <a:ext cx="2607048" cy="307777"/>
          </a:xfrm>
          <a:prstGeom prst="rect">
            <a:avLst/>
          </a:prstGeom>
          <a:noFill/>
        </p:spPr>
        <p:txBody>
          <a:bodyPr wrap="square" rtlCol="0" anchor="ctr">
            <a:spAutoFit/>
          </a:bodyPr>
          <a:lstStyle/>
          <a:p>
            <a:pPr algn="ctr"/>
            <a:r>
              <a:rPr lang="en-CA" b="1" dirty="0"/>
              <a:t>FLIGHT NUMBER</a:t>
            </a:r>
          </a:p>
        </p:txBody>
      </p:sp>
      <p:sp>
        <p:nvSpPr>
          <p:cNvPr id="39" name="TextBox 38">
            <a:extLst>
              <a:ext uri="{FF2B5EF4-FFF2-40B4-BE49-F238E27FC236}">
                <a16:creationId xmlns:a16="http://schemas.microsoft.com/office/drawing/2014/main" id="{BAF81FA6-CEC0-D6A2-2109-219692DACF14}"/>
              </a:ext>
            </a:extLst>
          </p:cNvPr>
          <p:cNvSpPr txBox="1"/>
          <p:nvPr/>
        </p:nvSpPr>
        <p:spPr>
          <a:xfrm>
            <a:off x="2227976" y="3082663"/>
            <a:ext cx="2607048" cy="307777"/>
          </a:xfrm>
          <a:prstGeom prst="rect">
            <a:avLst/>
          </a:prstGeom>
          <a:noFill/>
        </p:spPr>
        <p:txBody>
          <a:bodyPr wrap="square" rtlCol="0" anchor="ctr">
            <a:spAutoFit/>
          </a:bodyPr>
          <a:lstStyle/>
          <a:p>
            <a:pPr algn="ctr"/>
            <a:r>
              <a:rPr lang="en-CA" b="1" dirty="0"/>
              <a:t>DESTINATION</a:t>
            </a:r>
          </a:p>
        </p:txBody>
      </p:sp>
      <p:sp>
        <p:nvSpPr>
          <p:cNvPr id="40" name="TextBox 39">
            <a:extLst>
              <a:ext uri="{FF2B5EF4-FFF2-40B4-BE49-F238E27FC236}">
                <a16:creationId xmlns:a16="http://schemas.microsoft.com/office/drawing/2014/main" id="{73A803BB-90C4-E184-75D2-678178547443}"/>
              </a:ext>
            </a:extLst>
          </p:cNvPr>
          <p:cNvSpPr txBox="1"/>
          <p:nvPr/>
        </p:nvSpPr>
        <p:spPr>
          <a:xfrm>
            <a:off x="2187319" y="3470252"/>
            <a:ext cx="2607048" cy="307777"/>
          </a:xfrm>
          <a:prstGeom prst="rect">
            <a:avLst/>
          </a:prstGeom>
          <a:noFill/>
        </p:spPr>
        <p:txBody>
          <a:bodyPr wrap="square" rtlCol="0" anchor="ctr">
            <a:spAutoFit/>
          </a:bodyPr>
          <a:lstStyle/>
          <a:p>
            <a:pPr algn="ctr"/>
            <a:r>
              <a:rPr lang="en-CA" b="1" dirty="0"/>
              <a:t>DEPARTURE TIME</a:t>
            </a:r>
          </a:p>
        </p:txBody>
      </p:sp>
      <p:sp>
        <p:nvSpPr>
          <p:cNvPr id="41" name="TextBox 40">
            <a:extLst>
              <a:ext uri="{FF2B5EF4-FFF2-40B4-BE49-F238E27FC236}">
                <a16:creationId xmlns:a16="http://schemas.microsoft.com/office/drawing/2014/main" id="{164D66B7-6D9F-FC17-276D-4154B86372FB}"/>
              </a:ext>
            </a:extLst>
          </p:cNvPr>
          <p:cNvSpPr txBox="1"/>
          <p:nvPr/>
        </p:nvSpPr>
        <p:spPr>
          <a:xfrm>
            <a:off x="2227976" y="3874858"/>
            <a:ext cx="2607048" cy="307777"/>
          </a:xfrm>
          <a:prstGeom prst="rect">
            <a:avLst/>
          </a:prstGeom>
          <a:noFill/>
        </p:spPr>
        <p:txBody>
          <a:bodyPr wrap="square" rtlCol="0" anchor="ctr">
            <a:spAutoFit/>
          </a:bodyPr>
          <a:lstStyle/>
          <a:p>
            <a:pPr algn="ctr"/>
            <a:r>
              <a:rPr lang="en-CA" b="1" dirty="0"/>
              <a:t>CANCELLATION CODE</a:t>
            </a:r>
          </a:p>
        </p:txBody>
      </p:sp>
      <p:sp>
        <p:nvSpPr>
          <p:cNvPr id="42" name="TextBox 41">
            <a:extLst>
              <a:ext uri="{FF2B5EF4-FFF2-40B4-BE49-F238E27FC236}">
                <a16:creationId xmlns:a16="http://schemas.microsoft.com/office/drawing/2014/main" id="{90801EC9-2FE1-6FDD-13FE-F0F867FD5DF8}"/>
              </a:ext>
            </a:extLst>
          </p:cNvPr>
          <p:cNvSpPr txBox="1"/>
          <p:nvPr/>
        </p:nvSpPr>
        <p:spPr>
          <a:xfrm>
            <a:off x="2206764" y="4269106"/>
            <a:ext cx="2607048" cy="307777"/>
          </a:xfrm>
          <a:prstGeom prst="rect">
            <a:avLst/>
          </a:prstGeom>
          <a:noFill/>
        </p:spPr>
        <p:txBody>
          <a:bodyPr wrap="square" rtlCol="0" anchor="ctr">
            <a:spAutoFit/>
          </a:bodyPr>
          <a:lstStyle/>
          <a:p>
            <a:pPr algn="ctr"/>
            <a:r>
              <a:rPr lang="en-CA" b="1" dirty="0"/>
              <a:t>DIVERTED</a:t>
            </a:r>
          </a:p>
        </p:txBody>
      </p:sp>
      <p:pic>
        <p:nvPicPr>
          <p:cNvPr id="43" name="Graphic 42" descr="Checkbox Crossed with solid fill">
            <a:extLst>
              <a:ext uri="{FF2B5EF4-FFF2-40B4-BE49-F238E27FC236}">
                <a16:creationId xmlns:a16="http://schemas.microsoft.com/office/drawing/2014/main" id="{381EFA88-307B-62DE-70FF-4799F3C7B3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2108" y="4671294"/>
            <a:ext cx="365760" cy="365760"/>
          </a:xfrm>
          <a:prstGeom prst="rect">
            <a:avLst/>
          </a:prstGeom>
        </p:spPr>
      </p:pic>
      <p:sp>
        <p:nvSpPr>
          <p:cNvPr id="44" name="TextBox 43">
            <a:extLst>
              <a:ext uri="{FF2B5EF4-FFF2-40B4-BE49-F238E27FC236}">
                <a16:creationId xmlns:a16="http://schemas.microsoft.com/office/drawing/2014/main" id="{B82DF7BA-561C-D1CA-BD5F-8EE0B51C5B23}"/>
              </a:ext>
            </a:extLst>
          </p:cNvPr>
          <p:cNvSpPr txBox="1"/>
          <p:nvPr/>
        </p:nvSpPr>
        <p:spPr>
          <a:xfrm>
            <a:off x="2227976" y="4575483"/>
            <a:ext cx="2607048" cy="523220"/>
          </a:xfrm>
          <a:prstGeom prst="rect">
            <a:avLst/>
          </a:prstGeom>
          <a:noFill/>
        </p:spPr>
        <p:txBody>
          <a:bodyPr wrap="square" rtlCol="0" anchor="ctr">
            <a:spAutoFit/>
          </a:bodyPr>
          <a:lstStyle/>
          <a:p>
            <a:pPr algn="ctr"/>
            <a:r>
              <a:rPr lang="en-CA" b="1" dirty="0"/>
              <a:t>ARRIVAL RELATED FEATURED</a:t>
            </a:r>
          </a:p>
        </p:txBody>
      </p:sp>
      <p:pic>
        <p:nvPicPr>
          <p:cNvPr id="45" name="Graphic 44" descr="Checkbox Crossed with solid fill">
            <a:extLst>
              <a:ext uri="{FF2B5EF4-FFF2-40B4-BE49-F238E27FC236}">
                <a16:creationId xmlns:a16="http://schemas.microsoft.com/office/drawing/2014/main" id="{53DF3A70-0F92-B097-C83A-07FFC67F01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12017" y="5072024"/>
            <a:ext cx="365760" cy="365760"/>
          </a:xfrm>
          <a:prstGeom prst="rect">
            <a:avLst/>
          </a:prstGeom>
        </p:spPr>
      </p:pic>
      <p:sp>
        <p:nvSpPr>
          <p:cNvPr id="46" name="TextBox 45">
            <a:extLst>
              <a:ext uri="{FF2B5EF4-FFF2-40B4-BE49-F238E27FC236}">
                <a16:creationId xmlns:a16="http://schemas.microsoft.com/office/drawing/2014/main" id="{7B2FCDBD-1212-31BE-B4B4-39E598F9902D}"/>
              </a:ext>
            </a:extLst>
          </p:cNvPr>
          <p:cNvSpPr txBox="1"/>
          <p:nvPr/>
        </p:nvSpPr>
        <p:spPr>
          <a:xfrm>
            <a:off x="2250189" y="5140848"/>
            <a:ext cx="2607048" cy="307777"/>
          </a:xfrm>
          <a:prstGeom prst="rect">
            <a:avLst/>
          </a:prstGeom>
          <a:noFill/>
        </p:spPr>
        <p:txBody>
          <a:bodyPr wrap="square" rtlCol="0" anchor="ctr">
            <a:spAutoFit/>
          </a:bodyPr>
          <a:lstStyle/>
          <a:p>
            <a:pPr algn="ctr"/>
            <a:r>
              <a:rPr lang="en-CA" b="1" dirty="0"/>
              <a:t>TYPES OF DELAYS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200"/>
              <a:t>EDA – Cont.</a:t>
            </a:r>
            <a:endParaRPr sz="5200"/>
          </a:p>
        </p:txBody>
      </p:sp>
      <p:sp>
        <p:nvSpPr>
          <p:cNvPr id="280" name="Google Shape;280;p56"/>
          <p:cNvSpPr/>
          <p:nvPr/>
        </p:nvSpPr>
        <p:spPr>
          <a:xfrm>
            <a:off x="30165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Flight Counts Per Month</a:t>
            </a:r>
            <a:endParaRPr/>
          </a:p>
        </p:txBody>
      </p:sp>
      <p:pic>
        <p:nvPicPr>
          <p:cNvPr id="281" name="Google Shape;281;p56"/>
          <p:cNvPicPr preferRelativeResize="0"/>
          <p:nvPr/>
        </p:nvPicPr>
        <p:blipFill rotWithShape="1">
          <a:blip r:embed="rId3">
            <a:alphaModFix/>
          </a:blip>
          <a:srcRect/>
          <a:stretch/>
        </p:blipFill>
        <p:spPr>
          <a:xfrm>
            <a:off x="64182" y="2587722"/>
            <a:ext cx="5913632" cy="1988992"/>
          </a:xfrm>
          <a:prstGeom prst="rect">
            <a:avLst/>
          </a:prstGeom>
          <a:noFill/>
          <a:ln w="9525" cap="flat" cmpd="sng">
            <a:solidFill>
              <a:srgbClr val="002060"/>
            </a:solidFill>
            <a:prstDash val="solid"/>
            <a:round/>
            <a:headEnd type="none" w="sm" len="sm"/>
            <a:tailEnd type="none" w="sm" len="sm"/>
          </a:ln>
        </p:spPr>
      </p:pic>
      <p:sp>
        <p:nvSpPr>
          <p:cNvPr id="282" name="Google Shape;282;p56"/>
          <p:cNvSpPr/>
          <p:nvPr/>
        </p:nvSpPr>
        <p:spPr>
          <a:xfrm>
            <a:off x="621418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Average Departure Delay Per Month</a:t>
            </a:r>
            <a:endParaRPr/>
          </a:p>
        </p:txBody>
      </p:sp>
      <p:pic>
        <p:nvPicPr>
          <p:cNvPr id="283" name="Google Shape;283;p56"/>
          <p:cNvPicPr preferRelativeResize="0"/>
          <p:nvPr/>
        </p:nvPicPr>
        <p:blipFill rotWithShape="1">
          <a:blip r:embed="rId4">
            <a:alphaModFix/>
          </a:blip>
          <a:srcRect/>
          <a:stretch/>
        </p:blipFill>
        <p:spPr>
          <a:xfrm>
            <a:off x="6235814" y="2611068"/>
            <a:ext cx="5654530" cy="1996613"/>
          </a:xfrm>
          <a:prstGeom prst="rect">
            <a:avLst/>
          </a:prstGeom>
          <a:noFill/>
          <a:ln w="9525" cap="flat" cmpd="sng">
            <a:solidFill>
              <a:srgbClr val="002060"/>
            </a:solidFill>
            <a:prstDash val="solid"/>
            <a:round/>
            <a:headEnd type="none" w="sm" len="sm"/>
            <a:tailEnd type="none" w="sm" len="sm"/>
          </a:ln>
        </p:spPr>
      </p:pic>
      <p:pic>
        <p:nvPicPr>
          <p:cNvPr id="284" name="Google Shape;284;p56" descr="Airplane with solid fill"/>
          <p:cNvPicPr preferRelativeResize="0"/>
          <p:nvPr/>
        </p:nvPicPr>
        <p:blipFill rotWithShape="1">
          <a:blip r:embed="rId5">
            <a:alphaModFix/>
          </a:blip>
          <a:srcRect/>
          <a:stretch/>
        </p:blipFill>
        <p:spPr>
          <a:xfrm>
            <a:off x="1421641" y="5253092"/>
            <a:ext cx="400639" cy="400639"/>
          </a:xfrm>
          <a:prstGeom prst="rect">
            <a:avLst/>
          </a:prstGeom>
          <a:noFill/>
          <a:ln>
            <a:noFill/>
          </a:ln>
        </p:spPr>
      </p:pic>
      <p:pic>
        <p:nvPicPr>
          <p:cNvPr id="285" name="Google Shape;285;p56" descr="Airplane with solid fill"/>
          <p:cNvPicPr preferRelativeResize="0"/>
          <p:nvPr/>
        </p:nvPicPr>
        <p:blipFill rotWithShape="1">
          <a:blip r:embed="rId5">
            <a:alphaModFix/>
          </a:blip>
          <a:srcRect/>
          <a:stretch/>
        </p:blipFill>
        <p:spPr>
          <a:xfrm>
            <a:off x="1421641" y="5846979"/>
            <a:ext cx="400639" cy="400639"/>
          </a:xfrm>
          <a:prstGeom prst="rect">
            <a:avLst/>
          </a:prstGeom>
          <a:noFill/>
          <a:ln>
            <a:noFill/>
          </a:ln>
        </p:spPr>
      </p:pic>
      <p:pic>
        <p:nvPicPr>
          <p:cNvPr id="286" name="Google Shape;286;p56" descr="Airplane with solid fill"/>
          <p:cNvPicPr preferRelativeResize="0"/>
          <p:nvPr/>
        </p:nvPicPr>
        <p:blipFill rotWithShape="1">
          <a:blip r:embed="rId5">
            <a:alphaModFix/>
          </a:blip>
          <a:srcRect/>
          <a:stretch/>
        </p:blipFill>
        <p:spPr>
          <a:xfrm>
            <a:off x="1421641" y="6440866"/>
            <a:ext cx="400639" cy="400639"/>
          </a:xfrm>
          <a:prstGeom prst="rect">
            <a:avLst/>
          </a:prstGeom>
          <a:noFill/>
          <a:ln>
            <a:noFill/>
          </a:ln>
        </p:spPr>
      </p:pic>
      <p:sp>
        <p:nvSpPr>
          <p:cNvPr id="287" name="Google Shape;287;p56"/>
          <p:cNvSpPr txBox="1"/>
          <p:nvPr/>
        </p:nvSpPr>
        <p:spPr>
          <a:xfrm>
            <a:off x="1916550" y="5182354"/>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Seasonality shift in the flights count per month</a:t>
            </a:r>
            <a:endParaRPr/>
          </a:p>
        </p:txBody>
      </p:sp>
      <p:sp>
        <p:nvSpPr>
          <p:cNvPr id="288" name="Google Shape;288;p56"/>
          <p:cNvSpPr txBox="1"/>
          <p:nvPr/>
        </p:nvSpPr>
        <p:spPr>
          <a:xfrm>
            <a:off x="1916550" y="577156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February sees a decline following January vacations</a:t>
            </a:r>
            <a:endParaRPr sz="1400" b="0" i="0" u="none" strike="noStrike" cap="none">
              <a:solidFill>
                <a:srgbClr val="000000"/>
              </a:solidFill>
              <a:latin typeface="Roboto"/>
              <a:ea typeface="Roboto"/>
              <a:cs typeface="Roboto"/>
              <a:sym typeface="Roboto"/>
            </a:endParaRPr>
          </a:p>
        </p:txBody>
      </p:sp>
      <p:sp>
        <p:nvSpPr>
          <p:cNvPr id="289" name="Google Shape;289;p56"/>
          <p:cNvSpPr txBox="1"/>
          <p:nvPr/>
        </p:nvSpPr>
        <p:spPr>
          <a:xfrm>
            <a:off x="1916550" y="6376145"/>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Summer month spike – People goes back to the Vacations</a:t>
            </a:r>
            <a:endParaRPr/>
          </a:p>
        </p:txBody>
      </p:sp>
      <p:pic>
        <p:nvPicPr>
          <p:cNvPr id="290" name="Google Shape;290;p56" descr="Airplane with solid fill"/>
          <p:cNvPicPr preferRelativeResize="0"/>
          <p:nvPr/>
        </p:nvPicPr>
        <p:blipFill rotWithShape="1">
          <a:blip r:embed="rId5">
            <a:alphaModFix/>
          </a:blip>
          <a:srcRect/>
          <a:stretch/>
        </p:blipFill>
        <p:spPr>
          <a:xfrm>
            <a:off x="7519763" y="5253092"/>
            <a:ext cx="400639" cy="400639"/>
          </a:xfrm>
          <a:prstGeom prst="rect">
            <a:avLst/>
          </a:prstGeom>
          <a:noFill/>
          <a:ln>
            <a:noFill/>
          </a:ln>
        </p:spPr>
      </p:pic>
      <p:pic>
        <p:nvPicPr>
          <p:cNvPr id="291" name="Google Shape;291;p56" descr="Airplane with solid fill"/>
          <p:cNvPicPr preferRelativeResize="0"/>
          <p:nvPr/>
        </p:nvPicPr>
        <p:blipFill rotWithShape="1">
          <a:blip r:embed="rId5">
            <a:alphaModFix/>
          </a:blip>
          <a:srcRect/>
          <a:stretch/>
        </p:blipFill>
        <p:spPr>
          <a:xfrm>
            <a:off x="7519763" y="5846979"/>
            <a:ext cx="400639" cy="400639"/>
          </a:xfrm>
          <a:prstGeom prst="rect">
            <a:avLst/>
          </a:prstGeom>
          <a:noFill/>
          <a:ln>
            <a:noFill/>
          </a:ln>
        </p:spPr>
      </p:pic>
      <p:pic>
        <p:nvPicPr>
          <p:cNvPr id="292" name="Google Shape;292;p56" descr="Airplane with solid fill"/>
          <p:cNvPicPr preferRelativeResize="0"/>
          <p:nvPr/>
        </p:nvPicPr>
        <p:blipFill rotWithShape="1">
          <a:blip r:embed="rId5">
            <a:alphaModFix/>
          </a:blip>
          <a:srcRect/>
          <a:stretch/>
        </p:blipFill>
        <p:spPr>
          <a:xfrm>
            <a:off x="7519763" y="6440866"/>
            <a:ext cx="400639" cy="400639"/>
          </a:xfrm>
          <a:prstGeom prst="rect">
            <a:avLst/>
          </a:prstGeom>
          <a:noFill/>
          <a:ln>
            <a:noFill/>
          </a:ln>
        </p:spPr>
      </p:pic>
      <p:sp>
        <p:nvSpPr>
          <p:cNvPr id="293" name="Google Shape;293;p56"/>
          <p:cNvSpPr txBox="1"/>
          <p:nvPr/>
        </p:nvSpPr>
        <p:spPr>
          <a:xfrm>
            <a:off x="8030617" y="524834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Avg. Departure delay goes well with the seasonality shift</a:t>
            </a:r>
            <a:endParaRPr/>
          </a:p>
        </p:txBody>
      </p:sp>
      <p:sp>
        <p:nvSpPr>
          <p:cNvPr id="294" name="Google Shape;294;p56"/>
          <p:cNvSpPr txBox="1"/>
          <p:nvPr/>
        </p:nvSpPr>
        <p:spPr>
          <a:xfrm>
            <a:off x="8030617" y="5852925"/>
            <a:ext cx="33475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After winter vacations, there is a dip in the delays, which increases in Summers</a:t>
            </a:r>
            <a:endParaRPr/>
          </a:p>
        </p:txBody>
      </p:sp>
      <p:sp>
        <p:nvSpPr>
          <p:cNvPr id="295" name="Google Shape;295;p56"/>
          <p:cNvSpPr txBox="1"/>
          <p:nvPr/>
        </p:nvSpPr>
        <p:spPr>
          <a:xfrm>
            <a:off x="8064121" y="6440866"/>
            <a:ext cx="32805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Delay increases as Winter arrives</a:t>
            </a:r>
            <a:endParaRPr/>
          </a:p>
        </p:txBody>
      </p:sp>
      <p:sp>
        <p:nvSpPr>
          <p:cNvPr id="296" name="Google Shape;296;p56"/>
          <p:cNvSpPr/>
          <p:nvPr/>
        </p:nvSpPr>
        <p:spPr>
          <a:xfrm>
            <a:off x="301658" y="4741682"/>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
        <p:nvSpPr>
          <p:cNvPr id="297" name="Google Shape;297;p56"/>
          <p:cNvSpPr/>
          <p:nvPr/>
        </p:nvSpPr>
        <p:spPr>
          <a:xfrm>
            <a:off x="6415725" y="4787327"/>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7"/>
          <p:cNvSpPr txBox="1">
            <a:spLocks noGrp="1"/>
          </p:cNvSpPr>
          <p:nvPr>
            <p:ph type="title"/>
          </p:nvPr>
        </p:nvSpPr>
        <p:spPr>
          <a:xfrm>
            <a:off x="390593" y="129319"/>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5200">
                <a:latin typeface="Roboto"/>
                <a:ea typeface="Roboto"/>
                <a:cs typeface="Roboto"/>
                <a:sym typeface="Roboto"/>
              </a:rPr>
              <a:t>EDA – Cont.</a:t>
            </a:r>
            <a:endParaRPr sz="5200"/>
          </a:p>
        </p:txBody>
      </p:sp>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3">
            <a:alphaModFix/>
          </a:blip>
          <a:srcRect/>
          <a:stretch/>
        </p:blipFill>
        <p:spPr>
          <a:xfrm>
            <a:off x="1016289" y="5880316"/>
            <a:ext cx="400639" cy="400639"/>
          </a:xfrm>
          <a:prstGeom prst="rect">
            <a:avLst/>
          </a:prstGeom>
          <a:noFill/>
          <a:ln>
            <a:noFill/>
          </a:ln>
        </p:spPr>
      </p:pic>
      <p:sp>
        <p:nvSpPr>
          <p:cNvPr id="307" name="Google Shape;307;p57"/>
          <p:cNvSpPr txBox="1"/>
          <p:nvPr/>
        </p:nvSpPr>
        <p:spPr>
          <a:xfrm>
            <a:off x="1517557" y="5926746"/>
            <a:ext cx="38620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Provides insights into the punctuality performance of airlines</a:t>
            </a:r>
            <a:endParaRPr sz="1400" b="0" i="0" u="none" strike="noStrike" cap="none">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3">
            <a:alphaModFix/>
          </a:blip>
          <a:srcRect/>
          <a:stretch/>
        </p:blipFill>
        <p:spPr>
          <a:xfrm>
            <a:off x="7519763" y="5931495"/>
            <a:ext cx="400639" cy="400639"/>
          </a:xfrm>
          <a:prstGeom prst="rect">
            <a:avLst/>
          </a:prstGeom>
          <a:noFill/>
          <a:ln>
            <a:noFill/>
          </a:ln>
        </p:spPr>
      </p:pic>
      <p:sp>
        <p:nvSpPr>
          <p:cNvPr id="309" name="Google Shape;309;p57"/>
          <p:cNvSpPr txBox="1"/>
          <p:nvPr/>
        </p:nvSpPr>
        <p:spPr>
          <a:xfrm>
            <a:off x="8030617" y="5819024"/>
            <a:ext cx="336705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4">
            <a:alphaModFix/>
          </a:blip>
          <a:srcRect/>
          <a:stretch/>
        </p:blipFill>
        <p:spPr>
          <a:xfrm>
            <a:off x="50970" y="2409718"/>
            <a:ext cx="5973980" cy="3164831"/>
          </a:xfrm>
          <a:prstGeom prst="rect">
            <a:avLst/>
          </a:prstGeom>
          <a:noFill/>
          <a:ln w="9525"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5">
            <a:alphaModFix/>
          </a:blip>
          <a:srcRect/>
          <a:stretch/>
        </p:blipFill>
        <p:spPr>
          <a:xfrm>
            <a:off x="6252411" y="2409718"/>
            <a:ext cx="5832057" cy="3164831"/>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3350</Words>
  <Application>Microsoft Office PowerPoint</Application>
  <PresentationFormat>Widescreen</PresentationFormat>
  <Paragraphs>349</Paragraphs>
  <Slides>23</Slides>
  <Notes>22</Notes>
  <HiddenSlides>3</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Roboto Light</vt:lpstr>
      <vt:lpstr>Arial</vt:lpstr>
      <vt:lpstr>Calibri</vt:lpstr>
      <vt:lpstr>Roboto</vt:lpstr>
      <vt:lpstr>1_Office Theme</vt:lpstr>
      <vt:lpstr>1_Office Theme</vt:lpstr>
      <vt:lpstr>Office Theme</vt:lpstr>
      <vt:lpstr>Office Theme</vt:lpstr>
      <vt:lpstr>AIRLINE DELAY ANALYSIS</vt:lpstr>
      <vt:lpstr>Outline</vt:lpstr>
      <vt:lpstr>Problem Statement</vt:lpstr>
      <vt:lpstr>Exploring Airlines Data</vt:lpstr>
      <vt:lpstr>Exploring Airlines Data</vt:lpstr>
      <vt:lpstr>PowerPoint Presentation</vt:lpstr>
      <vt:lpstr>Exploratory Data Analysis</vt:lpstr>
      <vt:lpstr>EDA – Cont.</vt:lpstr>
      <vt:lpstr>EDA – Cont.</vt:lpstr>
      <vt:lpstr>Data pre-processing Techniques</vt:lpstr>
      <vt:lpstr>Modeling Approaches</vt:lpstr>
      <vt:lpstr>Modeling Approaches</vt:lpstr>
      <vt:lpstr>EXTRA SLIDE</vt:lpstr>
      <vt:lpstr>Model Improvements</vt:lpstr>
      <vt:lpstr>Evaluation Metrics</vt:lpstr>
      <vt:lpstr>Plots</vt:lpstr>
      <vt:lpstr>Results </vt:lpstr>
      <vt:lpstr>Analysis and Interpretation</vt:lpstr>
      <vt:lpstr>Model Critique</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Himanshu Gandhi</cp:lastModifiedBy>
  <cp:revision>26</cp:revision>
  <dcterms:created xsi:type="dcterms:W3CDTF">2023-04-14T17:05:10Z</dcterms:created>
  <dcterms:modified xsi:type="dcterms:W3CDTF">2024-04-05T05:51:37Z</dcterms:modified>
</cp:coreProperties>
</file>