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9" d="100"/>
          <a:sy n="79" d="100"/>
        </p:scale>
        <p:origin x="7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39A7-075C-7887-69A3-29539B063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16D7BE7-8373-9A9F-AD53-87733F488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A09EEC24-5E06-72E1-5290-2870278FA028}"/>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5" name="Footer Placeholder 4">
            <a:extLst>
              <a:ext uri="{FF2B5EF4-FFF2-40B4-BE49-F238E27FC236}">
                <a16:creationId xmlns:a16="http://schemas.microsoft.com/office/drawing/2014/main" id="{D401938F-AF5C-2073-ED87-CFFD79829E4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1C46682-E1FE-45C2-4848-72659F312DEC}"/>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32822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A823-E1C4-5B2D-18AC-766EBADA38D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DB7515D-5B78-CF11-FA4D-FFD133643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52EF297-0BC5-B98E-6C43-4808FF13DAB7}"/>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5" name="Footer Placeholder 4">
            <a:extLst>
              <a:ext uri="{FF2B5EF4-FFF2-40B4-BE49-F238E27FC236}">
                <a16:creationId xmlns:a16="http://schemas.microsoft.com/office/drawing/2014/main" id="{500BD568-3BCC-8207-936F-C6F686D835C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1AD11D6-A5B5-602B-8C56-7E4DF8C125EF}"/>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270122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56B66-8F95-F3A7-924E-F086E53154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9830046-ABC1-6C73-CF6F-2AC5568E5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A1AAFAC-02D9-AC31-BCD0-137571C3CC7F}"/>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5" name="Footer Placeholder 4">
            <a:extLst>
              <a:ext uri="{FF2B5EF4-FFF2-40B4-BE49-F238E27FC236}">
                <a16:creationId xmlns:a16="http://schemas.microsoft.com/office/drawing/2014/main" id="{3D1E3B7B-764E-DA68-C9AD-C02DEE0457D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329D55C-0B22-E067-EF1C-ED1893483DA7}"/>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81058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0F77-A38E-7DC2-EDCC-17C81BFCCB8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86C40A3-D12F-A836-540F-B8E401D27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7CE8C23-FE84-EF8C-2E63-9BDDFF45F044}"/>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5" name="Footer Placeholder 4">
            <a:extLst>
              <a:ext uri="{FF2B5EF4-FFF2-40B4-BE49-F238E27FC236}">
                <a16:creationId xmlns:a16="http://schemas.microsoft.com/office/drawing/2014/main" id="{6BCAB97B-FEE1-FFBE-1AE1-6BAC9586C6E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F730867-34D9-E13F-3A4A-859005CD803A}"/>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07308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A154-A5E3-024E-8022-B674C6CBA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9C2BDC8F-093B-D841-C02C-20DB64E17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F0007A-D363-9A47-905A-70EF3047D422}"/>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5" name="Footer Placeholder 4">
            <a:extLst>
              <a:ext uri="{FF2B5EF4-FFF2-40B4-BE49-F238E27FC236}">
                <a16:creationId xmlns:a16="http://schemas.microsoft.com/office/drawing/2014/main" id="{DE725335-F7EA-9C5E-2A32-E6D5F17F2A1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DC36186-359C-B17D-80AC-989539456983}"/>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286675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0FAB-090C-CCE2-E7D8-04E82FB157B9}"/>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5724396D-01A4-7548-610C-737CE4FA6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5A457E75-8D63-5188-ACB7-1B8F5ED95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3647D3E0-ABDE-B19D-7ED1-48571EC0C3F0}"/>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6" name="Footer Placeholder 5">
            <a:extLst>
              <a:ext uri="{FF2B5EF4-FFF2-40B4-BE49-F238E27FC236}">
                <a16:creationId xmlns:a16="http://schemas.microsoft.com/office/drawing/2014/main" id="{D1D14B0C-8085-98AF-E218-BF43AEBFD3A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CCC0EBA-9E94-3BA0-DEDB-CE0D3ADA2DE4}"/>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23116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62F6-618A-30C0-9468-5DBC0126A595}"/>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3F37E45-E182-1EFF-3637-272DB01E9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C3C3C-3B5A-5D0D-CC4F-DC084B586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9A8734ED-7D6E-5E2F-21E3-96E57F7EB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3EB5C-EB39-EA5A-72B8-3240C32F4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91977EFF-D87A-183A-03F1-BEAC5ECDC644}"/>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8" name="Footer Placeholder 7">
            <a:extLst>
              <a:ext uri="{FF2B5EF4-FFF2-40B4-BE49-F238E27FC236}">
                <a16:creationId xmlns:a16="http://schemas.microsoft.com/office/drawing/2014/main" id="{B23DC0D3-3AB3-9595-65F1-51651C7D71AB}"/>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6482858B-F924-4ED1-C7B9-B661D3603278}"/>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13074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92D7-31E4-647C-9322-5BCB93B497CE}"/>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5D2320F7-CC3F-EF75-6142-0516244FB681}"/>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4" name="Footer Placeholder 3">
            <a:extLst>
              <a:ext uri="{FF2B5EF4-FFF2-40B4-BE49-F238E27FC236}">
                <a16:creationId xmlns:a16="http://schemas.microsoft.com/office/drawing/2014/main" id="{0F4678F6-3646-8C23-2D00-3AAF7707AC4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4E11267-F0EE-7BBB-E1CC-82BE7A609A7E}"/>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226126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78A97-7D33-6FCD-49BE-7732C4AE5A9B}"/>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3" name="Footer Placeholder 2">
            <a:extLst>
              <a:ext uri="{FF2B5EF4-FFF2-40B4-BE49-F238E27FC236}">
                <a16:creationId xmlns:a16="http://schemas.microsoft.com/office/drawing/2014/main" id="{6F14FE8D-8EE2-F543-E66A-6E2A8F7AC81B}"/>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7F7FEB02-4B74-8E0D-ED02-EB4677172E53}"/>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31959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7165-C030-0211-1601-1EC38DA60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8D351B5-B15F-4236-97BF-3734870015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90B6F38F-5633-A7F1-3C1A-298B6FE08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58F04-BAE6-3C53-ED7D-AB23E30E2975}"/>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6" name="Footer Placeholder 5">
            <a:extLst>
              <a:ext uri="{FF2B5EF4-FFF2-40B4-BE49-F238E27FC236}">
                <a16:creationId xmlns:a16="http://schemas.microsoft.com/office/drawing/2014/main" id="{2FA7D4EB-615B-B2C2-AAD0-31D11713057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23CF31D-5E3F-1207-BDF8-049E0DCC7253}"/>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294179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925E-53EF-1ED2-E433-E615B385C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8F93FB48-6193-4ED0-1CF7-4688D1C42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30981E2A-C5FA-0DFB-B506-60209F209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A546D-C7AB-78C0-791D-B16C1DFAED10}"/>
              </a:ext>
            </a:extLst>
          </p:cNvPr>
          <p:cNvSpPr>
            <a:spLocks noGrp="1"/>
          </p:cNvSpPr>
          <p:nvPr>
            <p:ph type="dt" sz="half" idx="10"/>
          </p:nvPr>
        </p:nvSpPr>
        <p:spPr/>
        <p:txBody>
          <a:bodyPr/>
          <a:lstStyle/>
          <a:p>
            <a:fld id="{95D24B54-C6D7-4834-8607-A4A9C95104F5}" type="datetimeFigureOut">
              <a:rPr lang="en-KE" smtClean="0"/>
              <a:t>18/06/2024</a:t>
            </a:fld>
            <a:endParaRPr lang="en-KE"/>
          </a:p>
        </p:txBody>
      </p:sp>
      <p:sp>
        <p:nvSpPr>
          <p:cNvPr id="6" name="Footer Placeholder 5">
            <a:extLst>
              <a:ext uri="{FF2B5EF4-FFF2-40B4-BE49-F238E27FC236}">
                <a16:creationId xmlns:a16="http://schemas.microsoft.com/office/drawing/2014/main" id="{A0CF3EBE-3238-BC5D-58AB-001A783F26F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2C8D890-B385-B9FB-CFD8-41E62080C989}"/>
              </a:ext>
            </a:extLst>
          </p:cNvPr>
          <p:cNvSpPr>
            <a:spLocks noGrp="1"/>
          </p:cNvSpPr>
          <p:nvPr>
            <p:ph type="sldNum" sz="quarter" idx="12"/>
          </p:nvPr>
        </p:nvSpPr>
        <p:spPr/>
        <p:txBody>
          <a:bodyPr/>
          <a:lstStyle/>
          <a:p>
            <a:fld id="{8B9BD470-4DD8-4463-8690-F76D9CC2D5E7}" type="slidenum">
              <a:rPr lang="en-KE" smtClean="0"/>
              <a:t>‹#›</a:t>
            </a:fld>
            <a:endParaRPr lang="en-KE"/>
          </a:p>
        </p:txBody>
      </p:sp>
    </p:spTree>
    <p:extLst>
      <p:ext uri="{BB962C8B-B14F-4D97-AF65-F5344CB8AC3E}">
        <p14:creationId xmlns:p14="http://schemas.microsoft.com/office/powerpoint/2010/main" val="410909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514FE-0F81-F98B-7475-8C734C99F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983D6C44-1457-C7A4-45D0-EF5A786E8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D8B6DC9-3E5F-1D51-1978-142A18FF2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24B54-C6D7-4834-8607-A4A9C95104F5}" type="datetimeFigureOut">
              <a:rPr lang="en-KE" smtClean="0"/>
              <a:t>18/06/2024</a:t>
            </a:fld>
            <a:endParaRPr lang="en-KE"/>
          </a:p>
        </p:txBody>
      </p:sp>
      <p:sp>
        <p:nvSpPr>
          <p:cNvPr id="5" name="Footer Placeholder 4">
            <a:extLst>
              <a:ext uri="{FF2B5EF4-FFF2-40B4-BE49-F238E27FC236}">
                <a16:creationId xmlns:a16="http://schemas.microsoft.com/office/drawing/2014/main" id="{BAA874AD-570F-EA7D-F80E-82A3F7C5A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781D9B20-B544-879E-F4A9-E53EF1056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BD470-4DD8-4463-8690-F76D9CC2D5E7}" type="slidenum">
              <a:rPr lang="en-KE" smtClean="0"/>
              <a:t>‹#›</a:t>
            </a:fld>
            <a:endParaRPr lang="en-KE"/>
          </a:p>
        </p:txBody>
      </p:sp>
    </p:spTree>
    <p:extLst>
      <p:ext uri="{BB962C8B-B14F-4D97-AF65-F5344CB8AC3E}">
        <p14:creationId xmlns:p14="http://schemas.microsoft.com/office/powerpoint/2010/main" val="38802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DD9D9C1-CE9B-9D03-295B-5C7EB797575A}"/>
              </a:ext>
            </a:extLst>
          </p:cNvPr>
          <p:cNvSpPr>
            <a:spLocks noGrp="1"/>
          </p:cNvSpPr>
          <p:nvPr>
            <p:ph type="ctrTitle"/>
          </p:nvPr>
        </p:nvSpPr>
        <p:spPr>
          <a:xfrm>
            <a:off x="1314824" y="735106"/>
            <a:ext cx="10053763" cy="2928470"/>
          </a:xfrm>
        </p:spPr>
        <p:txBody>
          <a:bodyPr anchor="b">
            <a:normAutofit/>
          </a:bodyPr>
          <a:lstStyle/>
          <a:p>
            <a:pPr algn="l"/>
            <a:r>
              <a:rPr lang="en-US" sz="4800" b="1">
                <a:solidFill>
                  <a:srgbClr val="FFFFFF"/>
                </a:solidFill>
                <a:latin typeface="Abadi" panose="020B0604020104020204" pitchFamily="34" charset="0"/>
              </a:rPr>
              <a:t>BankBytes</a:t>
            </a:r>
            <a:endParaRPr lang="en-KE" sz="4800" b="1">
              <a:solidFill>
                <a:srgbClr val="FFFFFF"/>
              </a:solidFill>
              <a:latin typeface="Abadi" panose="020B0604020104020204" pitchFamily="34" charset="0"/>
            </a:endParaRPr>
          </a:p>
        </p:txBody>
      </p:sp>
      <p:sp>
        <p:nvSpPr>
          <p:cNvPr id="3" name="Subtitle 2">
            <a:extLst>
              <a:ext uri="{FF2B5EF4-FFF2-40B4-BE49-F238E27FC236}">
                <a16:creationId xmlns:a16="http://schemas.microsoft.com/office/drawing/2014/main" id="{5A5084F1-8614-822B-16E4-D458AA0BB203}"/>
              </a:ext>
            </a:extLst>
          </p:cNvPr>
          <p:cNvSpPr>
            <a:spLocks noGrp="1"/>
          </p:cNvSpPr>
          <p:nvPr>
            <p:ph type="subTitle" idx="1"/>
          </p:nvPr>
        </p:nvSpPr>
        <p:spPr>
          <a:xfrm>
            <a:off x="1350682" y="4870824"/>
            <a:ext cx="10005951" cy="1458258"/>
          </a:xfrm>
        </p:spPr>
        <p:txBody>
          <a:bodyPr anchor="ctr">
            <a:normAutofit/>
          </a:bodyPr>
          <a:lstStyle/>
          <a:p>
            <a:pPr algn="l"/>
            <a:r>
              <a:rPr lang="en-US" dirty="0">
                <a:latin typeface="Abadi" panose="020B0604020104020204" pitchFamily="34" charset="0"/>
              </a:rPr>
              <a:t>Problem Description</a:t>
            </a:r>
            <a:endParaRPr lang="en-KE" dirty="0">
              <a:latin typeface="Abadi" panose="020B0604020104020204" pitchFamily="34" charset="0"/>
            </a:endParaRPr>
          </a:p>
        </p:txBody>
      </p:sp>
    </p:spTree>
    <p:extLst>
      <p:ext uri="{BB962C8B-B14F-4D97-AF65-F5344CB8AC3E}">
        <p14:creationId xmlns:p14="http://schemas.microsoft.com/office/powerpoint/2010/main" val="315291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E0966-9DE9-819F-1C0E-8123B376816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Background</a:t>
            </a:r>
            <a:endParaRPr lang="en-KE" sz="4000" b="1">
              <a:solidFill>
                <a:srgbClr val="FFFFFF"/>
              </a:solidFill>
            </a:endParaRPr>
          </a:p>
        </p:txBody>
      </p:sp>
      <p:sp>
        <p:nvSpPr>
          <p:cNvPr id="3" name="Content Placeholder 2">
            <a:extLst>
              <a:ext uri="{FF2B5EF4-FFF2-40B4-BE49-F238E27FC236}">
                <a16:creationId xmlns:a16="http://schemas.microsoft.com/office/drawing/2014/main" id="{EC65F5D9-7463-7920-B25A-22EFC46821A4}"/>
              </a:ext>
            </a:extLst>
          </p:cNvPr>
          <p:cNvSpPr>
            <a:spLocks noGrp="1"/>
          </p:cNvSpPr>
          <p:nvPr>
            <p:ph idx="1"/>
          </p:nvPr>
        </p:nvSpPr>
        <p:spPr>
          <a:xfrm>
            <a:off x="4810259" y="649480"/>
            <a:ext cx="6555347" cy="5546047"/>
          </a:xfrm>
        </p:spPr>
        <p:txBody>
          <a:bodyPr anchor="ctr">
            <a:normAutofit/>
          </a:bodyPr>
          <a:lstStyle/>
          <a:p>
            <a:pPr marL="0" indent="0">
              <a:buNone/>
            </a:pPr>
            <a:r>
              <a:rPr lang="en-US" sz="2000">
                <a:latin typeface="Abadi" panose="020B0604020104020204" pitchFamily="34" charset="0"/>
              </a:rPr>
              <a:t>Every business aims to be economical on their day-to-day operations. ABC Bank is planning to launch a new term deposit product and wants to target customers effectively to optimize marketing efforts (making the process economical). The objective is to identify customers who are more likely to buy the product based on their past interactions with the bank and other financial institutions. By focusing marketing efforts on these customers, the bank aims to improve conversion rates, reduce marketing costs, and allocate resources more efficiently.</a:t>
            </a:r>
            <a:endParaRPr lang="en-KE" sz="2000">
              <a:latin typeface="Abadi" panose="020B0604020104020204" pitchFamily="34" charset="0"/>
            </a:endParaRPr>
          </a:p>
        </p:txBody>
      </p:sp>
    </p:spTree>
    <p:extLst>
      <p:ext uri="{BB962C8B-B14F-4D97-AF65-F5344CB8AC3E}">
        <p14:creationId xmlns:p14="http://schemas.microsoft.com/office/powerpoint/2010/main" val="48539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A9C7C-D590-17C4-4A76-252F6EB062EE}"/>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Business Objective </a:t>
            </a:r>
            <a:endParaRPr lang="en-KE" sz="4000" b="1">
              <a:solidFill>
                <a:srgbClr val="FFFFFF"/>
              </a:solidFill>
            </a:endParaRPr>
          </a:p>
        </p:txBody>
      </p:sp>
      <p:sp>
        <p:nvSpPr>
          <p:cNvPr id="3" name="Content Placeholder 2">
            <a:extLst>
              <a:ext uri="{FF2B5EF4-FFF2-40B4-BE49-F238E27FC236}">
                <a16:creationId xmlns:a16="http://schemas.microsoft.com/office/drawing/2014/main" id="{17C3EEAD-687C-407F-A464-7A536C16FA28}"/>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latin typeface="Abadi" panose="020B0604020104020204" pitchFamily="34" charset="0"/>
              </a:rPr>
              <a:t>The primary business objective is to develop a predictive model that helps the bank identify potential customers who are likely to purchase the term deposit product. This prediction will help in:</a:t>
            </a:r>
          </a:p>
          <a:p>
            <a:r>
              <a:rPr lang="en-US" sz="2000">
                <a:latin typeface="Abadi" panose="020B0604020104020204" pitchFamily="34" charset="0"/>
              </a:rPr>
              <a:t> Enhance </a:t>
            </a:r>
            <a:r>
              <a:rPr lang="en-US" sz="2000" dirty="0">
                <a:latin typeface="Abadi" panose="020B0604020104020204" pitchFamily="34" charset="0"/>
              </a:rPr>
              <a:t>the efficiency of the marketing campaigns by the targeting on high-potential customers.</a:t>
            </a:r>
          </a:p>
          <a:p>
            <a:r>
              <a:rPr lang="en-US" sz="2000" dirty="0">
                <a:latin typeface="Abadi" panose="020B0604020104020204" pitchFamily="34" charset="0"/>
              </a:rPr>
              <a:t>Reduce resource expenditure on marketing</a:t>
            </a:r>
          </a:p>
          <a:p>
            <a:r>
              <a:rPr lang="en-US" sz="2000" dirty="0">
                <a:latin typeface="Abadi" panose="020B0604020104020204" pitchFamily="34" charset="0"/>
              </a:rPr>
              <a:t>Increase overall success rate of the product.</a:t>
            </a:r>
            <a:endParaRPr lang="en-KE" sz="2000" dirty="0">
              <a:latin typeface="Abadi" panose="020B0604020104020204" pitchFamily="34" charset="0"/>
            </a:endParaRPr>
          </a:p>
        </p:txBody>
      </p:sp>
    </p:spTree>
    <p:extLst>
      <p:ext uri="{BB962C8B-B14F-4D97-AF65-F5344CB8AC3E}">
        <p14:creationId xmlns:p14="http://schemas.microsoft.com/office/powerpoint/2010/main" val="421818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23338-6071-A013-4257-612A2F63DA3A}"/>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Technical  Objective</a:t>
            </a:r>
            <a:endParaRPr lang="en-KE" sz="4000" b="1">
              <a:solidFill>
                <a:srgbClr val="FFFFFF"/>
              </a:solidFill>
            </a:endParaRPr>
          </a:p>
        </p:txBody>
      </p:sp>
      <p:sp>
        <p:nvSpPr>
          <p:cNvPr id="3" name="Content Placeholder 2">
            <a:extLst>
              <a:ext uri="{FF2B5EF4-FFF2-40B4-BE49-F238E27FC236}">
                <a16:creationId xmlns:a16="http://schemas.microsoft.com/office/drawing/2014/main" id="{A584EBCE-27A2-101F-392D-3E23E721D671}"/>
              </a:ext>
            </a:extLst>
          </p:cNvPr>
          <p:cNvSpPr>
            <a:spLocks noGrp="1"/>
          </p:cNvSpPr>
          <p:nvPr>
            <p:ph idx="1"/>
          </p:nvPr>
        </p:nvSpPr>
        <p:spPr>
          <a:xfrm>
            <a:off x="4581727" y="649480"/>
            <a:ext cx="3025303" cy="5546047"/>
          </a:xfrm>
        </p:spPr>
        <p:txBody>
          <a:bodyPr anchor="ctr">
            <a:normAutofit/>
          </a:bodyPr>
          <a:lstStyle/>
          <a:p>
            <a:pPr marL="0" indent="0">
              <a:buNone/>
            </a:pPr>
            <a:r>
              <a:rPr lang="en-US" sz="2000">
                <a:latin typeface="Abadi" panose="020B0604020104020204" pitchFamily="34" charset="0"/>
              </a:rPr>
              <a:t>The technical objective is to build and evaluate machine learning models to predict whether a customer will buy the term deposit product. The models will be developed with and without the 'duration' feature to understand its impact on model performance. The 'duration' feature refers to the length of the last call in a telemarketing campaign, which might have a significant influence on the customer's decision</a:t>
            </a:r>
            <a:r>
              <a:rPr lang="en-US" sz="2000"/>
              <a:t>.</a:t>
            </a:r>
            <a:endParaRPr lang="en-KE" sz="2000" b="1"/>
          </a:p>
        </p:txBody>
      </p:sp>
      <p:pic>
        <p:nvPicPr>
          <p:cNvPr id="5" name="Picture 4" descr="Three arrows on bullseye">
            <a:extLst>
              <a:ext uri="{FF2B5EF4-FFF2-40B4-BE49-F238E27FC236}">
                <a16:creationId xmlns:a16="http://schemas.microsoft.com/office/drawing/2014/main" id="{0462261E-DB23-7E65-04F3-E524351234D5}"/>
              </a:ext>
            </a:extLst>
          </p:cNvPr>
          <p:cNvPicPr>
            <a:picLocks noChangeAspect="1"/>
          </p:cNvPicPr>
          <p:nvPr/>
        </p:nvPicPr>
        <p:blipFill rotWithShape="1">
          <a:blip r:embed="rId2"/>
          <a:srcRect l="13813" r="47196" b="2"/>
          <a:stretch/>
        </p:blipFill>
        <p:spPr>
          <a:xfrm>
            <a:off x="8109502" y="10"/>
            <a:ext cx="4082498" cy="6857990"/>
          </a:xfrm>
          <a:prstGeom prst="rect">
            <a:avLst/>
          </a:prstGeom>
        </p:spPr>
      </p:pic>
    </p:spTree>
    <p:extLst>
      <p:ext uri="{BB962C8B-B14F-4D97-AF65-F5344CB8AC3E}">
        <p14:creationId xmlns:p14="http://schemas.microsoft.com/office/powerpoint/2010/main" val="798031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231</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Abadi</vt:lpstr>
      <vt:lpstr>Arial</vt:lpstr>
      <vt:lpstr>Calibri</vt:lpstr>
      <vt:lpstr>Calibri Light</vt:lpstr>
      <vt:lpstr>Office Theme</vt:lpstr>
      <vt:lpstr>BankBytes</vt:lpstr>
      <vt:lpstr>Background</vt:lpstr>
      <vt:lpstr>Business Objective </vt:lpstr>
      <vt:lpstr>Technical  Objective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BankBytes</dc:title>
  <dc:creator>kimu mark</dc:creator>
  <cp:lastModifiedBy>kimu mark</cp:lastModifiedBy>
  <cp:revision>3</cp:revision>
  <dcterms:created xsi:type="dcterms:W3CDTF">2024-06-16T16:47:42Z</dcterms:created>
  <dcterms:modified xsi:type="dcterms:W3CDTF">2024-06-18T06:42:04Z</dcterms:modified>
</cp:coreProperties>
</file>