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mailto:hy1550278246@gmail.com" TargetMode="External"/><Relationship Id="rId2" Type="http://schemas.openxmlformats.org/officeDocument/2006/relationships/hyperlink" Target="mailto:rakshith.nagaraj6@gmail.com" TargetMode="External"/><Relationship Id="rId1" Type="http://schemas.openxmlformats.org/officeDocument/2006/relationships/hyperlink" Target="mailto:kiturmark@gmail.com" TargetMode="Externa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mailto:kiturmark@gmail.com" TargetMode="External"/><Relationship Id="rId1" Type="http://schemas.openxmlformats.org/officeDocument/2006/relationships/image" Target="../media/image1.jpg"/><Relationship Id="rId6" Type="http://schemas.openxmlformats.org/officeDocument/2006/relationships/hyperlink" Target="mailto:rakshith.nagaraj6@gmail.com" TargetMode="External"/><Relationship Id="rId5" Type="http://schemas.openxmlformats.org/officeDocument/2006/relationships/image" Target="../media/image3.jpg"/><Relationship Id="rId4" Type="http://schemas.openxmlformats.org/officeDocument/2006/relationships/hyperlink" Target="mailto:hy1550278246@gmail.co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2C3A9C-9F82-4698-A0D0-DD8E9EDB4410}" type="doc">
      <dgm:prSet loTypeId="urn:microsoft.com/office/officeart/2005/8/layout/pList2" loCatId="picture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n-KE"/>
        </a:p>
      </dgm:t>
    </dgm:pt>
    <dgm:pt modelId="{E971E90D-1D5B-49A8-B9AF-52FD076B8EA6}">
      <dgm:prSet phldrT="[Text]" custT="1"/>
      <dgm:spPr/>
      <dgm:t>
        <a:bodyPr/>
        <a:lstStyle/>
        <a:p>
          <a:r>
            <a:rPr lang="en-US" sz="1400" dirty="0"/>
            <a:t>Mark Kimutai Kitur</a:t>
          </a:r>
        </a:p>
        <a:p>
          <a:r>
            <a:rPr lang="en-US" sz="1400" dirty="0">
              <a:hlinkClick xmlns:r="http://schemas.openxmlformats.org/officeDocument/2006/relationships" r:id="rId1"/>
            </a:rPr>
            <a:t>kiturmark@gmail.com</a:t>
          </a:r>
          <a:endParaRPr lang="en-US" sz="1400" dirty="0"/>
        </a:p>
        <a:p>
          <a:r>
            <a:rPr lang="en-US" sz="1400" dirty="0"/>
            <a:t>Kenya</a:t>
          </a:r>
        </a:p>
        <a:p>
          <a:r>
            <a:rPr lang="en-US" sz="1400" dirty="0"/>
            <a:t>Dedan Kimathi university </a:t>
          </a:r>
        </a:p>
        <a:p>
          <a:r>
            <a:rPr lang="en-US" sz="1400" dirty="0"/>
            <a:t>Of technology</a:t>
          </a:r>
        </a:p>
        <a:p>
          <a:r>
            <a:rPr lang="en-US" sz="1400" dirty="0"/>
            <a:t>Data Science</a:t>
          </a:r>
        </a:p>
        <a:p>
          <a:endParaRPr lang="en-US" sz="600" dirty="0"/>
        </a:p>
        <a:p>
          <a:endParaRPr lang="en-US" sz="600" dirty="0"/>
        </a:p>
        <a:p>
          <a:endParaRPr lang="en-KE" dirty="0"/>
        </a:p>
      </dgm:t>
    </dgm:pt>
    <dgm:pt modelId="{23B5DC03-46BF-4DBA-A258-FAE3EDE93A9D}" type="parTrans" cxnId="{2FA9CFCA-A6DD-4417-A5EE-260A34DB8218}">
      <dgm:prSet/>
      <dgm:spPr/>
      <dgm:t>
        <a:bodyPr/>
        <a:lstStyle/>
        <a:p>
          <a:endParaRPr lang="en-KE"/>
        </a:p>
      </dgm:t>
    </dgm:pt>
    <dgm:pt modelId="{8B7E0846-82F5-409C-B56D-F7F3FC15AC86}" type="sibTrans" cxnId="{2FA9CFCA-A6DD-4417-A5EE-260A34DB8218}">
      <dgm:prSet/>
      <dgm:spPr/>
      <dgm:t>
        <a:bodyPr/>
        <a:lstStyle/>
        <a:p>
          <a:endParaRPr lang="en-KE"/>
        </a:p>
      </dgm:t>
    </dgm:pt>
    <dgm:pt modelId="{45D8F554-012E-4E4C-B166-B33860D02BCB}">
      <dgm:prSet phldrT="[Text]" custT="1"/>
      <dgm:spPr/>
      <dgm:t>
        <a:bodyPr/>
        <a:lstStyle/>
        <a:p>
          <a:r>
            <a:rPr lang="en-US" sz="1400" dirty="0"/>
            <a:t>Rakshith Nagaraju</a:t>
          </a:r>
        </a:p>
        <a:p>
          <a:r>
            <a:rPr lang="en-US" sz="1400" dirty="0">
              <a:hlinkClick xmlns:r="http://schemas.openxmlformats.org/officeDocument/2006/relationships" r:id="rId2"/>
            </a:rPr>
            <a:t>rakshith.nagaraj6@gmail.com</a:t>
          </a:r>
          <a:endParaRPr lang="en-US" sz="1400" dirty="0"/>
        </a:p>
        <a:p>
          <a:r>
            <a:rPr lang="en-US" sz="1400" dirty="0"/>
            <a:t>The United Kingdom</a:t>
          </a:r>
        </a:p>
        <a:p>
          <a:r>
            <a:rPr lang="en-US" sz="1400" dirty="0"/>
            <a:t>University of Liverpool</a:t>
          </a:r>
        </a:p>
        <a:p>
          <a:r>
            <a:rPr lang="en-US" sz="1400" dirty="0"/>
            <a:t>Data Science</a:t>
          </a:r>
          <a:endParaRPr lang="en-KE" dirty="0"/>
        </a:p>
      </dgm:t>
    </dgm:pt>
    <dgm:pt modelId="{9DD83944-826D-4A05-9A19-A473A8CDF363}" type="parTrans" cxnId="{02A91935-741B-4013-B497-ECD1CC20A44A}">
      <dgm:prSet/>
      <dgm:spPr/>
      <dgm:t>
        <a:bodyPr/>
        <a:lstStyle/>
        <a:p>
          <a:endParaRPr lang="en-KE"/>
        </a:p>
      </dgm:t>
    </dgm:pt>
    <dgm:pt modelId="{D5E7E7BC-2175-463C-AFDA-6CDFEA4D4610}" type="sibTrans" cxnId="{02A91935-741B-4013-B497-ECD1CC20A44A}">
      <dgm:prSet/>
      <dgm:spPr/>
      <dgm:t>
        <a:bodyPr/>
        <a:lstStyle/>
        <a:p>
          <a:endParaRPr lang="en-KE"/>
        </a:p>
      </dgm:t>
    </dgm:pt>
    <dgm:pt modelId="{D77B223C-7649-4FDB-BF10-587982FE78DF}">
      <dgm:prSet phldrT="[Text]" custT="1"/>
      <dgm:spPr/>
      <dgm:t>
        <a:bodyPr/>
        <a:lstStyle/>
        <a:p>
          <a:r>
            <a:rPr lang="en-US" sz="1400" dirty="0"/>
            <a:t>Yue hu</a:t>
          </a:r>
        </a:p>
        <a:p>
          <a:r>
            <a:rPr lang="en-US" sz="1400" dirty="0">
              <a:hlinkClick xmlns:r="http://schemas.openxmlformats.org/officeDocument/2006/relationships" r:id="rId3"/>
            </a:rPr>
            <a:t>hy1550278246@gmail.com</a:t>
          </a:r>
          <a:endParaRPr lang="en-US" sz="1400" dirty="0"/>
        </a:p>
        <a:p>
          <a:r>
            <a:rPr lang="en-US" sz="1400" dirty="0"/>
            <a:t>The United Kingdom</a:t>
          </a:r>
        </a:p>
        <a:p>
          <a:r>
            <a:rPr lang="en-US" sz="1400" dirty="0"/>
            <a:t>Durham University</a:t>
          </a:r>
        </a:p>
        <a:p>
          <a:r>
            <a:rPr lang="en-US" sz="1400" dirty="0"/>
            <a:t>Data Science</a:t>
          </a:r>
          <a:endParaRPr lang="en-KE" dirty="0"/>
        </a:p>
      </dgm:t>
    </dgm:pt>
    <dgm:pt modelId="{48599615-3D47-4761-930C-4D92A44CB902}" type="sibTrans" cxnId="{1534CDE1-93F7-4BB6-8878-5B9F6198ACB2}">
      <dgm:prSet/>
      <dgm:spPr/>
      <dgm:t>
        <a:bodyPr/>
        <a:lstStyle/>
        <a:p>
          <a:endParaRPr lang="en-KE"/>
        </a:p>
      </dgm:t>
    </dgm:pt>
    <dgm:pt modelId="{E018FA21-ACAF-45B0-887F-B9A88E9E9030}" type="parTrans" cxnId="{1534CDE1-93F7-4BB6-8878-5B9F6198ACB2}">
      <dgm:prSet/>
      <dgm:spPr/>
      <dgm:t>
        <a:bodyPr/>
        <a:lstStyle/>
        <a:p>
          <a:endParaRPr lang="en-KE"/>
        </a:p>
      </dgm:t>
    </dgm:pt>
    <dgm:pt modelId="{0A6BB573-11B4-4DC2-8604-F1161CAFEFB4}" type="pres">
      <dgm:prSet presAssocID="{332C3A9C-9F82-4698-A0D0-DD8E9EDB4410}" presName="Name0" presStyleCnt="0">
        <dgm:presLayoutVars>
          <dgm:dir/>
          <dgm:resizeHandles val="exact"/>
        </dgm:presLayoutVars>
      </dgm:prSet>
      <dgm:spPr/>
    </dgm:pt>
    <dgm:pt modelId="{F99EDCC8-CD1A-486A-B503-ABF29FF5E7A1}" type="pres">
      <dgm:prSet presAssocID="{332C3A9C-9F82-4698-A0D0-DD8E9EDB4410}" presName="bkgdShp" presStyleLbl="alignAccFollowNode1" presStyleIdx="0" presStyleCnt="1"/>
      <dgm:spPr/>
    </dgm:pt>
    <dgm:pt modelId="{25C3178F-D3EC-4046-B321-F25EC6FFF502}" type="pres">
      <dgm:prSet presAssocID="{332C3A9C-9F82-4698-A0D0-DD8E9EDB4410}" presName="linComp" presStyleCnt="0"/>
      <dgm:spPr/>
    </dgm:pt>
    <dgm:pt modelId="{524506C2-9DF1-4F9F-8223-F988C3D71DE6}" type="pres">
      <dgm:prSet presAssocID="{E971E90D-1D5B-49A8-B9AF-52FD076B8EA6}" presName="compNode" presStyleCnt="0"/>
      <dgm:spPr/>
    </dgm:pt>
    <dgm:pt modelId="{405C0204-43CA-40FF-9F67-32892B6D0453}" type="pres">
      <dgm:prSet presAssocID="{E971E90D-1D5B-49A8-B9AF-52FD076B8EA6}" presName="node" presStyleLbl="node1" presStyleIdx="0" presStyleCnt="3">
        <dgm:presLayoutVars>
          <dgm:bulletEnabled val="1"/>
        </dgm:presLayoutVars>
      </dgm:prSet>
      <dgm:spPr/>
    </dgm:pt>
    <dgm:pt modelId="{D307193C-E48B-4C15-B9D1-4AC180B5778F}" type="pres">
      <dgm:prSet presAssocID="{E971E90D-1D5B-49A8-B9AF-52FD076B8EA6}" presName="invisiNode" presStyleLbl="node1" presStyleIdx="0" presStyleCnt="3"/>
      <dgm:spPr/>
    </dgm:pt>
    <dgm:pt modelId="{263F3769-354F-4742-BC8D-55B5B494624D}" type="pres">
      <dgm:prSet presAssocID="{E971E90D-1D5B-49A8-B9AF-52FD076B8EA6}" presName="imagNode" presStyleLbl="fgImgPlac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</dgm:pt>
    <dgm:pt modelId="{2C79F457-BCA3-4B07-90CD-D8E2057F392E}" type="pres">
      <dgm:prSet presAssocID="{8B7E0846-82F5-409C-B56D-F7F3FC15AC86}" presName="sibTrans" presStyleLbl="sibTrans2D1" presStyleIdx="0" presStyleCnt="0"/>
      <dgm:spPr/>
    </dgm:pt>
    <dgm:pt modelId="{C6C2DBE1-1D0E-4A9A-B845-BB3633258EE2}" type="pres">
      <dgm:prSet presAssocID="{D77B223C-7649-4FDB-BF10-587982FE78DF}" presName="compNode" presStyleCnt="0"/>
      <dgm:spPr/>
    </dgm:pt>
    <dgm:pt modelId="{0C9444C4-E6B5-428A-BD7B-B49C5B81CC62}" type="pres">
      <dgm:prSet presAssocID="{D77B223C-7649-4FDB-BF10-587982FE78DF}" presName="node" presStyleLbl="node1" presStyleIdx="1" presStyleCnt="3">
        <dgm:presLayoutVars>
          <dgm:bulletEnabled val="1"/>
        </dgm:presLayoutVars>
      </dgm:prSet>
      <dgm:spPr/>
    </dgm:pt>
    <dgm:pt modelId="{0B4D2A36-F508-4C58-A17A-A300FDF1BA6F}" type="pres">
      <dgm:prSet presAssocID="{D77B223C-7649-4FDB-BF10-587982FE78DF}" presName="invisiNode" presStyleLbl="node1" presStyleIdx="1" presStyleCnt="3"/>
      <dgm:spPr/>
    </dgm:pt>
    <dgm:pt modelId="{916FFBA3-D8B7-4AFB-8DBD-C808466BE6CC}" type="pres">
      <dgm:prSet presAssocID="{D77B223C-7649-4FDB-BF10-587982FE78DF}" presName="imagNode" presStyleLbl="fgImgPlace1" presStyleIdx="1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2000" b="-22000"/>
          </a:stretch>
        </a:blipFill>
      </dgm:spPr>
    </dgm:pt>
    <dgm:pt modelId="{B9777F17-C994-475A-87FD-1A9D9ADC7213}" type="pres">
      <dgm:prSet presAssocID="{48599615-3D47-4761-930C-4D92A44CB902}" presName="sibTrans" presStyleLbl="sibTrans2D1" presStyleIdx="0" presStyleCnt="0"/>
      <dgm:spPr/>
    </dgm:pt>
    <dgm:pt modelId="{FC85C84A-7F85-42B8-A986-56E50DF62684}" type="pres">
      <dgm:prSet presAssocID="{45D8F554-012E-4E4C-B166-B33860D02BCB}" presName="compNode" presStyleCnt="0"/>
      <dgm:spPr/>
    </dgm:pt>
    <dgm:pt modelId="{A6C4EB66-78EB-4A7C-9CBB-DD03BC07ABF7}" type="pres">
      <dgm:prSet presAssocID="{45D8F554-012E-4E4C-B166-B33860D02BCB}" presName="node" presStyleLbl="node1" presStyleIdx="2" presStyleCnt="3" custScaleX="107389">
        <dgm:presLayoutVars>
          <dgm:bulletEnabled val="1"/>
        </dgm:presLayoutVars>
      </dgm:prSet>
      <dgm:spPr/>
    </dgm:pt>
    <dgm:pt modelId="{063D6722-9A0B-4343-B8D0-9D61D4DABCD6}" type="pres">
      <dgm:prSet presAssocID="{45D8F554-012E-4E4C-B166-B33860D02BCB}" presName="invisiNode" presStyleLbl="node1" presStyleIdx="2" presStyleCnt="3"/>
      <dgm:spPr/>
    </dgm:pt>
    <dgm:pt modelId="{1E5438B4-6006-43D6-A2BA-28F8F429CEFF}" type="pres">
      <dgm:prSet presAssocID="{45D8F554-012E-4E4C-B166-B33860D02BCB}" presName="imagNode" presStyleLbl="fgImgPlac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</dgm:spPr>
    </dgm:pt>
  </dgm:ptLst>
  <dgm:cxnLst>
    <dgm:cxn modelId="{47C77D0D-33F3-4D9F-9A58-9DF0FE45B16B}" type="presOf" srcId="{48599615-3D47-4761-930C-4D92A44CB902}" destId="{B9777F17-C994-475A-87FD-1A9D9ADC7213}" srcOrd="0" destOrd="0" presId="urn:microsoft.com/office/officeart/2005/8/layout/pList2"/>
    <dgm:cxn modelId="{02A91935-741B-4013-B497-ECD1CC20A44A}" srcId="{332C3A9C-9F82-4698-A0D0-DD8E9EDB4410}" destId="{45D8F554-012E-4E4C-B166-B33860D02BCB}" srcOrd="2" destOrd="0" parTransId="{9DD83944-826D-4A05-9A19-A473A8CDF363}" sibTransId="{D5E7E7BC-2175-463C-AFDA-6CDFEA4D4610}"/>
    <dgm:cxn modelId="{D4E7435E-05FD-4900-9F54-FCFB4D283CB9}" type="presOf" srcId="{45D8F554-012E-4E4C-B166-B33860D02BCB}" destId="{A6C4EB66-78EB-4A7C-9CBB-DD03BC07ABF7}" srcOrd="0" destOrd="0" presId="urn:microsoft.com/office/officeart/2005/8/layout/pList2"/>
    <dgm:cxn modelId="{E5959495-258B-474A-9BF6-496C17091C31}" type="presOf" srcId="{8B7E0846-82F5-409C-B56D-F7F3FC15AC86}" destId="{2C79F457-BCA3-4B07-90CD-D8E2057F392E}" srcOrd="0" destOrd="0" presId="urn:microsoft.com/office/officeart/2005/8/layout/pList2"/>
    <dgm:cxn modelId="{2FA9CFCA-A6DD-4417-A5EE-260A34DB8218}" srcId="{332C3A9C-9F82-4698-A0D0-DD8E9EDB4410}" destId="{E971E90D-1D5B-49A8-B9AF-52FD076B8EA6}" srcOrd="0" destOrd="0" parTransId="{23B5DC03-46BF-4DBA-A258-FAE3EDE93A9D}" sibTransId="{8B7E0846-82F5-409C-B56D-F7F3FC15AC86}"/>
    <dgm:cxn modelId="{182144D2-49B6-46C6-9C51-D5896AC3BC5A}" type="presOf" srcId="{D77B223C-7649-4FDB-BF10-587982FE78DF}" destId="{0C9444C4-E6B5-428A-BD7B-B49C5B81CC62}" srcOrd="0" destOrd="0" presId="urn:microsoft.com/office/officeart/2005/8/layout/pList2"/>
    <dgm:cxn modelId="{2C3692E0-3939-4909-AB8C-AE2B230886A7}" type="presOf" srcId="{332C3A9C-9F82-4698-A0D0-DD8E9EDB4410}" destId="{0A6BB573-11B4-4DC2-8604-F1161CAFEFB4}" srcOrd="0" destOrd="0" presId="urn:microsoft.com/office/officeart/2005/8/layout/pList2"/>
    <dgm:cxn modelId="{1534CDE1-93F7-4BB6-8878-5B9F6198ACB2}" srcId="{332C3A9C-9F82-4698-A0D0-DD8E9EDB4410}" destId="{D77B223C-7649-4FDB-BF10-587982FE78DF}" srcOrd="1" destOrd="0" parTransId="{E018FA21-ACAF-45B0-887F-B9A88E9E9030}" sibTransId="{48599615-3D47-4761-930C-4D92A44CB902}"/>
    <dgm:cxn modelId="{738229FD-0E24-4533-B5D2-BF7F87B4C063}" type="presOf" srcId="{E971E90D-1D5B-49A8-B9AF-52FD076B8EA6}" destId="{405C0204-43CA-40FF-9F67-32892B6D0453}" srcOrd="0" destOrd="0" presId="urn:microsoft.com/office/officeart/2005/8/layout/pList2"/>
    <dgm:cxn modelId="{23535C01-7F77-4B53-85E0-CCC351B20D3F}" type="presParOf" srcId="{0A6BB573-11B4-4DC2-8604-F1161CAFEFB4}" destId="{F99EDCC8-CD1A-486A-B503-ABF29FF5E7A1}" srcOrd="0" destOrd="0" presId="urn:microsoft.com/office/officeart/2005/8/layout/pList2"/>
    <dgm:cxn modelId="{917B3858-CF4A-42AC-9006-8A9507579122}" type="presParOf" srcId="{0A6BB573-11B4-4DC2-8604-F1161CAFEFB4}" destId="{25C3178F-D3EC-4046-B321-F25EC6FFF502}" srcOrd="1" destOrd="0" presId="urn:microsoft.com/office/officeart/2005/8/layout/pList2"/>
    <dgm:cxn modelId="{731ADFB3-3382-4896-AD72-EE90A1F2333D}" type="presParOf" srcId="{25C3178F-D3EC-4046-B321-F25EC6FFF502}" destId="{524506C2-9DF1-4F9F-8223-F988C3D71DE6}" srcOrd="0" destOrd="0" presId="urn:microsoft.com/office/officeart/2005/8/layout/pList2"/>
    <dgm:cxn modelId="{69BE4EFB-7C9C-4D9E-826B-1A001CE46B06}" type="presParOf" srcId="{524506C2-9DF1-4F9F-8223-F988C3D71DE6}" destId="{405C0204-43CA-40FF-9F67-32892B6D0453}" srcOrd="0" destOrd="0" presId="urn:microsoft.com/office/officeart/2005/8/layout/pList2"/>
    <dgm:cxn modelId="{F6F4282E-FFA3-4777-B5BE-A02C09AD1255}" type="presParOf" srcId="{524506C2-9DF1-4F9F-8223-F988C3D71DE6}" destId="{D307193C-E48B-4C15-B9D1-4AC180B5778F}" srcOrd="1" destOrd="0" presId="urn:microsoft.com/office/officeart/2005/8/layout/pList2"/>
    <dgm:cxn modelId="{53055B0F-6081-43AB-9AFE-B3747882ADE4}" type="presParOf" srcId="{524506C2-9DF1-4F9F-8223-F988C3D71DE6}" destId="{263F3769-354F-4742-BC8D-55B5B494624D}" srcOrd="2" destOrd="0" presId="urn:microsoft.com/office/officeart/2005/8/layout/pList2"/>
    <dgm:cxn modelId="{85E106D2-CC4A-48FF-A9E0-50E659130CC3}" type="presParOf" srcId="{25C3178F-D3EC-4046-B321-F25EC6FFF502}" destId="{2C79F457-BCA3-4B07-90CD-D8E2057F392E}" srcOrd="1" destOrd="0" presId="urn:microsoft.com/office/officeart/2005/8/layout/pList2"/>
    <dgm:cxn modelId="{84C5B6AF-3EE3-4CB0-99A9-C65ABE8FE1BD}" type="presParOf" srcId="{25C3178F-D3EC-4046-B321-F25EC6FFF502}" destId="{C6C2DBE1-1D0E-4A9A-B845-BB3633258EE2}" srcOrd="2" destOrd="0" presId="urn:microsoft.com/office/officeart/2005/8/layout/pList2"/>
    <dgm:cxn modelId="{1FEB064C-352E-4027-8911-6FC11534BEF4}" type="presParOf" srcId="{C6C2DBE1-1D0E-4A9A-B845-BB3633258EE2}" destId="{0C9444C4-E6B5-428A-BD7B-B49C5B81CC62}" srcOrd="0" destOrd="0" presId="urn:microsoft.com/office/officeart/2005/8/layout/pList2"/>
    <dgm:cxn modelId="{A8DDF704-3E17-4CA6-9A27-81CC07E7CD9A}" type="presParOf" srcId="{C6C2DBE1-1D0E-4A9A-B845-BB3633258EE2}" destId="{0B4D2A36-F508-4C58-A17A-A300FDF1BA6F}" srcOrd="1" destOrd="0" presId="urn:microsoft.com/office/officeart/2005/8/layout/pList2"/>
    <dgm:cxn modelId="{1632A3F8-17DF-4349-A170-19098F073111}" type="presParOf" srcId="{C6C2DBE1-1D0E-4A9A-B845-BB3633258EE2}" destId="{916FFBA3-D8B7-4AFB-8DBD-C808466BE6CC}" srcOrd="2" destOrd="0" presId="urn:microsoft.com/office/officeart/2005/8/layout/pList2"/>
    <dgm:cxn modelId="{725B7742-FD81-4996-9692-D056062B68C4}" type="presParOf" srcId="{25C3178F-D3EC-4046-B321-F25EC6FFF502}" destId="{B9777F17-C994-475A-87FD-1A9D9ADC7213}" srcOrd="3" destOrd="0" presId="urn:microsoft.com/office/officeart/2005/8/layout/pList2"/>
    <dgm:cxn modelId="{A54C2983-3677-48CF-89A9-F6926041AD63}" type="presParOf" srcId="{25C3178F-D3EC-4046-B321-F25EC6FFF502}" destId="{FC85C84A-7F85-42B8-A986-56E50DF62684}" srcOrd="4" destOrd="0" presId="urn:microsoft.com/office/officeart/2005/8/layout/pList2"/>
    <dgm:cxn modelId="{EEB0A4CF-3885-49AC-8639-9B060056E94F}" type="presParOf" srcId="{FC85C84A-7F85-42B8-A986-56E50DF62684}" destId="{A6C4EB66-78EB-4A7C-9CBB-DD03BC07ABF7}" srcOrd="0" destOrd="0" presId="urn:microsoft.com/office/officeart/2005/8/layout/pList2"/>
    <dgm:cxn modelId="{50255058-DF47-4705-8FEE-2E4D7278AAED}" type="presParOf" srcId="{FC85C84A-7F85-42B8-A986-56E50DF62684}" destId="{063D6722-9A0B-4343-B8D0-9D61D4DABCD6}" srcOrd="1" destOrd="0" presId="urn:microsoft.com/office/officeart/2005/8/layout/pList2"/>
    <dgm:cxn modelId="{FAB580F9-BE3D-46E0-B5F6-3759C3B69E65}" type="presParOf" srcId="{FC85C84A-7F85-42B8-A986-56E50DF62684}" destId="{1E5438B4-6006-43D6-A2BA-28F8F429CEFF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EDCC8-CD1A-486A-B503-ABF29FF5E7A1}">
      <dsp:nvSpPr>
        <dsp:cNvPr id="0" name=""/>
        <dsp:cNvSpPr/>
      </dsp:nvSpPr>
      <dsp:spPr>
        <a:xfrm>
          <a:off x="0" y="0"/>
          <a:ext cx="8128000" cy="24384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F3769-354F-4742-BC8D-55B5B494624D}">
      <dsp:nvSpPr>
        <dsp:cNvPr id="0" name=""/>
        <dsp:cNvSpPr/>
      </dsp:nvSpPr>
      <dsp:spPr>
        <a:xfrm>
          <a:off x="247232" y="325120"/>
          <a:ext cx="2331640" cy="178816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05C0204-43CA-40FF-9F67-32892B6D0453}">
      <dsp:nvSpPr>
        <dsp:cNvPr id="0" name=""/>
        <dsp:cNvSpPr/>
      </dsp:nvSpPr>
      <dsp:spPr>
        <a:xfrm rot="10800000">
          <a:off x="247232" y="2438400"/>
          <a:ext cx="2331640" cy="2980266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Mark Kimutai Kitur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hlinkClick xmlns:r="http://schemas.openxmlformats.org/officeDocument/2006/relationships" r:id="rId2"/>
            </a:rPr>
            <a:t>kiturmark@gmail.com</a:t>
          </a: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Kenya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Dedan Kimathi university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Of technology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Science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KE" kern="1200" dirty="0"/>
        </a:p>
      </dsp:txBody>
      <dsp:txXfrm rot="10800000">
        <a:off x="318938" y="2438400"/>
        <a:ext cx="2188228" cy="2908560"/>
      </dsp:txXfrm>
    </dsp:sp>
    <dsp:sp modelId="{916FFBA3-D8B7-4AFB-8DBD-C808466BE6CC}">
      <dsp:nvSpPr>
        <dsp:cNvPr id="0" name=""/>
        <dsp:cNvSpPr/>
      </dsp:nvSpPr>
      <dsp:spPr>
        <a:xfrm>
          <a:off x="2812037" y="325120"/>
          <a:ext cx="2331640" cy="178816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2000" b="-22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C9444C4-E6B5-428A-BD7B-B49C5B81CC62}">
      <dsp:nvSpPr>
        <dsp:cNvPr id="0" name=""/>
        <dsp:cNvSpPr/>
      </dsp:nvSpPr>
      <dsp:spPr>
        <a:xfrm rot="10800000">
          <a:off x="2812037" y="2438400"/>
          <a:ext cx="2331640" cy="2980266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shade val="80000"/>
                <a:hueOff val="174641"/>
                <a:satOff val="-3128"/>
                <a:lumOff val="1329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174641"/>
                <a:satOff val="-3128"/>
                <a:lumOff val="1329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174641"/>
                <a:satOff val="-3128"/>
                <a:lumOff val="1329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Yue hu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hlinkClick xmlns:r="http://schemas.openxmlformats.org/officeDocument/2006/relationships" r:id="rId4"/>
            </a:rPr>
            <a:t>hy1550278246@gmail.com</a:t>
          </a: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United Kingdom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Durham University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Science</a:t>
          </a:r>
          <a:endParaRPr lang="en-KE" kern="1200" dirty="0"/>
        </a:p>
      </dsp:txBody>
      <dsp:txXfrm rot="10800000">
        <a:off x="2883743" y="2438400"/>
        <a:ext cx="2188228" cy="2908560"/>
      </dsp:txXfrm>
    </dsp:sp>
    <dsp:sp modelId="{1E5438B4-6006-43D6-A2BA-28F8F429CEFF}">
      <dsp:nvSpPr>
        <dsp:cNvPr id="0" name=""/>
        <dsp:cNvSpPr/>
      </dsp:nvSpPr>
      <dsp:spPr>
        <a:xfrm>
          <a:off x="5462984" y="325120"/>
          <a:ext cx="2331640" cy="178816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8000" b="-28000"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6C4EB66-78EB-4A7C-9CBB-DD03BC07ABF7}">
      <dsp:nvSpPr>
        <dsp:cNvPr id="0" name=""/>
        <dsp:cNvSpPr/>
      </dsp:nvSpPr>
      <dsp:spPr>
        <a:xfrm rot="10800000">
          <a:off x="5376841" y="2438400"/>
          <a:ext cx="2503925" cy="2980266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Rakshith Nagaraju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hlinkClick xmlns:r="http://schemas.openxmlformats.org/officeDocument/2006/relationships" r:id="rId6"/>
            </a:rPr>
            <a:t>rakshith.nagaraj6@gmail.com</a:t>
          </a: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United Kingdom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University of Liverpool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Science</a:t>
          </a:r>
          <a:endParaRPr lang="en-KE" kern="1200" dirty="0"/>
        </a:p>
      </dsp:txBody>
      <dsp:txXfrm rot="10800000">
        <a:off x="5453845" y="2438400"/>
        <a:ext cx="2349917" cy="2903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DABEE-6399-B356-F2E8-9ECBC86A8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F6EB9-0729-1FF8-DCFA-48C092AC4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0E823-B5AA-4703-1E2D-B3E5E774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903F6-4889-45BC-B2FE-A9086348AFB9}" type="datetimeFigureOut">
              <a:rPr lang="en-KE" smtClean="0"/>
              <a:t>25/06/2024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54838-8FA0-153D-66D8-3B91BE12C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DAB30-E99E-E23B-F2BE-AD78E7ED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FB7B-0C8A-4534-B2A3-95B49F9CB46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3614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0440-BBAF-5AD1-7BA5-98FF7B52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39692-27D2-A3A6-E99E-A0BDE7257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48023-C97F-3D84-0D80-BF2F3DD3A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903F6-4889-45BC-B2FE-A9086348AFB9}" type="datetimeFigureOut">
              <a:rPr lang="en-KE" smtClean="0"/>
              <a:t>25/06/2024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3FD24-38DC-F684-15F9-2696C84A7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E53D9-8EBA-99E3-3ABA-F2FBA577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FB7B-0C8A-4534-B2A3-95B49F9CB46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9378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EF57F-95EC-1BBF-FA02-E8BAABF7A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AD42D-1956-95A4-515E-9876A45A6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3B29C-2FAE-FFA0-FFC1-4F0C68D58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903F6-4889-45BC-B2FE-A9086348AFB9}" type="datetimeFigureOut">
              <a:rPr lang="en-KE" smtClean="0"/>
              <a:t>25/06/2024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7ACEF-E532-BB7C-DF23-21D075C6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B7C70-507F-1921-9E13-69F3C67D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FB7B-0C8A-4534-B2A3-95B49F9CB46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0096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B57F-FBA0-288D-1E21-C1BB4D776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9562-6796-83EE-EC47-69AD8FE75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3A827-490B-8FA0-653D-84E12DFC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903F6-4889-45BC-B2FE-A9086348AFB9}" type="datetimeFigureOut">
              <a:rPr lang="en-KE" smtClean="0"/>
              <a:t>25/06/2024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8CD29-CB1C-D46A-3001-EDD513A6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345F9-E96E-7F58-EB8D-050F14E0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FB7B-0C8A-4534-B2A3-95B49F9CB46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8136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1C33-6668-BC80-7E46-F2B797B6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7E190-3DC8-997B-8F7B-ED4E602CF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B5733-F979-EAB5-59E8-43702F4E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903F6-4889-45BC-B2FE-A9086348AFB9}" type="datetimeFigureOut">
              <a:rPr lang="en-KE" smtClean="0"/>
              <a:t>25/06/2024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F48EE-E521-55D7-572F-766CD4B7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A4F8D-480A-EC99-60A1-18674CA2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FB7B-0C8A-4534-B2A3-95B49F9CB46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4596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4652-F88E-1D40-6505-FBA46AD33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F24CA-C380-2A72-63A4-0F4E51E36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28110-B853-DFFF-9FD2-43C7C602E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18F1F-0F25-96F5-D64C-221196A2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903F6-4889-45BC-B2FE-A9086348AFB9}" type="datetimeFigureOut">
              <a:rPr lang="en-KE" smtClean="0"/>
              <a:t>25/06/2024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CBF6E-38EE-1900-5502-FCD0C159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2BFF3-2081-9D24-57B7-6D9CC9AE0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FB7B-0C8A-4534-B2A3-95B49F9CB46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0382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9429-4CEE-E016-4740-37DB7E87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0598B-14E8-AD40-42AD-899E4285A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3E639-A68A-F92A-3323-F7C8F52A3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21C32-1F3E-E0C1-D6A1-C980630E4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C79F3-F9C1-7A80-DBA0-65BADCC4A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723E1A-B863-413B-9C5A-899EF509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903F6-4889-45BC-B2FE-A9086348AFB9}" type="datetimeFigureOut">
              <a:rPr lang="en-KE" smtClean="0"/>
              <a:t>25/06/2024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06A17-6FF9-B935-1212-0F6B77DE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B5A0F0-876A-50B7-0D44-50BA6315F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FB7B-0C8A-4534-B2A3-95B49F9CB46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4913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7AE5-6327-23B9-1E31-851C601C6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80862F-F973-7840-495D-3AB0F99D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903F6-4889-45BC-B2FE-A9086348AFB9}" type="datetimeFigureOut">
              <a:rPr lang="en-KE" smtClean="0"/>
              <a:t>25/06/2024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A3E92-0E98-3A5E-8D57-D9D15727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650F6-A626-B1CB-4CEB-7F85FCAD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FB7B-0C8A-4534-B2A3-95B49F9CB46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0642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862884-01C0-D79B-70B8-7D9D45D4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903F6-4889-45BC-B2FE-A9086348AFB9}" type="datetimeFigureOut">
              <a:rPr lang="en-KE" smtClean="0"/>
              <a:t>25/06/2024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58C1E-312A-583B-E106-EEB1DCF5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8103B-E173-5733-1125-CDD905A1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FB7B-0C8A-4534-B2A3-95B49F9CB46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6117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483C5-6907-FEB0-DE66-4432D9DF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EB413-601B-5D98-9836-D83FC64FF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D526D-DA0B-12FC-70B9-60C3EA863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55D44-9391-E71C-24FB-BF34C403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903F6-4889-45BC-B2FE-A9086348AFB9}" type="datetimeFigureOut">
              <a:rPr lang="en-KE" smtClean="0"/>
              <a:t>25/06/2024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003F6-A074-4059-F153-1BD7413E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E22E1-4AB5-DF93-036A-44B9BF34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FB7B-0C8A-4534-B2A3-95B49F9CB46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05131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8563-8DD8-67F6-A36E-D417CA23F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7A5951-5E83-E94D-4E79-ADEF0D87C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5212E5-64C4-1F94-FF43-45E936711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00F16-C864-4B57-9EDC-A3BBEDB35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903F6-4889-45BC-B2FE-A9086348AFB9}" type="datetimeFigureOut">
              <a:rPr lang="en-KE" smtClean="0"/>
              <a:t>25/06/2024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991EA-6526-92A2-8F9A-7DA2A286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2670E-35F1-0B26-8251-9E753ABB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8FB7B-0C8A-4534-B2A3-95B49F9CB46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0145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6A8C1A-1FCA-7813-4A8D-A855828CF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220CD-0BE6-3B87-6C6C-2571193BF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72574-1EAE-540B-36B6-B0669A61EE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903F6-4889-45BC-B2FE-A9086348AFB9}" type="datetimeFigureOut">
              <a:rPr lang="en-KE" smtClean="0"/>
              <a:t>25/06/2024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02EB2-C209-1341-7FAD-1BE7694BA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8E7E4-9C5E-4CD0-588C-AC80D176B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8FB7B-0C8A-4534-B2A3-95B49F9CB46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00826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E1A2700-27EF-4D9D-79C0-564A60B94C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828259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839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7" descr="3D Hologram from iPad">
            <a:extLst>
              <a:ext uri="{FF2B5EF4-FFF2-40B4-BE49-F238E27FC236}">
                <a16:creationId xmlns:a16="http://schemas.microsoft.com/office/drawing/2014/main" id="{2FAF711A-CF7F-66EF-957B-52BC972E63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625" b="810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8E171C8-D2FF-9491-9478-65D6D6B3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Data Understanding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6FBC8-EB8B-FFBD-1E43-69A3D7157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BANKBYTES</a:t>
            </a:r>
          </a:p>
        </p:txBody>
      </p:sp>
    </p:spTree>
    <p:extLst>
      <p:ext uri="{BB962C8B-B14F-4D97-AF65-F5344CB8AC3E}">
        <p14:creationId xmlns:p14="http://schemas.microsoft.com/office/powerpoint/2010/main" val="4042115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one pillars">
            <a:extLst>
              <a:ext uri="{FF2B5EF4-FFF2-40B4-BE49-F238E27FC236}">
                <a16:creationId xmlns:a16="http://schemas.microsoft.com/office/drawing/2014/main" id="{E24B7997-F229-E367-BB58-E9AE27FC2C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99" b="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1BE3C-642A-DF47-6B3A-50E3B25E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>
                <a:latin typeface="Abadi" panose="020B0604020104020204" pitchFamily="34" charset="0"/>
              </a:rPr>
              <a:t>Pillars of the data</a:t>
            </a:r>
            <a:endParaRPr lang="en-KE" sz="400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A149-1F38-9B81-DF44-B39D67548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1600" dirty="0"/>
              <a:t>The Bank dataset columns were divided into four main pillars .</a:t>
            </a:r>
          </a:p>
          <a:p>
            <a:r>
              <a:rPr lang="en-US" sz="1600" dirty="0"/>
              <a:t>These pillars made it easier to understand factors that might greatly influence the outcome of the marketing campaign.</a:t>
            </a:r>
          </a:p>
          <a:p>
            <a:r>
              <a:rPr lang="en-US" sz="1600" dirty="0"/>
              <a:t>The pillars are: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 Personal Information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 Contact Information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Campaign Information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 Economic Indicators</a:t>
            </a:r>
          </a:p>
          <a:p>
            <a:pPr marL="0" indent="0">
              <a:buNone/>
            </a:pPr>
            <a:r>
              <a:rPr lang="en-US" sz="1600" dirty="0"/>
              <a:t>     </a:t>
            </a:r>
            <a:endParaRPr lang="en-KE" sz="1600" dirty="0"/>
          </a:p>
        </p:txBody>
      </p:sp>
    </p:spTree>
    <p:extLst>
      <p:ext uri="{BB962C8B-B14F-4D97-AF65-F5344CB8AC3E}">
        <p14:creationId xmlns:p14="http://schemas.microsoft.com/office/powerpoint/2010/main" val="257238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DC6D00A3-1044-A50C-0909-6B04A00D7D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689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17A59-89EB-7AEF-8550-C449BAED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1. Personal Information </a:t>
            </a:r>
            <a:endParaRPr lang="en-KE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E6A9E-B243-CC67-3495-EC5E47DCE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290"/>
            <a:ext cx="5373414" cy="4358673"/>
          </a:xfrm>
        </p:spPr>
        <p:txBody>
          <a:bodyPr>
            <a:normAutofit/>
          </a:bodyPr>
          <a:lstStyle/>
          <a:p>
            <a:r>
              <a:rPr lang="en-US" sz="1200" dirty="0"/>
              <a:t>These attributes provide demographic and financial details about the clients which are essential for understanding their profiles and predicting their profiles.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1200" dirty="0"/>
              <a:t>Age: Different age groups show varying levels of interest in the product.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1200" dirty="0"/>
              <a:t>Job: The type of job indicates client’s financial stability thus influencing their decision.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1200" dirty="0"/>
              <a:t>Marital status: This affects  financial responsibilities and priorities.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1200" dirty="0"/>
              <a:t>Education: Level of education often correlates with income and financial literacy.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1200" dirty="0"/>
              <a:t>Loan: Personal loans reflect financial behavior and risk.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1200" dirty="0"/>
              <a:t>Default: This attribute shows if a client has credit. This illustrates creditworthiness and financial reliability.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1200" dirty="0"/>
              <a:t>Housing: This attribute shows if a client has housing loan which indicates financial commitments and ability to invest.</a:t>
            </a:r>
          </a:p>
        </p:txBody>
      </p:sp>
    </p:spTree>
    <p:extLst>
      <p:ext uri="{BB962C8B-B14F-4D97-AF65-F5344CB8AC3E}">
        <p14:creationId xmlns:p14="http://schemas.microsoft.com/office/powerpoint/2010/main" val="299283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2719-074C-FB72-FF1D-899DC692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5598" y="1138036"/>
            <a:ext cx="559820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2. Contact Information</a:t>
            </a:r>
            <a:endParaRPr lang="en-KE" sz="3200"/>
          </a:p>
        </p:txBody>
      </p:sp>
      <p:pic>
        <p:nvPicPr>
          <p:cNvPr id="7" name="Graphic 6" descr="Speaker Phone">
            <a:extLst>
              <a:ext uri="{FF2B5EF4-FFF2-40B4-BE49-F238E27FC236}">
                <a16:creationId xmlns:a16="http://schemas.microsoft.com/office/drawing/2014/main" id="{04E76977-1215-1DBF-4E5D-F674C0ECE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122" y="1315854"/>
            <a:ext cx="4365438" cy="436543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8738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8C091-A0E0-85A4-0B87-2B70894DE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5598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1700"/>
              <a:t>This characteristics provide details about the method and timing of the last contact with the client, which can influence the client’s response.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700"/>
              <a:t>Contact:  This describes means of communication, which their effectiveness greatly vary.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700"/>
              <a:t>Month: The time of the year can affect client responses due to seasonal factors and financial cycles.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700"/>
              <a:t>Day of the week: client availability and mood might differ on different days of the week.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700"/>
              <a:t>Duration: This is duration of call in seconds. Longer call might indicate more interest from the client, but this is known only after the call.</a:t>
            </a:r>
            <a:endParaRPr lang="en-KE" sz="1700"/>
          </a:p>
        </p:txBody>
      </p:sp>
    </p:spTree>
    <p:extLst>
      <p:ext uri="{BB962C8B-B14F-4D97-AF65-F5344CB8AC3E}">
        <p14:creationId xmlns:p14="http://schemas.microsoft.com/office/powerpoint/2010/main" val="3546085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347B5-71FB-DE2A-767A-DD6D49B3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3. Campaign Information</a:t>
            </a:r>
            <a:endParaRPr lang="en-KE" sz="5400"/>
          </a:p>
        </p:txBody>
      </p:sp>
      <p:pic>
        <p:nvPicPr>
          <p:cNvPr id="15" name="Picture 4" descr="Puzzle pieces">
            <a:extLst>
              <a:ext uri="{FF2B5EF4-FFF2-40B4-BE49-F238E27FC236}">
                <a16:creationId xmlns:a16="http://schemas.microsoft.com/office/drawing/2014/main" id="{23691F38-0AD5-00BE-0F53-329ABF1B1E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28" r="2361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CBC55-C932-4BE6-4A3C-8C08311E1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1500"/>
              <a:t>These attributes track the number of contacts made and the outcomes of previous interactions, providing insights into the client’s engagements history.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500"/>
              <a:t>Campaign: Number of contacts during this campaign. Frequent contacts might indicate persistence but could also lead to fatigue.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500"/>
              <a:t>Pdays: Days since the client was last contacted (999 means not contacted before).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500"/>
              <a:t>Previous: This column shows number of contacts before this campaign. Past engagement level could affect the current campaign’s success.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500"/>
              <a:t>Poutcome: Outcome of the previous campaign. Previous campaign success can be a strong predictor of the current campaign success.</a:t>
            </a:r>
            <a:endParaRPr lang="en-KE" sz="1500"/>
          </a:p>
        </p:txBody>
      </p:sp>
    </p:spTree>
    <p:extLst>
      <p:ext uri="{BB962C8B-B14F-4D97-AF65-F5344CB8AC3E}">
        <p14:creationId xmlns:p14="http://schemas.microsoft.com/office/powerpoint/2010/main" val="318349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B970D-A233-672A-85A7-7EBAE483A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4. Economic Indicators</a:t>
            </a:r>
            <a:endParaRPr lang="en-KE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2ED6F-82E2-2C34-C26F-ADBC5576F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000"/>
              <a:t>These attributes provide contextual economic data which can affect the overall success of the marketing campaign.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000"/>
              <a:t>Emp.var.rate: This column shows employment variation rate (quarterly indicator). This reflects economic stability and job market conditions.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000"/>
              <a:t>Cons.price.idx: Consumer price index (monthly indicator). This illustrates inflation and cost of living, affecting disposable income.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000"/>
              <a:t>Cons.conf.idx: Consumer confidence index is really important as it reflects consumer optimism or pessimism about the economy, influencing spending behavior.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000"/>
              <a:t>Euribor3m: This column provides information on Euribor 3-month rate (daily indicator). This affects loan interest rates, influencing financial decisions.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000"/>
              <a:t>Nr.employed: Number of employees (quarterly indicator). This reflects labour market size and the economic health.</a:t>
            </a:r>
          </a:p>
          <a:p>
            <a:pPr marL="0" indent="0">
              <a:buNone/>
            </a:pPr>
            <a:r>
              <a:rPr lang="en-US" sz="1000"/>
              <a:t>Lastly, we had –y- (output variable) indicator which show if the client had subscribed to the term deposit.</a:t>
            </a:r>
            <a:endParaRPr lang="en-KE" sz="1000"/>
          </a:p>
        </p:txBody>
      </p:sp>
      <p:pic>
        <p:nvPicPr>
          <p:cNvPr id="5" name="Picture 4" descr="Office building overlayed with stock market graphs">
            <a:extLst>
              <a:ext uri="{FF2B5EF4-FFF2-40B4-BE49-F238E27FC236}">
                <a16:creationId xmlns:a16="http://schemas.microsoft.com/office/drawing/2014/main" id="{8782DC67-E439-79E2-ED93-00CBD692ED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9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04474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608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Abadi</vt:lpstr>
      <vt:lpstr>Arial</vt:lpstr>
      <vt:lpstr>Calibri</vt:lpstr>
      <vt:lpstr>Calibri Light</vt:lpstr>
      <vt:lpstr>Wingdings</vt:lpstr>
      <vt:lpstr>Office Theme</vt:lpstr>
      <vt:lpstr>PowerPoint Presentation</vt:lpstr>
      <vt:lpstr>Data Understanding</vt:lpstr>
      <vt:lpstr>Pillars of the data</vt:lpstr>
      <vt:lpstr>1. Personal Information </vt:lpstr>
      <vt:lpstr>2. Contact Information</vt:lpstr>
      <vt:lpstr>3. Campaign Information</vt:lpstr>
      <vt:lpstr>4. Economic Indicators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Understanding</dc:title>
  <dc:creator>kimu mark</dc:creator>
  <cp:lastModifiedBy>kimu mark</cp:lastModifiedBy>
  <cp:revision>2</cp:revision>
  <dcterms:created xsi:type="dcterms:W3CDTF">2024-06-24T17:15:45Z</dcterms:created>
  <dcterms:modified xsi:type="dcterms:W3CDTF">2024-06-25T17:35:28Z</dcterms:modified>
</cp:coreProperties>
</file>