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7" r:id="rId11"/>
    <p:sldId id="265" r:id="rId12"/>
    <p:sldId id="266" r:id="rId13"/>
    <p:sldId id="268" r:id="rId14"/>
    <p:sldId id="269" r:id="rId15"/>
    <p:sldId id="270"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1" d="100"/>
          <a:sy n="51" d="100"/>
        </p:scale>
        <p:origin x="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850F-4981-9A37-009266893BB9}"/>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9D1-452A-8956-E7D092D175C7}"/>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9D1-223F-07E6-E415-307A4D14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043F660-8362-A696-C071-DC59BF0CC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BC51601-5FA6-59A2-F589-FC45778A8C14}"/>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908F9115-1EE0-6291-B17F-DFBF53D3B9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1DEA54-DDD8-9E13-62A7-FEA7DE25AB3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691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1409-6613-147D-9418-68B6A3139F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34FDABD-C163-2F3C-F601-0F3D8EE04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0F6F1-0B49-5682-55D9-D8298F8E8679}"/>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CBDEEFED-8435-43C7-F77C-F4FDF72E1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3DF5E50-3D08-8135-0BF9-657BDF46F79C}"/>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25041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3E3B-E484-8484-85AA-AF72D952F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45B77D0-6C8A-2360-4AF1-38826B5E0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27590-910D-990B-D638-836919F30ACD}"/>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B069186E-DFC2-2297-0BF0-CEE0EB0CC4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C76772-A6FE-8EC9-20C7-0B7D8849C98F}"/>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774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A5E-1CC3-7697-9C76-AF98F5400FD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D9C6BE1-B974-A601-60CA-5AC369749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DD2BF7-786F-24AB-68E9-6DA589B003C2}"/>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B858D7F5-A963-F190-24A5-904A9AEEA0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1F8136F-FBB1-9ED7-6681-A1EF164A650A}"/>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467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BC5-5A68-C0B7-D559-943A8CA60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1AD0789-45DC-E8CD-7DBC-D17F27761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440-8B5F-E7EF-14A5-619A27799600}"/>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8E66173E-C6E1-A334-0BA9-C3810B5E5B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0D841F-46AE-ECF5-A589-D747B7F5940E}"/>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9820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E666-84E9-2007-412E-5A0DB9DA8C7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519143B-390A-5476-5804-34E3B97A3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43539A0-C32B-AF03-EB10-755E5E320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345364A-DE9A-645D-D669-F9E7A2929DB8}"/>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DC169049-59A5-E55E-7CF5-10DA95640C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8A83FEE-9ED4-EEB4-6AD3-591C15F17AF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32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79ED-4772-1B6B-8C41-9F0CF14C5E3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2B4D94F-4201-2F38-BB33-1967F9FC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31AA1-C758-FF54-BD26-E31FA66DB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C1368CF-84DA-1260-4D31-2AC62DBFF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EDDF9-EBA6-72F8-172D-4DDE18BC2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96AB3-7FCD-33DE-1AC4-06D7AAA16137}"/>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8" name="Footer Placeholder 7">
            <a:extLst>
              <a:ext uri="{FF2B5EF4-FFF2-40B4-BE49-F238E27FC236}">
                <a16:creationId xmlns:a16="http://schemas.microsoft.com/office/drawing/2014/main" id="{845992AB-1247-5EAE-C40E-8A071973F2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CD1A8A0-0640-116F-C527-5119A2B35D6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42432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C7C-02C2-72C6-A1D1-7A0DA65D78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5B6994-807B-7FC2-47C9-3DEE88C41B89}"/>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4" name="Footer Placeholder 3">
            <a:extLst>
              <a:ext uri="{FF2B5EF4-FFF2-40B4-BE49-F238E27FC236}">
                <a16:creationId xmlns:a16="http://schemas.microsoft.com/office/drawing/2014/main" id="{990CE50D-DEC3-6338-77DA-681A508687E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B2589B4-3D5F-2123-0DCD-50D981733F94}"/>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00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9A57-17B7-1DDE-B2EC-0D0E6DB23B26}"/>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3" name="Footer Placeholder 2">
            <a:extLst>
              <a:ext uri="{FF2B5EF4-FFF2-40B4-BE49-F238E27FC236}">
                <a16:creationId xmlns:a16="http://schemas.microsoft.com/office/drawing/2014/main" id="{7AE5619B-3DA7-34ED-6DEA-79F90AD8627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F6E2AFF-086E-FAF8-FEDD-8E49A3B69731}"/>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261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098-5EB4-EA64-81CD-46E0D74FA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87F15FC-B6C1-63E6-51FB-95592439E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DF8B9F9-900A-726C-113E-E4B648DD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CD7F-33CB-0B63-59CD-85116B86D793}"/>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67FE6A6D-41E9-9A02-DE7D-812DE0AC9D4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495095-0E94-73F3-F1F1-F654C2D79F4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09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723-6E75-DEC8-716B-FE903EE71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C11153B-1F36-1315-6CE1-9AAA355C0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BD97171-D3C1-6A61-F79E-FC409BF5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DD5CD-62C3-13D5-90C0-9B8EAD9F2F0A}"/>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92FF074B-8E12-FF53-BE64-705FA928B8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BA2439-B387-A6C0-99A2-056EC38E9A58}"/>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6784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41332-0B12-150E-F327-95B01652F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E5C69C6-3B0D-8C09-F3AF-AAE2D7CB3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1CAB8EF-F476-5E5E-20B2-16196BD8C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74E48CE5-9F54-F864-A848-F40D3D5FD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8665225-DB43-F71A-BB0F-DE86DCBB3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AEB92-935B-4A17-9E16-37CC2A96AE54}" type="slidenum">
              <a:rPr lang="en-KE" smtClean="0"/>
              <a:t>‹#›</a:t>
            </a:fld>
            <a:endParaRPr lang="en-KE"/>
          </a:p>
        </p:txBody>
      </p:sp>
    </p:spTree>
    <p:extLst>
      <p:ext uri="{BB962C8B-B14F-4D97-AF65-F5344CB8AC3E}">
        <p14:creationId xmlns:p14="http://schemas.microsoft.com/office/powerpoint/2010/main" val="330496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hopscotch on a sidewalk">
            <a:extLst>
              <a:ext uri="{FF2B5EF4-FFF2-40B4-BE49-F238E27FC236}">
                <a16:creationId xmlns:a16="http://schemas.microsoft.com/office/drawing/2014/main" id="{D61D0F7C-5B4A-B86B-689B-091659929ACE}"/>
              </a:ext>
            </a:extLst>
          </p:cNvPr>
          <p:cNvPicPr>
            <a:picLocks noChangeAspect="1"/>
          </p:cNvPicPr>
          <p:nvPr/>
        </p:nvPicPr>
        <p:blipFill rotWithShape="1">
          <a:blip r:embed="rId2"/>
          <a:srcRect t="8211" r="23298" b="8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A4C0B-F61C-45FE-0796-EB4AB404752D}"/>
              </a:ext>
            </a:extLst>
          </p:cNvPr>
          <p:cNvSpPr>
            <a:spLocks noGrp="1"/>
          </p:cNvSpPr>
          <p:nvPr>
            <p:ph type="ctrTitle"/>
          </p:nvPr>
        </p:nvSpPr>
        <p:spPr>
          <a:xfrm>
            <a:off x="477981" y="1122363"/>
            <a:ext cx="4023360" cy="3204134"/>
          </a:xfrm>
        </p:spPr>
        <p:txBody>
          <a:bodyPr anchor="b">
            <a:normAutofit/>
          </a:bodyPr>
          <a:lstStyle/>
          <a:p>
            <a:pPr algn="l"/>
            <a:r>
              <a:rPr lang="en-US" sz="4400" b="0" i="0" dirty="0">
                <a:effectLst/>
                <a:latin typeface="Lato Extended"/>
              </a:rPr>
              <a:t>G2M insight for Cab Investment firm</a:t>
            </a:r>
            <a:br>
              <a:rPr lang="en-US" sz="4400" b="0" i="0" dirty="0">
                <a:effectLst/>
                <a:latin typeface="Lato Extended"/>
              </a:rPr>
            </a:br>
            <a:endParaRPr lang="en-KE" sz="4400" dirty="0"/>
          </a:p>
        </p:txBody>
      </p:sp>
      <p:sp>
        <p:nvSpPr>
          <p:cNvPr id="3" name="Subtitle 2">
            <a:extLst>
              <a:ext uri="{FF2B5EF4-FFF2-40B4-BE49-F238E27FC236}">
                <a16:creationId xmlns:a16="http://schemas.microsoft.com/office/drawing/2014/main" id="{83DB3E28-BFC4-9412-41F5-377684CADE33}"/>
              </a:ext>
            </a:extLst>
          </p:cNvPr>
          <p:cNvSpPr>
            <a:spLocks noGrp="1"/>
          </p:cNvSpPr>
          <p:nvPr>
            <p:ph type="subTitle" idx="1"/>
          </p:nvPr>
        </p:nvSpPr>
        <p:spPr>
          <a:xfrm>
            <a:off x="477980" y="4872922"/>
            <a:ext cx="4023359" cy="1208141"/>
          </a:xfrm>
        </p:spPr>
        <p:txBody>
          <a:bodyPr>
            <a:normAutofit/>
          </a:bodyPr>
          <a:lstStyle/>
          <a:p>
            <a:pPr algn="l"/>
            <a:r>
              <a:rPr lang="en-US" sz="3600" dirty="0"/>
              <a:t>08/05/2024</a:t>
            </a:r>
            <a:endParaRPr lang="en-KE" sz="36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2" name="Rectangle 2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6B290F-AF0A-805A-0476-F05CE1364E3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Correlations </a:t>
            </a:r>
            <a:endParaRPr lang="en-KE" sz="3200">
              <a:solidFill>
                <a:srgbClr val="FFFFFF"/>
              </a:solidFill>
            </a:endParaRPr>
          </a:p>
        </p:txBody>
      </p:sp>
      <p:sp>
        <p:nvSpPr>
          <p:cNvPr id="11" name="Content Placeholder 10">
            <a:extLst>
              <a:ext uri="{FF2B5EF4-FFF2-40B4-BE49-F238E27FC236}">
                <a16:creationId xmlns:a16="http://schemas.microsoft.com/office/drawing/2014/main" id="{C565CFF9-BE3D-09EB-A0A9-5D1DBE602BBA}"/>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1 (brightest) means high correlation whole 0 (darkest) means low correlation.</a:t>
            </a:r>
          </a:p>
        </p:txBody>
      </p:sp>
      <p:pic>
        <p:nvPicPr>
          <p:cNvPr id="7" name="Content Placeholder 6" descr="A graph of different colored squares&#10;&#10;Description automatically generated">
            <a:extLst>
              <a:ext uri="{FF2B5EF4-FFF2-40B4-BE49-F238E27FC236}">
                <a16:creationId xmlns:a16="http://schemas.microsoft.com/office/drawing/2014/main" id="{95B6F858-2B6E-0886-0FD6-DACDC9C6692E}"/>
              </a:ext>
            </a:extLst>
          </p:cNvPr>
          <p:cNvPicPr>
            <a:picLocks noChangeAspect="1"/>
          </p:cNvPicPr>
          <p:nvPr/>
        </p:nvPicPr>
        <p:blipFill rotWithShape="1">
          <a:blip r:embed="rId2">
            <a:extLst>
              <a:ext uri="{28A0092B-C50C-407E-A947-70E740481C1C}">
                <a14:useLocalDpi xmlns:a14="http://schemas.microsoft.com/office/drawing/2010/main" val="0"/>
              </a:ext>
            </a:extLst>
          </a:blip>
          <a:srcRect l="10078" r="3161" b="1"/>
          <a:stretch/>
        </p:blipFill>
        <p:spPr>
          <a:xfrm>
            <a:off x="6058921" y="787114"/>
            <a:ext cx="5299768" cy="5283771"/>
          </a:xfrm>
          <a:prstGeom prst="rect">
            <a:avLst/>
          </a:prstGeom>
        </p:spPr>
      </p:pic>
    </p:spTree>
    <p:extLst>
      <p:ext uri="{BB962C8B-B14F-4D97-AF65-F5344CB8AC3E}">
        <p14:creationId xmlns:p14="http://schemas.microsoft.com/office/powerpoint/2010/main" val="28763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FF01C-A97E-3C4B-F05C-2E0EDD1DDD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Cost of travel</a:t>
            </a:r>
          </a:p>
        </p:txBody>
      </p:sp>
      <p:sp>
        <p:nvSpPr>
          <p:cNvPr id="4" name="Text Placeholder 3">
            <a:extLst>
              <a:ext uri="{FF2B5EF4-FFF2-40B4-BE49-F238E27FC236}">
                <a16:creationId xmlns:a16="http://schemas.microsoft.com/office/drawing/2014/main" id="{8AF2D9C3-0E9C-9ED8-3857-B1B678362F9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Pink  cab is almost even.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ities&#10;&#10;Description automatically generated">
            <a:extLst>
              <a:ext uri="{FF2B5EF4-FFF2-40B4-BE49-F238E27FC236}">
                <a16:creationId xmlns:a16="http://schemas.microsoft.com/office/drawing/2014/main" id="{B7338179-EF71-71C7-7A23-A82B8E861D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62" r="-1" b="18203"/>
          <a:stretch/>
        </p:blipFill>
        <p:spPr>
          <a:xfrm>
            <a:off x="4654296" y="1385651"/>
            <a:ext cx="7214616" cy="4059266"/>
          </a:xfrm>
          <a:prstGeom prst="rect">
            <a:avLst/>
          </a:prstGeom>
        </p:spPr>
      </p:pic>
    </p:spTree>
    <p:extLst>
      <p:ext uri="{BB962C8B-B14F-4D97-AF65-F5344CB8AC3E}">
        <p14:creationId xmlns:p14="http://schemas.microsoft.com/office/powerpoint/2010/main" val="131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different cities&#10;&#10;Description automatically generated">
            <a:extLst>
              <a:ext uri="{FF2B5EF4-FFF2-40B4-BE49-F238E27FC236}">
                <a16:creationId xmlns:a16="http://schemas.microsoft.com/office/drawing/2014/main" id="{CD3953D3-F790-FE4E-C662-D32652FE82F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8905" b="2"/>
          <a:stretch/>
        </p:blipFill>
        <p:spPr>
          <a:xfrm>
            <a:off x="4283902" y="10"/>
            <a:ext cx="7908098" cy="6857992"/>
          </a:xfrm>
          <a:prstGeom prst="rect">
            <a:avLst/>
          </a:prstGeom>
        </p:spPr>
      </p:pic>
      <p:sp>
        <p:nvSpPr>
          <p:cNvPr id="2" name="Title 1">
            <a:extLst>
              <a:ext uri="{FF2B5EF4-FFF2-40B4-BE49-F238E27FC236}">
                <a16:creationId xmlns:a16="http://schemas.microsoft.com/office/drawing/2014/main" id="{3162B026-FF73-E6F6-1903-080296A0C15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Price per city</a:t>
            </a:r>
          </a:p>
        </p:txBody>
      </p:sp>
      <p:sp>
        <p:nvSpPr>
          <p:cNvPr id="4" name="Text Placeholder 3">
            <a:extLst>
              <a:ext uri="{FF2B5EF4-FFF2-40B4-BE49-F238E27FC236}">
                <a16:creationId xmlns:a16="http://schemas.microsoft.com/office/drawing/2014/main" id="{0BDA2187-E79E-0BD2-D56D-EE2DFA5F41AC}"/>
              </a:ext>
            </a:extLst>
          </p:cNvPr>
          <p:cNvSpPr>
            <a:spLocks noGrp="1"/>
          </p:cNvSpPr>
          <p:nvPr>
            <p:ph type="body" sz="half" idx="2"/>
          </p:nvPr>
        </p:nvSpPr>
        <p:spPr>
          <a:xfrm>
            <a:off x="728663" y="3902075"/>
            <a:ext cx="3259677" cy="1655762"/>
          </a:xfrm>
        </p:spPr>
        <p:txBody>
          <a:bodyPr vert="horz" lIns="91440" tIns="45720" rIns="91440" bIns="45720" rtlCol="0">
            <a:normAutofit/>
          </a:bodyPr>
          <a:lstStyle/>
          <a:p>
            <a:r>
              <a:rPr lang="en-US" sz="2000" dirty="0">
                <a:solidFill>
                  <a:schemeClr val="bg1"/>
                </a:solidFill>
              </a:rPr>
              <a:t>New York looks expensive while Pittisburgh PA seems very cheap compared to the rest.</a:t>
            </a:r>
          </a:p>
        </p:txBody>
      </p:sp>
      <p:cxnSp>
        <p:nvCxnSpPr>
          <p:cNvPr id="26" name="Straight Connector 2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6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and orange bars&#10;&#10;Description automatically generated">
            <a:extLst>
              <a:ext uri="{FF2B5EF4-FFF2-40B4-BE49-F238E27FC236}">
                <a16:creationId xmlns:a16="http://schemas.microsoft.com/office/drawing/2014/main" id="{B536EA4E-AF7D-CF67-6B97-C5913C00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236195"/>
            <a:ext cx="6589537" cy="4382042"/>
          </a:xfrm>
          <a:prstGeom prst="rect">
            <a:avLst/>
          </a:prstGeom>
        </p:spPr>
      </p:pic>
      <p:sp>
        <p:nvSpPr>
          <p:cNvPr id="32"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F9DD-3D68-6A71-3388-8AF4C3F8A0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Number of visits per year</a:t>
            </a:r>
          </a:p>
        </p:txBody>
      </p:sp>
      <p:sp>
        <p:nvSpPr>
          <p:cNvPr id="9" name="Content Placeholder 8">
            <a:extLst>
              <a:ext uri="{FF2B5EF4-FFF2-40B4-BE49-F238E27FC236}">
                <a16:creationId xmlns:a16="http://schemas.microsoft.com/office/drawing/2014/main" id="{EEBFAC95-5A7A-10D6-59DB-3696D24D628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1700" kern="1200" dirty="0">
                <a:solidFill>
                  <a:schemeClr val="tx1"/>
                </a:solidFill>
                <a:latin typeface="+mn-lt"/>
                <a:ea typeface="+mn-ea"/>
                <a:cs typeface="+mn-cs"/>
              </a:rPr>
              <a:t>Fairly stable although it’s very low for company Pink</a:t>
            </a:r>
          </a:p>
        </p:txBody>
      </p:sp>
    </p:spTree>
    <p:extLst>
      <p:ext uri="{BB962C8B-B14F-4D97-AF65-F5344CB8AC3E}">
        <p14:creationId xmlns:p14="http://schemas.microsoft.com/office/powerpoint/2010/main" val="175170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6654A-0830-C2A1-C798-730349DFAD31}"/>
              </a:ext>
            </a:extLst>
          </p:cNvPr>
          <p:cNvSpPr>
            <a:spLocks noGrp="1"/>
          </p:cNvSpPr>
          <p:nvPr>
            <p:ph type="title"/>
          </p:nvPr>
        </p:nvSpPr>
        <p:spPr>
          <a:xfrm>
            <a:off x="630936" y="640080"/>
            <a:ext cx="4818888" cy="1481328"/>
          </a:xfrm>
        </p:spPr>
        <p:txBody>
          <a:bodyPr anchor="b">
            <a:normAutofit/>
          </a:bodyPr>
          <a:lstStyle/>
          <a:p>
            <a:r>
              <a:rPr lang="en-US" sz="5000"/>
              <a:t>Price charged per year</a:t>
            </a:r>
            <a:endParaRPr lang="en-KE" sz="5000"/>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6D742B1-4597-788F-FB90-DFABE84FDA1D}"/>
              </a:ext>
            </a:extLst>
          </p:cNvPr>
          <p:cNvSpPr>
            <a:spLocks noGrp="1"/>
          </p:cNvSpPr>
          <p:nvPr>
            <p:ph idx="1"/>
          </p:nvPr>
        </p:nvSpPr>
        <p:spPr>
          <a:xfrm>
            <a:off x="630936" y="2660904"/>
            <a:ext cx="4818888" cy="3547872"/>
          </a:xfrm>
        </p:spPr>
        <p:txBody>
          <a:bodyPr anchor="t">
            <a:normAutofit/>
          </a:bodyPr>
          <a:lstStyle/>
          <a:p>
            <a:r>
              <a:rPr lang="en-US" sz="2200" dirty="0"/>
              <a:t>It’s really stable but low for Yellow Cab.</a:t>
            </a:r>
          </a:p>
          <a:p>
            <a:r>
              <a:rPr lang="en-US" sz="2200" dirty="0"/>
              <a:t>That’s why they have highest number of visits per year.</a:t>
            </a:r>
          </a:p>
        </p:txBody>
      </p:sp>
      <p:pic>
        <p:nvPicPr>
          <p:cNvPr id="5" name="Content Placeholder 4" descr="A graph of different colored bars&#10;&#10;Description automatically generated">
            <a:extLst>
              <a:ext uri="{FF2B5EF4-FFF2-40B4-BE49-F238E27FC236}">
                <a16:creationId xmlns:a16="http://schemas.microsoft.com/office/drawing/2014/main" id="{FAB7288B-FC92-9139-6196-2FAF9DD1B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91580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286-A966-CF1E-FA7A-80B38CE5389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EB4B3BD-CCE1-104C-E739-1EF033733AA9}"/>
              </a:ext>
            </a:extLst>
          </p:cNvPr>
          <p:cNvSpPr>
            <a:spLocks noGrp="1"/>
          </p:cNvSpPr>
          <p:nvPr>
            <p:ph idx="1"/>
          </p:nvPr>
        </p:nvSpPr>
        <p:spPr/>
        <p:txBody>
          <a:bodyPr/>
          <a:lstStyle/>
          <a:p>
            <a:r>
              <a:rPr lang="en-US" dirty="0"/>
              <a:t>Customers mostly prefer cashless transactions.</a:t>
            </a:r>
          </a:p>
          <a:p>
            <a:r>
              <a:rPr lang="en-US" dirty="0"/>
              <a:t>Lowering the price attracts more customers.</a:t>
            </a:r>
          </a:p>
          <a:p>
            <a:r>
              <a:rPr lang="en-US" sz="2800" kern="1200" dirty="0">
                <a:solidFill>
                  <a:schemeClr val="tx1"/>
                </a:solidFill>
                <a:latin typeface="+mn-lt"/>
                <a:ea typeface="+mn-ea"/>
                <a:cs typeface="+mn-cs"/>
              </a:rPr>
              <a:t>Cities like Phoenix AZ, Tucson, Nashville and Pittsburgh PA have the lowest number of users hence there should huge advertisements implemented. </a:t>
            </a:r>
          </a:p>
          <a:p>
            <a:r>
              <a:rPr lang="en-US" dirty="0"/>
              <a:t>Less expensive products should be manufactured to improve stocking.</a:t>
            </a:r>
          </a:p>
          <a:p>
            <a:r>
              <a:rPr lang="en-US" dirty="0"/>
              <a:t>There should be more sensitization among the aged and products to be designed in a way that suits them.</a:t>
            </a:r>
            <a:endParaRPr lang="en-KE" dirty="0"/>
          </a:p>
          <a:p>
            <a:endParaRPr lang="en-US" dirty="0"/>
          </a:p>
          <a:p>
            <a:endParaRPr lang="en-KE" dirty="0"/>
          </a:p>
        </p:txBody>
      </p:sp>
    </p:spTree>
    <p:extLst>
      <p:ext uri="{BB962C8B-B14F-4D97-AF65-F5344CB8AC3E}">
        <p14:creationId xmlns:p14="http://schemas.microsoft.com/office/powerpoint/2010/main" val="270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44BC605E-3C93-7716-F0CE-05A6FD3172B8}"/>
              </a:ext>
            </a:extLst>
          </p:cNvPr>
          <p:cNvPicPr>
            <a:picLocks noChangeAspect="1"/>
          </p:cNvPicPr>
          <p:nvPr/>
        </p:nvPicPr>
        <p:blipFill rotWithShape="1">
          <a:blip r:embed="rId2"/>
          <a:srcRect l="6967" r="3386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6DA0C-920A-1842-55B5-364A3CB7E143}"/>
              </a:ext>
            </a:extLst>
          </p:cNvPr>
          <p:cNvSpPr>
            <a:spLocks noGrp="1"/>
          </p:cNvSpPr>
          <p:nvPr>
            <p:ph type="title"/>
          </p:nvPr>
        </p:nvSpPr>
        <p:spPr>
          <a:xfrm>
            <a:off x="6115317" y="405685"/>
            <a:ext cx="5464968" cy="1559301"/>
          </a:xfrm>
        </p:spPr>
        <p:txBody>
          <a:bodyPr>
            <a:normAutofit/>
          </a:bodyPr>
          <a:lstStyle/>
          <a:p>
            <a:r>
              <a:rPr lang="en-US" sz="4000">
                <a:latin typeface="Aptos Black" panose="020F0502020204030204" pitchFamily="34" charset="0"/>
              </a:rPr>
              <a:t>Introduction</a:t>
            </a:r>
            <a:endParaRPr lang="en-KE" sz="4000">
              <a:latin typeface="Aptos Black" panose="020F0502020204030204" pitchFamily="34" charset="0"/>
            </a:endParaRPr>
          </a:p>
        </p:txBody>
      </p:sp>
      <p:sp>
        <p:nvSpPr>
          <p:cNvPr id="3" name="Content Placeholder 2">
            <a:extLst>
              <a:ext uri="{FF2B5EF4-FFF2-40B4-BE49-F238E27FC236}">
                <a16:creationId xmlns:a16="http://schemas.microsoft.com/office/drawing/2014/main" id="{F53BCC48-9A3E-914E-BC0E-0A0363D3F64D}"/>
              </a:ext>
            </a:extLst>
          </p:cNvPr>
          <p:cNvSpPr>
            <a:spLocks noGrp="1"/>
          </p:cNvSpPr>
          <p:nvPr>
            <p:ph idx="1"/>
          </p:nvPr>
        </p:nvSpPr>
        <p:spPr>
          <a:xfrm>
            <a:off x="6115317" y="2743200"/>
            <a:ext cx="5247340" cy="3496878"/>
          </a:xfrm>
        </p:spPr>
        <p:txBody>
          <a:bodyPr anchor="ctr">
            <a:normAutofit/>
          </a:bodyPr>
          <a:lstStyle/>
          <a:p>
            <a:r>
              <a:rPr lang="en-US" sz="2000" b="0" i="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KE" sz="2000"/>
          </a:p>
        </p:txBody>
      </p:sp>
    </p:spTree>
    <p:extLst>
      <p:ext uri="{BB962C8B-B14F-4D97-AF65-F5344CB8AC3E}">
        <p14:creationId xmlns:p14="http://schemas.microsoft.com/office/powerpoint/2010/main" val="3869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AC624B6-4B01-14E8-0966-140421A165B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This graph shows population of cities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8136CE97-FE9E-8B75-4DAF-00376FBCDB16}"/>
              </a:ext>
            </a:extLst>
          </p:cNvPr>
          <p:cNvSpPr>
            <a:spLocks/>
          </p:cNvSpPr>
          <p:nvPr/>
        </p:nvSpPr>
        <p:spPr>
          <a:xfrm>
            <a:off x="371094" y="2718054"/>
            <a:ext cx="3438906" cy="3207258"/>
          </a:xfrm>
          <a:prstGeom prst="rect">
            <a:avLst/>
          </a:prstGeom>
        </p:spPr>
        <p:txBody>
          <a:bodyPr vert="horz" lIns="91440" tIns="45720" rIns="91440" bIns="45720" rtlCol="0" anchor="t">
            <a:normAutofit/>
          </a:bodyPr>
          <a:lstStyle/>
          <a:p>
            <a:pPr marL="242888" indent="-228600">
              <a:lnSpc>
                <a:spcPct val="90000"/>
              </a:lnSpc>
              <a:spcAft>
                <a:spcPts val="600"/>
              </a:spcAft>
              <a:buFont typeface="Arial" panose="020B0604020202020204" pitchFamily="34" charset="0"/>
              <a:buChar char="•"/>
            </a:pPr>
            <a:r>
              <a:rPr lang="en-US" sz="1700"/>
              <a:t>From the graph we can conclude that New York city has the highest population. This means NY has the largest possible  market. </a:t>
            </a:r>
          </a:p>
          <a:p>
            <a:pPr marL="242888" indent="-228600">
              <a:lnSpc>
                <a:spcPct val="90000"/>
              </a:lnSpc>
              <a:spcAft>
                <a:spcPts val="600"/>
              </a:spcAft>
              <a:buFont typeface="Arial" panose="020B0604020202020204" pitchFamily="34" charset="0"/>
              <a:buChar char="•"/>
            </a:pPr>
            <a:r>
              <a:rPr lang="en-US" sz="1700"/>
              <a:t>NY also requires a lot of service providing facilities due to its large scale.</a:t>
            </a:r>
          </a:p>
        </p:txBody>
      </p:sp>
      <p:graphicFrame>
        <p:nvGraphicFramePr>
          <p:cNvPr id="9" name="Content Placeholder 8">
            <a:extLst>
              <a:ext uri="{FF2B5EF4-FFF2-40B4-BE49-F238E27FC236}">
                <a16:creationId xmlns:a16="http://schemas.microsoft.com/office/drawing/2014/main" id="{79112522-743B-4F4B-8464-52407F42BC7A}"/>
              </a:ext>
            </a:extLst>
          </p:cNvPr>
          <p:cNvGraphicFramePr>
            <a:graphicFrameLocks/>
          </p:cNvGraphicFramePr>
          <p:nvPr>
            <p:extLst>
              <p:ext uri="{D42A27DB-BD31-4B8C-83A1-F6EECF244321}">
                <p14:modId xmlns:p14="http://schemas.microsoft.com/office/powerpoint/2010/main" val="629919950"/>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80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EEA3-314D-1E4C-5FAE-A9987CDAB8B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Relationship between users and cities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EA93B2C-B16C-A432-9732-250DF35151FF}"/>
              </a:ext>
            </a:extLst>
          </p:cNvPr>
          <p:cNvSpPr>
            <a:spLocks/>
          </p:cNvSpPr>
          <p:nvPr/>
        </p:nvSpPr>
        <p:spPr>
          <a:xfrm>
            <a:off x="1206445" y="2731466"/>
            <a:ext cx="3653412" cy="3541318"/>
          </a:xfrm>
          <a:prstGeom prst="rect">
            <a:avLst/>
          </a:prstGeom>
        </p:spPr>
        <p:txBody>
          <a:bodyPr/>
          <a:lstStyle/>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From the graph we can conclude that New York, San Francisco and Washington DC have the most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These cities require more facilities to counter large number of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Cities like Phoenix AZ, Tucson, Nashville and Pittsburgh PA have the lowest number of users hence there should huge advertisements implemented. </a:t>
            </a:r>
            <a:endParaRPr lang="en-KE" dirty="0"/>
          </a:p>
        </p:txBody>
      </p:sp>
      <p:graphicFrame>
        <p:nvGraphicFramePr>
          <p:cNvPr id="5" name="Content Placeholder 4">
            <a:extLst>
              <a:ext uri="{FF2B5EF4-FFF2-40B4-BE49-F238E27FC236}">
                <a16:creationId xmlns:a16="http://schemas.microsoft.com/office/drawing/2014/main" id="{E7A8DBCD-F031-8CCD-C205-5D2E6DFB1B1A}"/>
              </a:ext>
            </a:extLst>
          </p:cNvPr>
          <p:cNvGraphicFramePr>
            <a:graphicFrameLocks/>
          </p:cNvGraphicFramePr>
          <p:nvPr>
            <p:extLst>
              <p:ext uri="{D42A27DB-BD31-4B8C-83A1-F6EECF244321}">
                <p14:modId xmlns:p14="http://schemas.microsoft.com/office/powerpoint/2010/main" val="164144437"/>
              </p:ext>
            </p:extLst>
          </p:nvPr>
        </p:nvGraphicFramePr>
        <p:xfrm>
          <a:off x="5241866" y="1737360"/>
          <a:ext cx="5734545" cy="4528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93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99E7-4804-C581-E52F-4A7941180EAD}"/>
              </a:ext>
            </a:extLst>
          </p:cNvPr>
          <p:cNvSpPr>
            <a:spLocks noGrp="1"/>
          </p:cNvSpPr>
          <p:nvPr>
            <p:ph type="title"/>
          </p:nvPr>
        </p:nvSpPr>
        <p:spPr>
          <a:xfrm>
            <a:off x="8079978" y="741391"/>
            <a:ext cx="3369234" cy="1616203"/>
          </a:xfrm>
        </p:spPr>
        <p:txBody>
          <a:bodyPr vert="horz" lIns="91440" tIns="45720" rIns="91440" bIns="45720" rtlCol="0" anchor="b">
            <a:normAutofit/>
          </a:bodyPr>
          <a:lstStyle/>
          <a:p>
            <a:r>
              <a:rPr lang="en-US"/>
              <a:t>Age distribution</a:t>
            </a:r>
            <a:br>
              <a:rPr lang="en-US"/>
            </a:br>
            <a:endParaRPr lang="en-US"/>
          </a:p>
        </p:txBody>
      </p:sp>
      <p:pic>
        <p:nvPicPr>
          <p:cNvPr id="6" name="Content Placeholder 5" descr="A graph of age distribution&#10;&#10;Description automatically generated">
            <a:extLst>
              <a:ext uri="{FF2B5EF4-FFF2-40B4-BE49-F238E27FC236}">
                <a16:creationId xmlns:a16="http://schemas.microsoft.com/office/drawing/2014/main" id="{E2F6C1B7-9F37-F841-E9BA-88D7B1F442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59" r="9857" b="-2"/>
          <a:stretch/>
        </p:blipFill>
        <p:spPr>
          <a:xfrm>
            <a:off x="20" y="10"/>
            <a:ext cx="7390243" cy="6857990"/>
          </a:xfrm>
          <a:prstGeom prst="rect">
            <a:avLst/>
          </a:prstGeom>
        </p:spPr>
      </p:pic>
      <p:sp>
        <p:nvSpPr>
          <p:cNvPr id="21" name="Rectangle 20">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ext Placeholder 3">
            <a:extLst>
              <a:ext uri="{FF2B5EF4-FFF2-40B4-BE49-F238E27FC236}">
                <a16:creationId xmlns:a16="http://schemas.microsoft.com/office/drawing/2014/main" id="{60E59C74-5710-799C-7D5B-9F7F1FC08295}"/>
              </a:ext>
            </a:extLst>
          </p:cNvPr>
          <p:cNvSpPr>
            <a:spLocks noGrp="1"/>
          </p:cNvSpPr>
          <p:nvPr>
            <p:ph type="body" sz="half" idx="2"/>
          </p:nvPr>
        </p:nvSpPr>
        <p:spPr>
          <a:xfrm>
            <a:off x="8079978" y="2533476"/>
            <a:ext cx="3369234" cy="344783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Most users are age between 20-42 with less being  the aged.</a:t>
            </a:r>
          </a:p>
          <a:p>
            <a:pPr marL="285750" indent="-228600">
              <a:buFont typeface="Arial" panose="020B0604020202020204" pitchFamily="34" charset="0"/>
              <a:buChar char="•"/>
            </a:pPr>
            <a:r>
              <a:rPr lang="en-US" sz="2000" dirty="0"/>
              <a:t>Aged people are not interested with our goods!</a:t>
            </a:r>
          </a:p>
        </p:txBody>
      </p:sp>
    </p:spTree>
    <p:extLst>
      <p:ext uri="{BB962C8B-B14F-4D97-AF65-F5344CB8AC3E}">
        <p14:creationId xmlns:p14="http://schemas.microsoft.com/office/powerpoint/2010/main" val="355652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7B15-1F36-0221-A967-EDF1856DA62A}"/>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Men’s monthly income</a:t>
            </a:r>
          </a:p>
        </p:txBody>
      </p:sp>
      <p:sp>
        <p:nvSpPr>
          <p:cNvPr id="4" name="Text Placeholder 3">
            <a:extLst>
              <a:ext uri="{FF2B5EF4-FFF2-40B4-BE49-F238E27FC236}">
                <a16:creationId xmlns:a16="http://schemas.microsoft.com/office/drawing/2014/main" id="{11A7FA50-CA05-1055-5BC4-B2289B1B4FC7}"/>
              </a:ext>
            </a:extLst>
          </p:cNvPr>
          <p:cNvSpPr>
            <a:spLocks noGrp="1"/>
          </p:cNvSpPr>
          <p:nvPr>
            <p:ph type="body" sz="half" idx="2"/>
          </p:nvPr>
        </p:nvSpPr>
        <p:spPr>
          <a:xfrm>
            <a:off x="8029293" y="3703250"/>
            <a:ext cx="2435507" cy="1122750"/>
          </a:xfrm>
        </p:spPr>
        <p:txBody>
          <a:bodyPr vert="horz" lIns="91440" tIns="45720" rIns="91440" bIns="45720" rtlCol="0" anchor="t">
            <a:normAutofit/>
          </a:bodyPr>
          <a:lstStyle/>
          <a:p>
            <a:r>
              <a:rPr lang="en-US" sz="2000" kern="1200" dirty="0">
                <a:solidFill>
                  <a:schemeClr val="tx1"/>
                </a:solidFill>
                <a:latin typeface="+mn-lt"/>
                <a:ea typeface="+mn-ea"/>
                <a:cs typeface="+mn-cs"/>
              </a:rPr>
              <a:t>Most men earn income below $25000.</a:t>
            </a:r>
          </a:p>
        </p:txBody>
      </p:sp>
      <p:pic>
        <p:nvPicPr>
          <p:cNvPr id="6" name="Content Placeholder 5" descr="A graph of a distribution of men monthly income&#10;&#10;Description automatically generated">
            <a:extLst>
              <a:ext uri="{FF2B5EF4-FFF2-40B4-BE49-F238E27FC236}">
                <a16:creationId xmlns:a16="http://schemas.microsoft.com/office/drawing/2014/main" id="{6972DBD2-4FCE-60DB-579F-FDF78C7F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886" y="1266742"/>
            <a:ext cx="4361980" cy="4306998"/>
          </a:xfrm>
          <a:prstGeom prst="rect">
            <a:avLst/>
          </a:prstGeom>
        </p:spPr>
      </p:pic>
    </p:spTree>
    <p:extLst>
      <p:ext uri="{BB962C8B-B14F-4D97-AF65-F5344CB8AC3E}">
        <p14:creationId xmlns:p14="http://schemas.microsoft.com/office/powerpoint/2010/main" val="62150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CBA832-9B2B-362B-14D1-BBA3D2240E0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Women monthly income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AB5FF00-1B9B-6C68-B360-FE8B9107EA2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dirty="0"/>
              <a:t>There is less difference compared to men’s  income.</a:t>
            </a:r>
          </a:p>
          <a:p>
            <a:pPr marL="285750" indent="-228600">
              <a:buFont typeface="Arial" panose="020B0604020202020204" pitchFamily="34" charset="0"/>
              <a:buChar char="•"/>
            </a:pPr>
            <a:r>
              <a:rPr lang="en-US" sz="1700" dirty="0"/>
              <a:t>Although, men  tend to earn more.</a:t>
            </a:r>
          </a:p>
          <a:p>
            <a:pPr marL="285750" indent="-228600">
              <a:buFont typeface="Arial" panose="020B0604020202020204" pitchFamily="34" charset="0"/>
              <a:buChar char="•"/>
            </a:pPr>
            <a:endParaRPr lang="en-US" sz="1700" dirty="0"/>
          </a:p>
        </p:txBody>
      </p:sp>
      <p:pic>
        <p:nvPicPr>
          <p:cNvPr id="6" name="Content Placeholder 5" descr="A graph of a number of people&#10;&#10;Description automatically generated">
            <a:extLst>
              <a:ext uri="{FF2B5EF4-FFF2-40B4-BE49-F238E27FC236}">
                <a16:creationId xmlns:a16="http://schemas.microsoft.com/office/drawing/2014/main" id="{1870DF69-D4EE-0EF2-B5DB-9C437D54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623" y="841248"/>
            <a:ext cx="6721130" cy="5276088"/>
          </a:xfrm>
          <a:prstGeom prst="rect">
            <a:avLst/>
          </a:prstGeom>
        </p:spPr>
      </p:pic>
    </p:spTree>
    <p:extLst>
      <p:ext uri="{BB962C8B-B14F-4D97-AF65-F5344CB8AC3E}">
        <p14:creationId xmlns:p14="http://schemas.microsoft.com/office/powerpoint/2010/main" val="36018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2C1-7214-1F0E-C106-2CF1F8584584}"/>
              </a:ext>
            </a:extLst>
          </p:cNvPr>
          <p:cNvSpPr>
            <a:spLocks noGrp="1"/>
          </p:cNvSpPr>
          <p:nvPr>
            <p:ph type="title"/>
          </p:nvPr>
        </p:nvSpPr>
        <p:spPr/>
        <p:txBody>
          <a:bodyPr/>
          <a:lstStyle/>
          <a:p>
            <a:r>
              <a:rPr lang="en-US" dirty="0">
                <a:latin typeface="Abadi" panose="020B0604020104020204" pitchFamily="34" charset="0"/>
              </a:rPr>
              <a:t>People below 40 years earn less income </a:t>
            </a:r>
            <a:endParaRPr lang="en-KE" dirty="0">
              <a:latin typeface="Abadi" panose="020B0604020104020204" pitchFamily="34" charset="0"/>
            </a:endParaRPr>
          </a:p>
        </p:txBody>
      </p:sp>
      <p:pic>
        <p:nvPicPr>
          <p:cNvPr id="6" name="Content Placeholder 5" descr="A graph of age vs income&#10;&#10;Description automatically generated">
            <a:extLst>
              <a:ext uri="{FF2B5EF4-FFF2-40B4-BE49-F238E27FC236}">
                <a16:creationId xmlns:a16="http://schemas.microsoft.com/office/drawing/2014/main" id="{591737C7-3E2F-584B-F0D2-4A4D57EF1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74" y="1343973"/>
            <a:ext cx="5385827" cy="4160528"/>
          </a:xfrm>
        </p:spPr>
      </p:pic>
      <p:sp>
        <p:nvSpPr>
          <p:cNvPr id="4" name="Text Placeholder 3">
            <a:extLst>
              <a:ext uri="{FF2B5EF4-FFF2-40B4-BE49-F238E27FC236}">
                <a16:creationId xmlns:a16="http://schemas.microsoft.com/office/drawing/2014/main" id="{89C988BC-9B8D-AD50-5051-416BF630423A}"/>
              </a:ext>
            </a:extLst>
          </p:cNvPr>
          <p:cNvSpPr>
            <a:spLocks noGrp="1"/>
          </p:cNvSpPr>
          <p:nvPr>
            <p:ph type="body" sz="half" idx="2"/>
          </p:nvPr>
        </p:nvSpPr>
        <p:spPr/>
        <p:txBody>
          <a:bodyPr/>
          <a:lstStyle/>
          <a:p>
            <a:pPr marL="285750" indent="-285750">
              <a:buFont typeface="Wingdings" panose="05000000000000000000" pitchFamily="2" charset="2"/>
              <a:buChar char="§"/>
            </a:pPr>
            <a:r>
              <a:rPr lang="en-US" dirty="0"/>
              <a:t>Less expensive products should be manufactured to improve stocking.</a:t>
            </a:r>
            <a:endParaRPr lang="en-KE" dirty="0"/>
          </a:p>
        </p:txBody>
      </p:sp>
    </p:spTree>
    <p:extLst>
      <p:ext uri="{BB962C8B-B14F-4D97-AF65-F5344CB8AC3E}">
        <p14:creationId xmlns:p14="http://schemas.microsoft.com/office/powerpoint/2010/main" val="241412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80612-D09B-CEB2-39BB-22AAB735A3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Preferred Payment mode</a:t>
            </a:r>
          </a:p>
        </p:txBody>
      </p:sp>
      <p:pic>
        <p:nvPicPr>
          <p:cNvPr id="6" name="Content Placeholder 5" descr="A green bar graph with white text&#10;&#10;Description automatically generated">
            <a:extLst>
              <a:ext uri="{FF2B5EF4-FFF2-40B4-BE49-F238E27FC236}">
                <a16:creationId xmlns:a16="http://schemas.microsoft.com/office/drawing/2014/main" id="{1053CF8D-4D7D-181B-73D9-9AEAD633F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15" y="643466"/>
            <a:ext cx="6770502" cy="5568739"/>
          </a:xfrm>
          <a:prstGeom prst="rect">
            <a:avLst/>
          </a:prstGeom>
        </p:spPr>
      </p:pic>
    </p:spTree>
    <p:extLst>
      <p:ext uri="{BB962C8B-B14F-4D97-AF65-F5344CB8AC3E}">
        <p14:creationId xmlns:p14="http://schemas.microsoft.com/office/powerpoint/2010/main" val="285939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408</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vt:lpstr>
      <vt:lpstr>Aptos Black</vt:lpstr>
      <vt:lpstr>Arial</vt:lpstr>
      <vt:lpstr>Calibri</vt:lpstr>
      <vt:lpstr>Calibri Light</vt:lpstr>
      <vt:lpstr>Lato Extended</vt:lpstr>
      <vt:lpstr>Wingdings</vt:lpstr>
      <vt:lpstr>Office Theme</vt:lpstr>
      <vt:lpstr>G2M insight for Cab Investment firm </vt:lpstr>
      <vt:lpstr>Introduction</vt:lpstr>
      <vt:lpstr>This graph shows population of cities</vt:lpstr>
      <vt:lpstr>Relationship between users and cities</vt:lpstr>
      <vt:lpstr>Age distribution </vt:lpstr>
      <vt:lpstr>Men’s monthly income</vt:lpstr>
      <vt:lpstr>Women monthly income</vt:lpstr>
      <vt:lpstr>People below 40 years earn less income </vt:lpstr>
      <vt:lpstr>Preferred Payment mode</vt:lpstr>
      <vt:lpstr>Correlations </vt:lpstr>
      <vt:lpstr>Cost of travel</vt:lpstr>
      <vt:lpstr>Price per city</vt:lpstr>
      <vt:lpstr>Number of visits per year</vt:lpstr>
      <vt:lpstr>Price charged per year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 </dc:title>
  <dc:creator>kimu</dc:creator>
  <cp:lastModifiedBy>kimu mark</cp:lastModifiedBy>
  <cp:revision>3</cp:revision>
  <dcterms:created xsi:type="dcterms:W3CDTF">2024-05-07T07:50:02Z</dcterms:created>
  <dcterms:modified xsi:type="dcterms:W3CDTF">2024-05-08T10:19:21Z</dcterms:modified>
</cp:coreProperties>
</file>