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7582fe4d_2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7582fe4d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7582fe4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f7582fe4d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f7582fe4d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f7582fe4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f7582fe4d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f7582fe4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" name="Google Shape;11;p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7" name="Google Shape;87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06" name="Google Shape;106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8" name="Google Shape;128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7" name="Google Shape;147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0" name="Google Shape;30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mailto:kiturmark@gmail.com" TargetMode="External"/><Relationship Id="rId5" Type="http://schemas.openxmlformats.org/officeDocument/2006/relationships/image" Target="../media/image5.jpg"/><Relationship Id="rId6" Type="http://schemas.openxmlformats.org/officeDocument/2006/relationships/hyperlink" Target="mailto:hy1550278246@gmail.com" TargetMode="External"/><Relationship Id="rId7" Type="http://schemas.openxmlformats.org/officeDocument/2006/relationships/image" Target="../media/image6.jpg"/><Relationship Id="rId8" Type="http://schemas.openxmlformats.org/officeDocument/2006/relationships/hyperlink" Target="mailto:rakshith.nagaraj6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BankBytes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Purpose of Precision vs Recall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These metrics help in understanding the types of errors a model is making, which is crucial in applications where the cost of false positives and false negatives differ significantly (e.g., medical diagnosis, fraud detection).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Precision is prefered in Medical diagnosis as having to check for something that may not be true is better than ignoring it thinking it was negative.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Recall is preferred in Fraud detection because you can check for fraud in something that is not actually a fraud but the other way around is harmful.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F1-Score	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F1-Score combines precision and recall into a single metric.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Similar to F1 Score but gives more weight to Recall.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Provides a balanced measure of a model’s performance, particularly useful for imbalanced datasets where a single metric like accuracy can be misleading.</a:t>
            </a:r>
            <a:endParaRPr/>
          </a:p>
        </p:txBody>
      </p:sp>
      <p:pic>
        <p:nvPicPr>
          <p:cNvPr descr="{&quot;id&quot;:&quot;6&quot;,&quot;code&quot;:&quot;$$\\text{F1-Score}\\;\\text{=}\\;2\\,\\cdot\\frac{\\text{Precision}\\;\\cdot\\;\\;\\text{Recall}}{\\text{Precision}\\;\\text{+}\\;\\text{Recall}}$$&quot;,&quot;type&quot;:&quot;$$&quot;,&quot;backgroundColor&quot;:&quot;#FFFFFF&quot;,&quot;backgroundColorModified&quot;:false,&quot;aid&quot;:null,&quot;font&quot;:{&quot;color&quot;:&quot;#434343&quot;,&quot;size&quot;:18,&quot;family&quot;:&quot;Roboto&quot;},&quot;ts&quot;:1722296702029,&quot;cs&quot;:&quot;b2bdsYwpFCAyr675eegWiw==&quot;,&quot;size&quot;:{&quot;width&quot;:366.3333333333333,&quot;height&quot;:52}}"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338" y="2324093"/>
            <a:ext cx="34893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AUC-ROC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AUC-ROC is used to evaluate the performance of a binary classification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Usually used in Financial models.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ROC Curve: Plots True Positive Rate (Recall) against False Positive Rate.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AUC: Represents the probability that a randomly chosen positive instance is ranked higher than a randomly chosen negative instance.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Allows for easy comparison of multiple models’ performance in terms of their discriminatory power.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598100" y="779747"/>
            <a:ext cx="82221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/>
              <a:t>By using these evaluation metrics, we can: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 that the models meet the required criteria for performance.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 the hyperparameters that can fine tune the performance to address specific business needs.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informed decisions on which models to use during deployment.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1524000" y="539749"/>
            <a:ext cx="6095925" cy="4064000"/>
            <a:chOff x="0" y="0"/>
            <a:chExt cx="8127900" cy="5418666"/>
          </a:xfrm>
        </p:grpSpPr>
        <p:sp>
          <p:nvSpPr>
            <p:cNvPr id="168" name="Google Shape;168;p26"/>
            <p:cNvSpPr/>
            <p:nvPr/>
          </p:nvSpPr>
          <p:spPr>
            <a:xfrm>
              <a:off x="0" y="0"/>
              <a:ext cx="8127900" cy="2438400"/>
            </a:xfrm>
            <a:prstGeom prst="roundRect">
              <a:avLst>
                <a:gd fmla="val 10000" name="adj"/>
              </a:avLst>
            </a:prstGeom>
            <a:solidFill>
              <a:srgbClr val="CCD3EA">
                <a:alpha val="89800"/>
              </a:srgbClr>
            </a:solidFill>
            <a:ln cap="flat" cmpd="sng" w="9525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47232" y="325120"/>
              <a:ext cx="2331600" cy="178830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-25999" r="-25999" t="0"/>
              </a:stretch>
            </a:blip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 rot="10800000">
              <a:off x="247272" y="2438466"/>
              <a:ext cx="2331600" cy="2980200"/>
            </a:xfrm>
            <a:prstGeom prst="round2SameRect">
              <a:avLst>
                <a:gd fmla="val 10500" name="adj1"/>
                <a:gd fmla="val 0" name="adj2"/>
              </a:avLst>
            </a:prstGeom>
            <a:gradFill>
              <a:gsLst>
                <a:gs pos="0">
                  <a:srgbClr val="A0AFD9"/>
                </a:gs>
                <a:gs pos="50000">
                  <a:srgbClr val="93A3CF"/>
                </a:gs>
                <a:gs pos="100000">
                  <a:srgbClr val="7F95C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318938" y="2438400"/>
              <a:ext cx="2188200" cy="29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4675" lIns="74675" spcFirstLastPara="1" rIns="74675" wrap="square" tIns="7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 Kimutai Kitur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kiturmark@gmail.com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Kenya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Dedan Kimathi university 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technology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Science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12037" y="325120"/>
              <a:ext cx="2331600" cy="1788300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-21998" l="0" r="0" t="-21998"/>
              </a:stretch>
            </a:blip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 rot="10800000">
              <a:off x="2812077" y="2438466"/>
              <a:ext cx="2331600" cy="2980200"/>
            </a:xfrm>
            <a:prstGeom prst="round2SameRect">
              <a:avLst>
                <a:gd fmla="val 10500" name="adj1"/>
                <a:gd fmla="val 0" name="adj2"/>
              </a:avLst>
            </a:prstGeom>
            <a:gradFill>
              <a:gsLst>
                <a:gs pos="0">
                  <a:srgbClr val="B4C0E1"/>
                </a:gs>
                <a:gs pos="50000">
                  <a:srgbClr val="A6B5DB"/>
                </a:gs>
                <a:gs pos="100000">
                  <a:srgbClr val="97A9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2883743" y="2438400"/>
              <a:ext cx="2188200" cy="29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4675" lIns="74675" spcFirstLastPara="1" rIns="74675" wrap="square" tIns="7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Yue hu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hy1550278246@gmail.com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United Kingdom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Durham University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Science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462984" y="325120"/>
              <a:ext cx="2331600" cy="1788300"/>
            </a:xfrm>
            <a:prstGeom prst="roundRect">
              <a:avLst>
                <a:gd fmla="val 10000" name="adj"/>
              </a:avLst>
            </a:prstGeom>
            <a:blipFill rotWithShape="1">
              <a:blip r:embed="rId7">
                <a:alphaModFix/>
              </a:blip>
              <a:stretch>
                <a:fillRect b="-27998" l="0" r="0" t="-27998"/>
              </a:stretch>
            </a:blip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 rot="10800000">
              <a:off x="5376966" y="2438466"/>
              <a:ext cx="2503800" cy="2980200"/>
            </a:xfrm>
            <a:prstGeom prst="round2SameRect">
              <a:avLst>
                <a:gd fmla="val 10500" name="adj1"/>
                <a:gd fmla="val 0" name="adj2"/>
              </a:avLst>
            </a:prstGeom>
            <a:gradFill>
              <a:gsLst>
                <a:gs pos="0">
                  <a:srgbClr val="D0D7EC"/>
                </a:gs>
                <a:gs pos="50000">
                  <a:srgbClr val="C4CCE6"/>
                </a:gs>
                <a:gs pos="100000">
                  <a:srgbClr val="BAC5E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5453845" y="2438400"/>
              <a:ext cx="2349900" cy="29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4675" lIns="74675" spcFirstLastPara="1" rIns="74675" wrap="square" tIns="7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Rakshith Nagaraju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rakshith.nagaraj6@gmail.com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United Kingdom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Liverpool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Science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6"/>
          <p:cNvSpPr txBox="1"/>
          <p:nvPr/>
        </p:nvSpPr>
        <p:spPr>
          <a:xfrm>
            <a:off x="2306325" y="135875"/>
            <a:ext cx="4162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BANKBYTES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r>
              <a:rPr lang="en"/>
              <a:t> of data for model building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model to clearly learn the data and make good prediction on unseen data, columns which have less correlation should be removed. In this case we removed columns: nremployed, empvarate and conspriceidx. (</a:t>
            </a:r>
            <a:r>
              <a:rPr lang="en"/>
              <a:t>The correlation is shown in the next page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 showing relation among the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0" y="1152475"/>
            <a:ext cx="6320126" cy="38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017800"/>
            <a:ext cx="85206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 are criteria used to assess the performance of Machine Learning models.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metrics provide quantitative measures that help in understanding how well a model performs.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measures are used to measure and guide the selection process and tuning of the models which are eventually deployed in real world applications.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Metrics Used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381850"/>
            <a:ext cx="85206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AUC-ROC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Accuracy is used to gauge the overall correctness of a model, especially when the dataset has balanced classes.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Measures the proportion of correctly classified instances out of the total instances.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Helps in quickly understanding how often the model is making correct predictions.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{&quot;font&quot;:{&quot;size&quot;:18,&quot;family&quot;:&quot;Roboto&quot;,&quot;color&quot;:&quot;#434343&quot;},&quot;code&quot;:&quot;$$\\text{Accuracy}\\;\\text{=}\\;\\frac{\\text{True}\\;\\text{Positives}\\;\\text{+}\\;\\text{True}\\;\\text{Negatives} \n​}{\\text{Total}\\;\\text{Instances}}$$&quot;,&quot;backgroundColorModified&quot;:false,&quot;id&quot;:&quot;3&quot;,&quot;backgroundColor&quot;:&quot;#FFFFFF&quot;,&quot;type&quot;:&quot;$$&quot;,&quot;aid&quot;:null,&quot;ts&quot;:1722295617876,&quot;cs&quot;:&quot;XyknvnLaSH6UbK9jkD2bhA==&quot;,&quot;size&quot;:{&quot;width&quot;:484.6666666666667,&quot;height&quot;:50}}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800" y="2661250"/>
            <a:ext cx="46164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Precision focuses on the quality of positive predictions.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Proportion of true positive predictions among all positive predictions.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{&quot;backgroundColorModified&quot;:false,&quot;type&quot;:&quot;$$&quot;,&quot;backgroundColor&quot;:&quot;#FFFFFF&quot;,&quot;aid&quot;:null,&quot;font&quot;:{&quot;size&quot;:18,&quot;color&quot;:&quot;#434343&quot;,&quot;family&quot;:&quot;Roboto&quot;},&quot;id&quot;:&quot;4&quot;,&quot;code&quot;:&quot;$$\\text{Precision}\\;\\text{=}\\;\\frac{\\text{True}\\;\\text{Positives}}{\\text{True}\\;\\text{Positives}\\;\\text{+}\\;\\text{False}\\;\\text{Positives}}$$&quot;,&quot;ts&quot;:1722295725235,&quot;cs&quot;:&quot;E8+J8YG2Wx6JsRXNn9Y7hg==&quot;,&quot;size&quot;:{&quot;width&quot;:478,&quot;height&quot;:52}}"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525" y="2934720"/>
            <a:ext cx="45529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Recall focuses on the coverage of actual positive instances.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Proportion of true positive predictions among all actual positives.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434343&quot;,&quot;family&quot;:&quot;Roboto&quot;,&quot;size&quot;:18},&quot;code&quot;:&quot;$$\\text{Recall}\\;\\text{=}\\;\\frac{\\text{True}\\;\\text{Positives}}{\\text{True}\\;\\text{Positives}\\;\\text{+}\\;\\text{False}\\;\\text{Negatives}}$$&quot;,&quot;backgroundColorModified&quot;:false,&quot;backgroundColor&quot;:&quot;#FFFFFF&quot;,&quot;type&quot;:&quot;$$&quot;,&quot;id&quot;:&quot;5&quot;,&quot;aid&quot;:null,&quot;ts&quot;:1722296448990,&quot;cs&quot;:&quot;WMnNcLnuo+LakDSbkMg3cg==&quot;,&quot;size&quot;:{&quot;width&quot;:455,&quot;height&quot;:55}}"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050" y="3037875"/>
            <a:ext cx="43338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