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6" r:id="rId1"/>
  </p:sldMasterIdLst>
  <p:sldIdLst>
    <p:sldId id="257" r:id="rId2"/>
    <p:sldId id="270" r:id="rId3"/>
    <p:sldId id="256" r:id="rId4"/>
    <p:sldId id="264" r:id="rId5"/>
    <p:sldId id="265" r:id="rId6"/>
    <p:sldId id="269" r:id="rId7"/>
    <p:sldId id="266" r:id="rId8"/>
    <p:sldId id="267" r:id="rId9"/>
    <p:sldId id="271" r:id="rId10"/>
    <p:sldId id="272" r:id="rId11"/>
    <p:sldId id="258" r:id="rId12"/>
    <p:sldId id="26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5" d="100"/>
          <a:sy n="75" d="100"/>
        </p:scale>
        <p:origin x="77"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91213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39993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F7E655-3440-40D3-B6B0-D5D5445DA70B}" type="slidenum">
              <a:rPr lang="ar-SA" smtClean="0"/>
              <a:t>‹#›</a:t>
            </a:fld>
            <a:endParaRPr lang="ar-S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527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2176728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F7E655-3440-40D3-B6B0-D5D5445DA70B}" type="slidenum">
              <a:rPr lang="ar-SA" smtClean="0"/>
              <a:t>‹#›</a:t>
            </a:fld>
            <a:endParaRPr lang="ar-S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9246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178762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176390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39488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216927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3055BED-38FB-4F4B-873A-6B6DECA8AF5A}" type="datetimeFigureOut">
              <a:rPr lang="ar-SA" smtClean="0"/>
              <a:t>29/07/45</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179922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75750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E3055BED-38FB-4F4B-873A-6B6DECA8AF5A}" type="datetimeFigureOut">
              <a:rPr lang="ar-SA" smtClean="0"/>
              <a:t>29/07/45</a:t>
            </a:fld>
            <a:endParaRPr lang="ar-SA"/>
          </a:p>
        </p:txBody>
      </p:sp>
      <p:sp>
        <p:nvSpPr>
          <p:cNvPr id="8" name="Footer Placeholder 7"/>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365869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E3055BED-38FB-4F4B-873A-6B6DECA8AF5A}" type="datetimeFigureOut">
              <a:rPr lang="ar-SA" smtClean="0"/>
              <a:t>29/07/45</a:t>
            </a:fld>
            <a:endParaRPr lang="ar-SA"/>
          </a:p>
        </p:txBody>
      </p:sp>
      <p:sp>
        <p:nvSpPr>
          <p:cNvPr id="4" name="Footer Placeholder 3"/>
          <p:cNvSpPr>
            <a:spLocks noGrp="1"/>
          </p:cNvSpPr>
          <p:nvPr>
            <p:ph type="ftr" sz="quarter" idx="11"/>
          </p:nvPr>
        </p:nvSpPr>
        <p:spPr/>
        <p:txBody>
          <a:bodyPr/>
          <a:lstStyle/>
          <a:p>
            <a:endParaRPr lang="ar-S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79092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55BED-38FB-4F4B-873A-6B6DECA8AF5A}" type="datetimeFigureOut">
              <a:rPr lang="ar-SA" smtClean="0"/>
              <a:t>29/07/45</a:t>
            </a:fld>
            <a:endParaRPr lang="ar-SA"/>
          </a:p>
        </p:txBody>
      </p:sp>
      <p:sp>
        <p:nvSpPr>
          <p:cNvPr id="3" name="Footer Placeholder 2"/>
          <p:cNvSpPr>
            <a:spLocks noGrp="1"/>
          </p:cNvSpPr>
          <p:nvPr>
            <p:ph type="ftr" sz="quarter" idx="11"/>
          </p:nvPr>
        </p:nvSpPr>
        <p:spPr/>
        <p:txBody>
          <a:bodyPr/>
          <a:lstStyle/>
          <a:p>
            <a:endParaRPr lang="ar-S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428030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195939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3055BED-38FB-4F4B-873A-6B6DECA8AF5A}" type="datetimeFigureOut">
              <a:rPr lang="ar-SA" smtClean="0"/>
              <a:t>29/07/45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F7E655-3440-40D3-B6B0-D5D5445DA70B}" type="slidenum">
              <a:rPr lang="ar-SA" smtClean="0"/>
              <a:t>‹#›</a:t>
            </a:fld>
            <a:endParaRPr lang="ar-SA"/>
          </a:p>
        </p:txBody>
      </p:sp>
    </p:spTree>
    <p:extLst>
      <p:ext uri="{BB962C8B-B14F-4D97-AF65-F5344CB8AC3E}">
        <p14:creationId xmlns:p14="http://schemas.microsoft.com/office/powerpoint/2010/main" val="424011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055BED-38FB-4F4B-873A-6B6DECA8AF5A}" type="datetimeFigureOut">
              <a:rPr lang="ar-SA" smtClean="0"/>
              <a:t>29/07/45</a:t>
            </a:fld>
            <a:endParaRPr lang="ar-S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F7E655-3440-40D3-B6B0-D5D5445DA70B}" type="slidenum">
              <a:rPr lang="ar-SA" smtClean="0"/>
              <a:t>‹#›</a:t>
            </a:fld>
            <a:endParaRPr lang="ar-SA"/>
          </a:p>
        </p:txBody>
      </p:sp>
    </p:spTree>
    <p:extLst>
      <p:ext uri="{BB962C8B-B14F-4D97-AF65-F5344CB8AC3E}">
        <p14:creationId xmlns:p14="http://schemas.microsoft.com/office/powerpoint/2010/main" val="70583016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95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AB4D1B91-DB4B-C7FB-63BD-719C9A382B92}"/>
              </a:ext>
            </a:extLst>
          </p:cNvPr>
          <p:cNvSpPr txBox="1"/>
          <p:nvPr/>
        </p:nvSpPr>
        <p:spPr>
          <a:xfrm>
            <a:off x="4066162" y="2169268"/>
            <a:ext cx="3443591" cy="369332"/>
          </a:xfrm>
          <a:prstGeom prst="rect">
            <a:avLst/>
          </a:prstGeom>
          <a:noFill/>
        </p:spPr>
        <p:txBody>
          <a:bodyPr wrap="square" rtlCol="1">
            <a:spAutoFit/>
          </a:bodyPr>
          <a:lstStyle/>
          <a:p>
            <a:pPr algn="ctr"/>
            <a:r>
              <a:rPr lang="ar-SA" dirty="0"/>
              <a:t>الفريق</a:t>
            </a:r>
          </a:p>
        </p:txBody>
      </p:sp>
    </p:spTree>
    <p:extLst>
      <p:ext uri="{BB962C8B-B14F-4D97-AF65-F5344CB8AC3E}">
        <p14:creationId xmlns:p14="http://schemas.microsoft.com/office/powerpoint/2010/main" val="235267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7951C02-F3E6-7046-1EBB-FC41216D2FC4}"/>
              </a:ext>
            </a:extLst>
          </p:cNvPr>
          <p:cNvSpPr txBox="1"/>
          <p:nvPr/>
        </p:nvSpPr>
        <p:spPr>
          <a:xfrm>
            <a:off x="3047189" y="2695200"/>
            <a:ext cx="6094378" cy="1477328"/>
          </a:xfrm>
          <a:prstGeom prst="rect">
            <a:avLst/>
          </a:prstGeom>
          <a:noFill/>
        </p:spPr>
        <p:txBody>
          <a:bodyPr wrap="square">
            <a:spAutoFit/>
          </a:bodyPr>
          <a:lstStyle/>
          <a:p>
            <a:r>
              <a:rPr lang="ar-SA" b="1" i="0" dirty="0">
                <a:solidFill>
                  <a:srgbClr val="0D0D0D"/>
                </a:solidFill>
                <a:effectLst/>
                <a:latin typeface="Söhne"/>
              </a:rPr>
              <a:t>الصحة العامة</a:t>
            </a:r>
            <a:r>
              <a:rPr lang="ar-SA" b="0" i="0" dirty="0">
                <a:solidFill>
                  <a:srgbClr val="0D0D0D"/>
                </a:solidFill>
                <a:effectLst/>
                <a:latin typeface="Söhne"/>
              </a:rPr>
              <a:t>: المياه هي جزء أساسي من حياتنا اليومية وتستخدم للشرب والطهي والنظافة الشخصية. المياه ذات جودة سيئة قد تحمل ملوثات مثل البكتيريا والفيروسات والمواد الكيميائية الضارة، مما يؤدي إلى انتشار الأمراض والمشاكل الصحية للسكان.</a:t>
            </a:r>
            <a:endParaRPr lang="ar-SA" dirty="0"/>
          </a:p>
        </p:txBody>
      </p:sp>
    </p:spTree>
    <p:extLst>
      <p:ext uri="{BB962C8B-B14F-4D97-AF65-F5344CB8AC3E}">
        <p14:creationId xmlns:p14="http://schemas.microsoft.com/office/powerpoint/2010/main" val="169377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EA7907E1-D135-E758-D6B8-189D91F97919}"/>
              </a:ext>
            </a:extLst>
          </p:cNvPr>
          <p:cNvSpPr>
            <a:spLocks noGrp="1"/>
          </p:cNvSpPr>
          <p:nvPr>
            <p:ph type="subTitle" idx="1"/>
          </p:nvPr>
        </p:nvSpPr>
        <p:spPr>
          <a:xfrm>
            <a:off x="2005553" y="759855"/>
            <a:ext cx="8915399" cy="1126283"/>
          </a:xfrm>
        </p:spPr>
        <p:txBody>
          <a:bodyPr/>
          <a:lstStyle/>
          <a:p>
            <a:endParaRPr lang="ar-SA"/>
          </a:p>
        </p:txBody>
      </p:sp>
      <p:sp>
        <p:nvSpPr>
          <p:cNvPr id="5" name="مربع نص 4">
            <a:extLst>
              <a:ext uri="{FF2B5EF4-FFF2-40B4-BE49-F238E27FC236}">
                <a16:creationId xmlns:a16="http://schemas.microsoft.com/office/drawing/2014/main" id="{CCC94504-E27A-0AD0-AB91-C93508990CAE}"/>
              </a:ext>
            </a:extLst>
          </p:cNvPr>
          <p:cNvSpPr txBox="1"/>
          <p:nvPr/>
        </p:nvSpPr>
        <p:spPr>
          <a:xfrm>
            <a:off x="3047189" y="2695200"/>
            <a:ext cx="6094378" cy="1754326"/>
          </a:xfrm>
          <a:prstGeom prst="rect">
            <a:avLst/>
          </a:prstGeom>
          <a:noFill/>
        </p:spPr>
        <p:txBody>
          <a:bodyPr wrap="square">
            <a:spAutoFit/>
          </a:bodyPr>
          <a:lstStyle/>
          <a:p>
            <a:pPr algn="r">
              <a:buFont typeface="Arial" panose="020B0604020202020204" pitchFamily="34" charset="0"/>
              <a:buChar char="•"/>
            </a:pPr>
            <a:r>
              <a:rPr lang="ar-SA" b="0" i="0" dirty="0">
                <a:solidFill>
                  <a:srgbClr val="222222"/>
                </a:solidFill>
                <a:effectLst/>
                <a:latin typeface="Cairo"/>
              </a:rPr>
              <a:t>تحديد السؤال</a:t>
            </a:r>
          </a:p>
          <a:p>
            <a:pPr algn="r">
              <a:buFont typeface="Arial" panose="020B0604020202020204" pitchFamily="34" charset="0"/>
              <a:buChar char="•"/>
            </a:pPr>
            <a:r>
              <a:rPr lang="ar-SA" b="0" i="0" dirty="0">
                <a:solidFill>
                  <a:srgbClr val="222222"/>
                </a:solidFill>
                <a:effectLst/>
                <a:latin typeface="Cairo"/>
              </a:rPr>
              <a:t>جمع البيانات</a:t>
            </a:r>
          </a:p>
          <a:p>
            <a:pPr algn="r">
              <a:buFont typeface="Arial" panose="020B0604020202020204" pitchFamily="34" charset="0"/>
              <a:buChar char="•"/>
            </a:pPr>
            <a:r>
              <a:rPr lang="ar-SA" b="0" i="0" dirty="0">
                <a:solidFill>
                  <a:srgbClr val="222222"/>
                </a:solidFill>
                <a:effectLst/>
                <a:latin typeface="Cairo"/>
              </a:rPr>
              <a:t>مسح البيانات</a:t>
            </a:r>
          </a:p>
          <a:p>
            <a:pPr algn="r">
              <a:buFont typeface="Arial" panose="020B0604020202020204" pitchFamily="34" charset="0"/>
              <a:buChar char="•"/>
            </a:pPr>
            <a:r>
              <a:rPr lang="ar-SA" b="0" i="0" dirty="0">
                <a:solidFill>
                  <a:srgbClr val="222222"/>
                </a:solidFill>
                <a:effectLst/>
                <a:latin typeface="Cairo"/>
              </a:rPr>
              <a:t>تحليل البيانات</a:t>
            </a:r>
          </a:p>
          <a:p>
            <a:pPr algn="r">
              <a:buFont typeface="Arial" panose="020B0604020202020204" pitchFamily="34" charset="0"/>
              <a:buChar char="•"/>
            </a:pPr>
            <a:r>
              <a:rPr lang="ar-SA" b="0" i="0" dirty="0">
                <a:solidFill>
                  <a:srgbClr val="222222"/>
                </a:solidFill>
                <a:effectLst/>
                <a:latin typeface="Cairo"/>
              </a:rPr>
              <a:t>الوصول الى دقة في النماذج لتعميم ونشر المشروع للاستفادة منه</a:t>
            </a:r>
          </a:p>
        </p:txBody>
      </p:sp>
    </p:spTree>
    <p:extLst>
      <p:ext uri="{BB962C8B-B14F-4D97-AF65-F5344CB8AC3E}">
        <p14:creationId xmlns:p14="http://schemas.microsoft.com/office/powerpoint/2010/main" val="202006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89521913-FE68-66DD-5AA4-50CC3C44410E}"/>
              </a:ext>
            </a:extLst>
          </p:cNvPr>
          <p:cNvSpPr txBox="1"/>
          <p:nvPr/>
        </p:nvSpPr>
        <p:spPr>
          <a:xfrm>
            <a:off x="1974716" y="729574"/>
            <a:ext cx="9212094" cy="6494085"/>
          </a:xfrm>
          <a:prstGeom prst="rect">
            <a:avLst/>
          </a:prstGeom>
          <a:noFill/>
        </p:spPr>
        <p:txBody>
          <a:bodyPr wrap="square" rtlCol="1">
            <a:spAutoFit/>
          </a:bodyPr>
          <a:lstStyle/>
          <a:p>
            <a:pPr algn="ctr"/>
            <a:r>
              <a:rPr lang="ar-SA" sz="3200" b="1" i="0" dirty="0">
                <a:solidFill>
                  <a:srgbClr val="0D0D0D"/>
                </a:solidFill>
                <a:effectLst/>
                <a:latin typeface="Söhne"/>
              </a:rPr>
              <a:t>مقدمة </a:t>
            </a:r>
          </a:p>
          <a:p>
            <a:pPr algn="ctr"/>
            <a:r>
              <a:rPr lang="ar-SA" sz="3200" b="1" dirty="0">
                <a:solidFill>
                  <a:srgbClr val="0D0D0D"/>
                </a:solidFill>
                <a:latin typeface="Söhne"/>
              </a:rPr>
              <a:t>هدفنا هو تحديد </a:t>
            </a:r>
            <a:r>
              <a:rPr lang="ar-SA" sz="3200" b="1" dirty="0" err="1">
                <a:solidFill>
                  <a:srgbClr val="0D0D0D"/>
                </a:solidFill>
                <a:latin typeface="Söhne"/>
              </a:rPr>
              <a:t>مااذاكانت</a:t>
            </a:r>
            <a:r>
              <a:rPr lang="ar-SA" sz="3200" b="1" dirty="0">
                <a:solidFill>
                  <a:srgbClr val="0D0D0D"/>
                </a:solidFill>
                <a:latin typeface="Söhne"/>
              </a:rPr>
              <a:t> </a:t>
            </a:r>
            <a:r>
              <a:rPr lang="ar-SA" sz="3200" b="1" dirty="0" err="1">
                <a:solidFill>
                  <a:srgbClr val="0D0D0D"/>
                </a:solidFill>
                <a:latin typeface="Söhne"/>
              </a:rPr>
              <a:t>المياة</a:t>
            </a:r>
            <a:r>
              <a:rPr lang="ar-SA" sz="3200" b="1" dirty="0">
                <a:solidFill>
                  <a:srgbClr val="0D0D0D"/>
                </a:solidFill>
                <a:latin typeface="Söhne"/>
              </a:rPr>
              <a:t> صالحة آمنه للشرب والاستخدام او غير صالحة</a:t>
            </a:r>
          </a:p>
          <a:p>
            <a:pPr algn="ctr"/>
            <a:r>
              <a:rPr lang="en-US" sz="3200" b="1" dirty="0">
                <a:solidFill>
                  <a:srgbClr val="0D0D0D"/>
                </a:solidFill>
                <a:latin typeface="Söhne"/>
              </a:rPr>
              <a:t> </a:t>
            </a:r>
            <a:endParaRPr lang="ar-SA" sz="3200" b="1" dirty="0">
              <a:solidFill>
                <a:srgbClr val="0D0D0D"/>
              </a:solidFill>
              <a:latin typeface="Söhne"/>
            </a:endParaRPr>
          </a:p>
          <a:p>
            <a:pPr algn="ctr"/>
            <a:r>
              <a:rPr lang="ar-SA" sz="3200" b="1" i="0" dirty="0">
                <a:solidFill>
                  <a:srgbClr val="0D0D0D"/>
                </a:solidFill>
                <a:effectLst/>
                <a:latin typeface="Söhne"/>
              </a:rPr>
              <a:t>أهمية جودة المياه للحد من أنتشار بعض الامراض </a:t>
            </a:r>
            <a:r>
              <a:rPr lang="ar-SA" sz="3200" b="1" i="0" dirty="0" err="1">
                <a:solidFill>
                  <a:srgbClr val="0D0D0D"/>
                </a:solidFill>
                <a:effectLst/>
                <a:latin typeface="Söhne"/>
              </a:rPr>
              <a:t>المنقوله</a:t>
            </a:r>
            <a:r>
              <a:rPr lang="ar-SA" sz="3200" b="1" i="0" dirty="0">
                <a:solidFill>
                  <a:srgbClr val="0D0D0D"/>
                </a:solidFill>
                <a:effectLst/>
                <a:latin typeface="Söhne"/>
              </a:rPr>
              <a:t> عن طريق المياه </a:t>
            </a:r>
            <a:r>
              <a:rPr lang="ar-SA" sz="3200" b="1" dirty="0">
                <a:solidFill>
                  <a:srgbClr val="0D0D0D"/>
                </a:solidFill>
                <a:latin typeface="Söhne"/>
              </a:rPr>
              <a:t>و</a:t>
            </a:r>
            <a:r>
              <a:rPr lang="ar-SA" sz="3200" b="1" i="0" dirty="0">
                <a:solidFill>
                  <a:srgbClr val="0D0D0D"/>
                </a:solidFill>
                <a:effectLst/>
                <a:latin typeface="Söhne"/>
              </a:rPr>
              <a:t>فهم تأثيرها على البيئة والصحة العامة.</a:t>
            </a:r>
          </a:p>
          <a:p>
            <a:pPr algn="ctr"/>
            <a:endParaRPr lang="ar-SA" sz="3200" b="1" dirty="0">
              <a:solidFill>
                <a:srgbClr val="0D0D0D"/>
              </a:solidFill>
              <a:latin typeface="Söhne"/>
            </a:endParaRPr>
          </a:p>
          <a:p>
            <a:pPr algn="ctr"/>
            <a:r>
              <a:rPr lang="ar-SA" sz="3200" b="1" dirty="0">
                <a:solidFill>
                  <a:srgbClr val="0D0D0D"/>
                </a:solidFill>
                <a:latin typeface="Söhne"/>
              </a:rPr>
              <a:t>كما أننا قمنا بالتنبؤ عن حالة المياه للحفاظ على جودة المياه لتكون صالحة للاستخدام او  غير صالحة ومدى تأثير تلوثها على الصحة العامة والبيئة</a:t>
            </a:r>
          </a:p>
          <a:p>
            <a:pPr algn="ctr"/>
            <a:endParaRPr lang="ar-SA" sz="3200" b="1" dirty="0">
              <a:solidFill>
                <a:srgbClr val="0D0D0D"/>
              </a:solidFill>
              <a:latin typeface="Söhne"/>
            </a:endParaRPr>
          </a:p>
        </p:txBody>
      </p:sp>
    </p:spTree>
    <p:extLst>
      <p:ext uri="{BB962C8B-B14F-4D97-AF65-F5344CB8AC3E}">
        <p14:creationId xmlns:p14="http://schemas.microsoft.com/office/powerpoint/2010/main" val="337501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A351A64-DEA1-9698-881D-66509A9FD650}"/>
              </a:ext>
            </a:extLst>
          </p:cNvPr>
          <p:cNvSpPr txBox="1"/>
          <p:nvPr/>
        </p:nvSpPr>
        <p:spPr>
          <a:xfrm>
            <a:off x="4717915" y="2976664"/>
            <a:ext cx="1833663" cy="369332"/>
          </a:xfrm>
          <a:prstGeom prst="rect">
            <a:avLst/>
          </a:prstGeom>
          <a:noFill/>
        </p:spPr>
        <p:txBody>
          <a:bodyPr wrap="square" rtlCol="1">
            <a:spAutoFit/>
          </a:bodyPr>
          <a:lstStyle/>
          <a:p>
            <a:pPr algn="ctr"/>
            <a:r>
              <a:rPr lang="ar-SA" dirty="0"/>
              <a:t>الفهرس</a:t>
            </a:r>
          </a:p>
        </p:txBody>
      </p:sp>
    </p:spTree>
    <p:extLst>
      <p:ext uri="{BB962C8B-B14F-4D97-AF65-F5344CB8AC3E}">
        <p14:creationId xmlns:p14="http://schemas.microsoft.com/office/powerpoint/2010/main" val="81694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899E790E-0514-F360-FF7C-918777CAE448}"/>
              </a:ext>
            </a:extLst>
          </p:cNvPr>
          <p:cNvPicPr>
            <a:picLocks noChangeAspect="1"/>
          </p:cNvPicPr>
          <p:nvPr/>
        </p:nvPicPr>
        <p:blipFill>
          <a:blip r:embed="rId2"/>
          <a:stretch>
            <a:fillRect/>
          </a:stretch>
        </p:blipFill>
        <p:spPr>
          <a:xfrm>
            <a:off x="8886869" y="602244"/>
            <a:ext cx="2920237" cy="634039"/>
          </a:xfrm>
          <a:prstGeom prst="rect">
            <a:avLst/>
          </a:prstGeom>
          <a:effectLst>
            <a:reflection blurRad="393700" stA="85000" endPos="65000" dist="342900" dir="5400000" sy="-100000" algn="bl" rotWithShape="0"/>
          </a:effectLst>
        </p:spPr>
      </p:pic>
      <p:sp>
        <p:nvSpPr>
          <p:cNvPr id="10" name="مربع نص 9">
            <a:extLst>
              <a:ext uri="{FF2B5EF4-FFF2-40B4-BE49-F238E27FC236}">
                <a16:creationId xmlns:a16="http://schemas.microsoft.com/office/drawing/2014/main" id="{7B2DC05E-65B5-5DA3-2883-8F139086391A}"/>
              </a:ext>
            </a:extLst>
          </p:cNvPr>
          <p:cNvSpPr txBox="1"/>
          <p:nvPr/>
        </p:nvSpPr>
        <p:spPr>
          <a:xfrm>
            <a:off x="3187430" y="3268493"/>
            <a:ext cx="7159557" cy="1200329"/>
          </a:xfrm>
          <a:prstGeom prst="rect">
            <a:avLst/>
          </a:prstGeom>
          <a:noFill/>
        </p:spPr>
        <p:txBody>
          <a:bodyPr wrap="square" rtlCol="1">
            <a:spAutoFit/>
          </a:bodyPr>
          <a:lstStyle/>
          <a:p>
            <a:r>
              <a:rPr lang="en-US" sz="7200" dirty="0"/>
              <a:t>Water Quality</a:t>
            </a:r>
            <a:endParaRPr lang="ar-SA" sz="7200" dirty="0"/>
          </a:p>
        </p:txBody>
      </p:sp>
    </p:spTree>
    <p:extLst>
      <p:ext uri="{BB962C8B-B14F-4D97-AF65-F5344CB8AC3E}">
        <p14:creationId xmlns:p14="http://schemas.microsoft.com/office/powerpoint/2010/main" val="15344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D4128ED2-435F-035E-6B48-01E766E258AB}"/>
              </a:ext>
            </a:extLst>
          </p:cNvPr>
          <p:cNvSpPr txBox="1"/>
          <p:nvPr/>
        </p:nvSpPr>
        <p:spPr>
          <a:xfrm>
            <a:off x="3047189" y="2418202"/>
            <a:ext cx="6094378" cy="2031325"/>
          </a:xfrm>
          <a:prstGeom prst="rect">
            <a:avLst/>
          </a:prstGeom>
          <a:noFill/>
        </p:spPr>
        <p:txBody>
          <a:bodyPr wrap="square">
            <a:spAutoFit/>
          </a:bodyPr>
          <a:lstStyle/>
          <a:p>
            <a:r>
              <a:rPr lang="ar-SA" b="0" i="0" dirty="0">
                <a:solidFill>
                  <a:srgbClr val="0D0D0D"/>
                </a:solidFill>
                <a:effectLst/>
                <a:latin typeface="Söhne"/>
              </a:rPr>
              <a:t>يتمحور المشروع حول تنبؤ حالة المياه ومدى صلاحيتها للشرب، وهدفه الرئيسي تسليط الضوء على أهمية جودة المياه للاستخدام البشري وللحد من انتشار الأمراض المنقولة عن طريق المياه، بالإضافة إلى فهم تأثيرها على البيئة والصحة العامة. تم تحليل البيانات ومعالجتها لتوضيح العلاقات بين العوامل المؤثرة على جودة الماء، كما تم تطوير وتدريب عدة نماذج لتحقيق أعلى دقة ممكنة في التنبؤ بحالة المياه</a:t>
            </a:r>
            <a:endParaRPr lang="ar-SA" dirty="0"/>
          </a:p>
        </p:txBody>
      </p:sp>
      <p:sp>
        <p:nvSpPr>
          <p:cNvPr id="4" name="مربع نص 3">
            <a:extLst>
              <a:ext uri="{FF2B5EF4-FFF2-40B4-BE49-F238E27FC236}">
                <a16:creationId xmlns:a16="http://schemas.microsoft.com/office/drawing/2014/main" id="{DC156AC6-ED9E-1DC2-71C5-86340CB9015C}"/>
              </a:ext>
            </a:extLst>
          </p:cNvPr>
          <p:cNvSpPr txBox="1"/>
          <p:nvPr/>
        </p:nvSpPr>
        <p:spPr>
          <a:xfrm>
            <a:off x="4435813" y="1177047"/>
            <a:ext cx="2772383" cy="369332"/>
          </a:xfrm>
          <a:prstGeom prst="rect">
            <a:avLst/>
          </a:prstGeom>
          <a:noFill/>
        </p:spPr>
        <p:txBody>
          <a:bodyPr wrap="square" rtlCol="1">
            <a:spAutoFit/>
          </a:bodyPr>
          <a:lstStyle/>
          <a:p>
            <a:pPr algn="ctr"/>
            <a:r>
              <a:rPr lang="ar-SA" dirty="0"/>
              <a:t>الملخص</a:t>
            </a:r>
          </a:p>
        </p:txBody>
      </p:sp>
    </p:spTree>
    <p:extLst>
      <p:ext uri="{BB962C8B-B14F-4D97-AF65-F5344CB8AC3E}">
        <p14:creationId xmlns:p14="http://schemas.microsoft.com/office/powerpoint/2010/main" val="359289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68C7AAD8-00F7-BC33-9AF8-B1A4FA373392}"/>
              </a:ext>
            </a:extLst>
          </p:cNvPr>
          <p:cNvSpPr txBox="1"/>
          <p:nvPr/>
        </p:nvSpPr>
        <p:spPr>
          <a:xfrm>
            <a:off x="4464996" y="1361872"/>
            <a:ext cx="3774332" cy="369332"/>
          </a:xfrm>
          <a:prstGeom prst="rect">
            <a:avLst/>
          </a:prstGeom>
          <a:noFill/>
        </p:spPr>
        <p:txBody>
          <a:bodyPr wrap="square" rtlCol="1">
            <a:spAutoFit/>
          </a:bodyPr>
          <a:lstStyle/>
          <a:p>
            <a:pPr algn="ctr"/>
            <a:r>
              <a:rPr lang="ar-SA" dirty="0"/>
              <a:t>المقدمة</a:t>
            </a:r>
          </a:p>
        </p:txBody>
      </p:sp>
      <p:sp>
        <p:nvSpPr>
          <p:cNvPr id="4" name="مربع نص 3">
            <a:extLst>
              <a:ext uri="{FF2B5EF4-FFF2-40B4-BE49-F238E27FC236}">
                <a16:creationId xmlns:a16="http://schemas.microsoft.com/office/drawing/2014/main" id="{781656C3-D540-09CE-6B3C-517A2F7A9038}"/>
              </a:ext>
            </a:extLst>
          </p:cNvPr>
          <p:cNvSpPr txBox="1"/>
          <p:nvPr/>
        </p:nvSpPr>
        <p:spPr>
          <a:xfrm>
            <a:off x="1595336" y="1864204"/>
            <a:ext cx="9893030" cy="2585323"/>
          </a:xfrm>
          <a:prstGeom prst="rect">
            <a:avLst/>
          </a:prstGeom>
          <a:noFill/>
        </p:spPr>
        <p:txBody>
          <a:bodyPr wrap="square">
            <a:spAutoFit/>
          </a:bodyPr>
          <a:lstStyle/>
          <a:p>
            <a:pPr algn="ctr"/>
            <a:r>
              <a:rPr lang="ar-SA" dirty="0"/>
              <a:t>تم اختيار فكرة المشروع نظرًا لأهمية وضرورة المياه في الحياة اليومية، حيث تعتبر أساسية في كل جانب من جوانب الحياة وفي كل ساعات اليوم. بالإضافة إلى ذلك، ترتبط جودة المياه بصحة الجمهور، ويتعين علينا الحفاظ عليها لصحة الفرد والمجتمع بشكل عام. كما أن بعض الأمراض يمكن أن تنتقل عن طريق المياه، مما يستدعي التوعية واتخاذ الإجراءات اللازمة للحد من انتشارها، وهذا يأتي في ظل زيادة عدد شركات المياه التجارية.</a:t>
            </a:r>
          </a:p>
          <a:p>
            <a:endParaRPr lang="ar-SA" dirty="0"/>
          </a:p>
          <a:p>
            <a:endParaRPr lang="ar-SA" dirty="0"/>
          </a:p>
          <a:p>
            <a:endParaRPr lang="ar-SA" dirty="0"/>
          </a:p>
          <a:p>
            <a:endParaRPr lang="ar-SA" dirty="0"/>
          </a:p>
        </p:txBody>
      </p:sp>
    </p:spTree>
    <p:extLst>
      <p:ext uri="{BB962C8B-B14F-4D97-AF65-F5344CB8AC3E}">
        <p14:creationId xmlns:p14="http://schemas.microsoft.com/office/powerpoint/2010/main" val="158555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8A4B353-6BF0-6B62-C512-F0587725FE93}"/>
              </a:ext>
            </a:extLst>
          </p:cNvPr>
          <p:cNvSpPr txBox="1"/>
          <p:nvPr/>
        </p:nvSpPr>
        <p:spPr>
          <a:xfrm>
            <a:off x="4291518" y="311285"/>
            <a:ext cx="3608961" cy="369332"/>
          </a:xfrm>
          <a:prstGeom prst="rect">
            <a:avLst/>
          </a:prstGeom>
          <a:noFill/>
        </p:spPr>
        <p:txBody>
          <a:bodyPr wrap="square" rtlCol="1">
            <a:spAutoFit/>
          </a:bodyPr>
          <a:lstStyle/>
          <a:p>
            <a:pPr algn="ctr"/>
            <a:r>
              <a:rPr lang="ar-SA" dirty="0"/>
              <a:t>منهجية العمل</a:t>
            </a:r>
          </a:p>
        </p:txBody>
      </p:sp>
      <p:sp>
        <p:nvSpPr>
          <p:cNvPr id="5" name="مربع نص 4">
            <a:extLst>
              <a:ext uri="{FF2B5EF4-FFF2-40B4-BE49-F238E27FC236}">
                <a16:creationId xmlns:a16="http://schemas.microsoft.com/office/drawing/2014/main" id="{B42346B5-441A-F4F7-5E45-9D116ADFC041}"/>
              </a:ext>
            </a:extLst>
          </p:cNvPr>
          <p:cNvSpPr txBox="1"/>
          <p:nvPr/>
        </p:nvSpPr>
        <p:spPr>
          <a:xfrm>
            <a:off x="1781782" y="843677"/>
            <a:ext cx="7869677" cy="2585323"/>
          </a:xfrm>
          <a:prstGeom prst="rect">
            <a:avLst/>
          </a:prstGeom>
          <a:noFill/>
        </p:spPr>
        <p:txBody>
          <a:bodyPr wrap="square">
            <a:spAutoFit/>
          </a:bodyPr>
          <a:lstStyle/>
          <a:p>
            <a:pPr algn="r"/>
            <a:r>
              <a:rPr lang="ar-SA" dirty="0"/>
              <a:t> جلب البيانات للمشروع من منصة </a:t>
            </a:r>
            <a:r>
              <a:rPr lang="ar-SA" dirty="0" err="1"/>
              <a:t>Kaggle</a:t>
            </a:r>
            <a:r>
              <a:rPr lang="ar-SA" dirty="0"/>
              <a:t>،</a:t>
            </a:r>
          </a:p>
          <a:p>
            <a:pPr algn="r"/>
            <a:r>
              <a:rPr lang="ar-SA" dirty="0"/>
              <a:t> حيث قمنا بعملية تنظيف البيانات والتعامل مع القيم المفقودة،</a:t>
            </a:r>
          </a:p>
          <a:p>
            <a:pPr algn="r"/>
            <a:r>
              <a:rPr lang="ar-SA" dirty="0"/>
              <a:t> وتحليل البيانات، وإنشاء رسوم بيانية لتوضيح بعض العلاقات. </a:t>
            </a:r>
          </a:p>
          <a:p>
            <a:pPr algn="r"/>
            <a:r>
              <a:rPr lang="ar-SA" dirty="0"/>
              <a:t>تم تحديد النماذج التالية </a:t>
            </a:r>
          </a:p>
          <a:p>
            <a:pPr algn="r"/>
            <a:r>
              <a:rPr lang="ar-SA" dirty="0" err="1"/>
              <a:t>RandomForestClassifier</a:t>
            </a:r>
            <a:r>
              <a:rPr lang="ar-SA" dirty="0"/>
              <a:t> (المصنف العشوائي الغابي)</a:t>
            </a:r>
          </a:p>
          <a:p>
            <a:pPr algn="r"/>
            <a:r>
              <a:rPr lang="ar-SA" dirty="0" err="1"/>
              <a:t>DecisionTreeClassifier</a:t>
            </a:r>
            <a:r>
              <a:rPr lang="ar-SA" dirty="0"/>
              <a:t> (مصنف شجرة القرار)</a:t>
            </a:r>
          </a:p>
          <a:p>
            <a:pPr algn="r"/>
            <a:r>
              <a:rPr lang="ar-SA" dirty="0"/>
              <a:t>SVC (المصنف الخطي الدعم الفعال)</a:t>
            </a:r>
          </a:p>
          <a:p>
            <a:pPr algn="r"/>
            <a:r>
              <a:rPr lang="ar-SA" dirty="0" err="1"/>
              <a:t>LogisticRegression</a:t>
            </a:r>
            <a:r>
              <a:rPr lang="ar-SA" dirty="0"/>
              <a:t> (التصنيف اللوجستي)</a:t>
            </a:r>
          </a:p>
          <a:p>
            <a:pPr algn="r"/>
            <a:r>
              <a:rPr lang="ar-SA" dirty="0"/>
              <a:t> للوصول إلى أعلى دقة ممكنة في تصنيف جودة المياه.</a:t>
            </a:r>
          </a:p>
        </p:txBody>
      </p:sp>
      <p:pic>
        <p:nvPicPr>
          <p:cNvPr id="7" name="صورة 6">
            <a:extLst>
              <a:ext uri="{FF2B5EF4-FFF2-40B4-BE49-F238E27FC236}">
                <a16:creationId xmlns:a16="http://schemas.microsoft.com/office/drawing/2014/main" id="{BD945746-CA9C-38FA-B3A9-4A960611166F}"/>
              </a:ext>
            </a:extLst>
          </p:cNvPr>
          <p:cNvPicPr>
            <a:picLocks noChangeAspect="1"/>
          </p:cNvPicPr>
          <p:nvPr/>
        </p:nvPicPr>
        <p:blipFill>
          <a:blip r:embed="rId2"/>
          <a:stretch>
            <a:fillRect/>
          </a:stretch>
        </p:blipFill>
        <p:spPr>
          <a:xfrm>
            <a:off x="743659" y="3429000"/>
            <a:ext cx="4206605" cy="1602821"/>
          </a:xfrm>
          <a:prstGeom prst="rect">
            <a:avLst/>
          </a:prstGeom>
        </p:spPr>
      </p:pic>
      <p:pic>
        <p:nvPicPr>
          <p:cNvPr id="9" name="صورة 8">
            <a:extLst>
              <a:ext uri="{FF2B5EF4-FFF2-40B4-BE49-F238E27FC236}">
                <a16:creationId xmlns:a16="http://schemas.microsoft.com/office/drawing/2014/main" id="{2C5EB9A6-E5CC-9064-5F88-28A7C8BA119C}"/>
              </a:ext>
            </a:extLst>
          </p:cNvPr>
          <p:cNvPicPr>
            <a:picLocks noChangeAspect="1"/>
          </p:cNvPicPr>
          <p:nvPr/>
        </p:nvPicPr>
        <p:blipFill>
          <a:blip r:embed="rId3"/>
          <a:stretch>
            <a:fillRect/>
          </a:stretch>
        </p:blipFill>
        <p:spPr>
          <a:xfrm>
            <a:off x="6599307" y="3474724"/>
            <a:ext cx="4168501" cy="1623201"/>
          </a:xfrm>
          <a:prstGeom prst="rect">
            <a:avLst/>
          </a:prstGeom>
        </p:spPr>
      </p:pic>
      <p:pic>
        <p:nvPicPr>
          <p:cNvPr id="11" name="صورة 10">
            <a:extLst>
              <a:ext uri="{FF2B5EF4-FFF2-40B4-BE49-F238E27FC236}">
                <a16:creationId xmlns:a16="http://schemas.microsoft.com/office/drawing/2014/main" id="{007884CE-F871-E02B-460D-6137259EDE8F}"/>
              </a:ext>
            </a:extLst>
          </p:cNvPr>
          <p:cNvPicPr>
            <a:picLocks noChangeAspect="1"/>
          </p:cNvPicPr>
          <p:nvPr/>
        </p:nvPicPr>
        <p:blipFill>
          <a:blip r:embed="rId4"/>
          <a:stretch>
            <a:fillRect/>
          </a:stretch>
        </p:blipFill>
        <p:spPr>
          <a:xfrm>
            <a:off x="682694" y="5255179"/>
            <a:ext cx="4267570" cy="1450421"/>
          </a:xfrm>
          <a:prstGeom prst="rect">
            <a:avLst/>
          </a:prstGeom>
        </p:spPr>
      </p:pic>
      <p:pic>
        <p:nvPicPr>
          <p:cNvPr id="13" name="صورة 12">
            <a:extLst>
              <a:ext uri="{FF2B5EF4-FFF2-40B4-BE49-F238E27FC236}">
                <a16:creationId xmlns:a16="http://schemas.microsoft.com/office/drawing/2014/main" id="{E8917FA7-AFAC-3135-1542-14556FDF78EC}"/>
              </a:ext>
            </a:extLst>
          </p:cNvPr>
          <p:cNvPicPr>
            <a:picLocks noChangeAspect="1"/>
          </p:cNvPicPr>
          <p:nvPr/>
        </p:nvPicPr>
        <p:blipFill>
          <a:blip r:embed="rId5"/>
          <a:stretch>
            <a:fillRect/>
          </a:stretch>
        </p:blipFill>
        <p:spPr>
          <a:xfrm>
            <a:off x="6523100" y="5195102"/>
            <a:ext cx="4320914" cy="1510498"/>
          </a:xfrm>
          <a:prstGeom prst="rect">
            <a:avLst/>
          </a:prstGeom>
        </p:spPr>
      </p:pic>
    </p:spTree>
    <p:extLst>
      <p:ext uri="{BB962C8B-B14F-4D97-AF65-F5344CB8AC3E}">
        <p14:creationId xmlns:p14="http://schemas.microsoft.com/office/powerpoint/2010/main" val="276452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CD59AE33-06D6-3CED-B14C-CB79447663DB}"/>
              </a:ext>
            </a:extLst>
          </p:cNvPr>
          <p:cNvSpPr>
            <a:spLocks noGrp="1"/>
          </p:cNvSpPr>
          <p:nvPr>
            <p:ph type="subTitle" idx="1"/>
          </p:nvPr>
        </p:nvSpPr>
        <p:spPr>
          <a:xfrm>
            <a:off x="1995825" y="1362970"/>
            <a:ext cx="8915399" cy="1126283"/>
          </a:xfrm>
        </p:spPr>
        <p:txBody>
          <a:bodyPr/>
          <a:lstStyle/>
          <a:p>
            <a:pPr algn="ctr"/>
            <a:r>
              <a:rPr lang="ar-SA" dirty="0"/>
              <a:t>الحلول السابقة والدراسات</a:t>
            </a:r>
          </a:p>
        </p:txBody>
      </p:sp>
    </p:spTree>
    <p:extLst>
      <p:ext uri="{BB962C8B-B14F-4D97-AF65-F5344CB8AC3E}">
        <p14:creationId xmlns:p14="http://schemas.microsoft.com/office/powerpoint/2010/main" val="92397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144D1CB6-783D-846D-684D-2791729A8962}"/>
              </a:ext>
            </a:extLst>
          </p:cNvPr>
          <p:cNvSpPr>
            <a:spLocks noGrp="1"/>
          </p:cNvSpPr>
          <p:nvPr>
            <p:ph type="subTitle" idx="1"/>
          </p:nvPr>
        </p:nvSpPr>
        <p:spPr>
          <a:xfrm>
            <a:off x="2015281" y="1012775"/>
            <a:ext cx="8915399" cy="1126283"/>
          </a:xfrm>
        </p:spPr>
        <p:txBody>
          <a:bodyPr/>
          <a:lstStyle/>
          <a:p>
            <a:pPr algn="ctr"/>
            <a:r>
              <a:rPr lang="en-US" b="0" i="0" dirty="0">
                <a:solidFill>
                  <a:srgbClr val="0D0D0D"/>
                </a:solidFill>
                <a:effectLst/>
                <a:latin typeface="Söhne"/>
              </a:rPr>
              <a:t>Data Description and Structure: </a:t>
            </a:r>
            <a:br>
              <a:rPr lang="en-US" dirty="0"/>
            </a:br>
            <a:r>
              <a:rPr lang="ar-SA" dirty="0"/>
              <a:t>وصف البيانات وهيكل المشروع</a:t>
            </a:r>
          </a:p>
        </p:txBody>
      </p:sp>
      <p:sp>
        <p:nvSpPr>
          <p:cNvPr id="5" name="مربع نص 4">
            <a:extLst>
              <a:ext uri="{FF2B5EF4-FFF2-40B4-BE49-F238E27FC236}">
                <a16:creationId xmlns:a16="http://schemas.microsoft.com/office/drawing/2014/main" id="{448A0B0E-10DA-DFD7-B2BC-E16D39E1B40B}"/>
              </a:ext>
            </a:extLst>
          </p:cNvPr>
          <p:cNvSpPr txBox="1"/>
          <p:nvPr/>
        </p:nvSpPr>
        <p:spPr>
          <a:xfrm>
            <a:off x="1726660" y="1864204"/>
            <a:ext cx="8915399" cy="1754326"/>
          </a:xfrm>
          <a:prstGeom prst="rect">
            <a:avLst/>
          </a:prstGeom>
          <a:noFill/>
        </p:spPr>
        <p:txBody>
          <a:bodyPr wrap="square">
            <a:spAutoFit/>
          </a:bodyPr>
          <a:lstStyle/>
          <a:p>
            <a:r>
              <a:rPr lang="ar-SA" dirty="0"/>
              <a:t>أولاً:- قمنا بالحصول على البيانات من منصة  () </a:t>
            </a:r>
            <a:r>
              <a:rPr lang="ar-SA" dirty="0" err="1"/>
              <a:t>Kaggle</a:t>
            </a:r>
            <a:endParaRPr lang="ar-SA" dirty="0"/>
          </a:p>
          <a:p>
            <a:r>
              <a:rPr lang="ar-SA" dirty="0"/>
              <a:t> ثانياً:- بعد تحليل البيانات، اكتشفنا وجود قيم مفقودة تمت معالجة هذه القيم باستخدام رموز برمجية لتحويلها إلى قيم معينة، وذلك باستخدام المتوسط الحسابي للعمود الذي تحتوي القيم المفقودة فيه. واجهنا مشكلة فيما يتعلق بالدقة، لذا قمنا بتطبيق عمليات التطبيع للوصول إلى دقة عالية. كما قمنا باستخدام عدد من الرسوم البيانية لتوضيح العلاقات بين الأعمدة المؤثرة في جودة المياه، وعملنا على عدد من النماذج للوصول إلى أعلى دقة ممكنة.</a:t>
            </a:r>
          </a:p>
        </p:txBody>
      </p:sp>
    </p:spTree>
    <p:extLst>
      <p:ext uri="{BB962C8B-B14F-4D97-AF65-F5344CB8AC3E}">
        <p14:creationId xmlns:p14="http://schemas.microsoft.com/office/powerpoint/2010/main" val="389017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صورة 4">
            <a:extLst>
              <a:ext uri="{FF2B5EF4-FFF2-40B4-BE49-F238E27FC236}">
                <a16:creationId xmlns:a16="http://schemas.microsoft.com/office/drawing/2014/main" id="{14FCA4EC-9198-5DDC-7EEC-0991531B76A1}"/>
              </a:ext>
            </a:extLst>
          </p:cNvPr>
          <p:cNvPicPr>
            <a:picLocks noChangeAspect="1"/>
          </p:cNvPicPr>
          <p:nvPr/>
        </p:nvPicPr>
        <p:blipFill rotWithShape="1">
          <a:blip r:embed="rId2"/>
          <a:srcRect t="15006" r="3" b="3"/>
          <a:stretch/>
        </p:blipFill>
        <p:spPr>
          <a:xfrm>
            <a:off x="321730" y="321732"/>
            <a:ext cx="5674897" cy="3017405"/>
          </a:xfrm>
          <a:prstGeom prst="rect">
            <a:avLst/>
          </a:prstGeom>
        </p:spPr>
      </p:pic>
      <p:pic>
        <p:nvPicPr>
          <p:cNvPr id="3" name="صورة 2">
            <a:extLst>
              <a:ext uri="{FF2B5EF4-FFF2-40B4-BE49-F238E27FC236}">
                <a16:creationId xmlns:a16="http://schemas.microsoft.com/office/drawing/2014/main" id="{0AE27DFF-F827-BCAA-7268-293E52E1E252}"/>
              </a:ext>
            </a:extLst>
          </p:cNvPr>
          <p:cNvPicPr>
            <a:picLocks noChangeAspect="1"/>
          </p:cNvPicPr>
          <p:nvPr/>
        </p:nvPicPr>
        <p:blipFill rotWithShape="1">
          <a:blip r:embed="rId3"/>
          <a:srcRect l="18384" r="9006" b="-2"/>
          <a:stretch/>
        </p:blipFill>
        <p:spPr>
          <a:xfrm>
            <a:off x="6195373" y="321733"/>
            <a:ext cx="5674897" cy="5979074"/>
          </a:xfrm>
          <a:prstGeom prst="rect">
            <a:avLst/>
          </a:prstGeom>
        </p:spPr>
      </p:pic>
      <p:pic>
        <p:nvPicPr>
          <p:cNvPr id="9" name="صورة 8">
            <a:extLst>
              <a:ext uri="{FF2B5EF4-FFF2-40B4-BE49-F238E27FC236}">
                <a16:creationId xmlns:a16="http://schemas.microsoft.com/office/drawing/2014/main" id="{7965B2C6-AA76-8076-CAAD-50EB8B1FEB89}"/>
              </a:ext>
            </a:extLst>
          </p:cNvPr>
          <p:cNvPicPr>
            <a:picLocks noChangeAspect="1"/>
          </p:cNvPicPr>
          <p:nvPr/>
        </p:nvPicPr>
        <p:blipFill>
          <a:blip r:embed="rId4"/>
          <a:stretch>
            <a:fillRect/>
          </a:stretch>
        </p:blipFill>
        <p:spPr>
          <a:xfrm>
            <a:off x="975360" y="3210560"/>
            <a:ext cx="4632960" cy="3474720"/>
          </a:xfrm>
          <a:prstGeom prst="rect">
            <a:avLst/>
          </a:prstGeom>
        </p:spPr>
      </p:pic>
    </p:spTree>
    <p:extLst>
      <p:ext uri="{BB962C8B-B14F-4D97-AF65-F5344CB8AC3E}">
        <p14:creationId xmlns:p14="http://schemas.microsoft.com/office/powerpoint/2010/main" val="2427955503"/>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9015</TotalTime>
  <Words>433</Words>
  <Application>Microsoft Office PowerPoint</Application>
  <PresentationFormat>شاشة عريضة</PresentationFormat>
  <Paragraphs>35</Paragraphs>
  <Slides>13</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13</vt:i4>
      </vt:variant>
    </vt:vector>
  </HeadingPairs>
  <TitlesOfParts>
    <vt:vector size="19" baseType="lpstr">
      <vt:lpstr>Arial</vt:lpstr>
      <vt:lpstr>Cairo</vt:lpstr>
      <vt:lpstr>Century Gothic</vt:lpstr>
      <vt:lpstr>Söhne</vt:lpstr>
      <vt:lpstr>Wingdings 3</vt:lpstr>
      <vt:lpstr>ربطة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B25777</dc:creator>
  <cp:lastModifiedBy>Mohammed mushbari</cp:lastModifiedBy>
  <cp:revision>3</cp:revision>
  <dcterms:created xsi:type="dcterms:W3CDTF">2024-02-08T04:51:40Z</dcterms:created>
  <dcterms:modified xsi:type="dcterms:W3CDTF">2024-02-14T11:06:51Z</dcterms:modified>
</cp:coreProperties>
</file>