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0287000" cy="18288000"/>
  <p:notesSz cx="6858000" cy="9144000"/>
  <p:embeddedFontLst>
    <p:embeddedFont>
      <p:font typeface="Tajawal" panose="020B0604020202020204" charset="-78"/>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1">
          <p15:clr>
            <a:srgbClr val="747775"/>
          </p15:clr>
        </p15:guide>
        <p15:guide id="2" pos="573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E4F45-F698-4BD6-A8D2-654E767E6DC8}">
  <a:tblStyle styleId="{51FE4F45-F698-4BD6-A8D2-654E767E6D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50" d="100"/>
          <a:sy n="50" d="100"/>
        </p:scale>
        <p:origin x="2160" y="-466"/>
      </p:cViewPr>
      <p:guideLst>
        <p:guide orient="horz" pos="2721"/>
        <p:guide pos="5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8c924efa5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78c924ef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fd81f3409_0_5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fd81f34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fd81f3409_0_64: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fd81f340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9fc9c17b88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9fc9c17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c9c17b88_0_1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c9c17b8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fd81f3409_0_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fd81f34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d81f3409_0_1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d81f34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fd81f3409_0_19: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fd81f34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d81f3409_0_28: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d81f340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9fd81f3409_0_3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9fd81f34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fd81f3409_0_46:notes"/>
          <p:cNvSpPr>
            <a:spLocks noGrp="1" noRot="1" noChangeAspect="1"/>
          </p:cNvSpPr>
          <p:nvPr>
            <p:ph type="sldImg" idx="2"/>
          </p:nvPr>
        </p:nvSpPr>
        <p:spPr>
          <a:xfrm>
            <a:off x="2464919" y="685800"/>
            <a:ext cx="1928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fd81f340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10572725"/>
            <a:ext cx="10287002" cy="7715274"/>
          </a:xfrm>
          <a:prstGeom prst="rect">
            <a:avLst/>
          </a:prstGeom>
          <a:noFill/>
          <a:ln>
            <a:noFill/>
          </a:ln>
        </p:spPr>
      </p:pic>
      <p:sp>
        <p:nvSpPr>
          <p:cNvPr id="11" name="Google Shape;11;p2"/>
          <p:cNvSpPr txBox="1">
            <a:spLocks noGrp="1"/>
          </p:cNvSpPr>
          <p:nvPr>
            <p:ph type="ctrTitle"/>
          </p:nvPr>
        </p:nvSpPr>
        <p:spPr>
          <a:xfrm>
            <a:off x="350672" y="2647378"/>
            <a:ext cx="9585600" cy="72981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10100"/>
              <a:buNone/>
              <a:defRPr sz="10100"/>
            </a:lvl1pPr>
            <a:lvl2pPr lvl="1" algn="ctr">
              <a:spcBef>
                <a:spcPts val="0"/>
              </a:spcBef>
              <a:spcAft>
                <a:spcPts val="0"/>
              </a:spcAft>
              <a:buSzPts val="10100"/>
              <a:buNone/>
              <a:defRPr sz="10100"/>
            </a:lvl2pPr>
            <a:lvl3pPr lvl="2" algn="ctr">
              <a:spcBef>
                <a:spcPts val="0"/>
              </a:spcBef>
              <a:spcAft>
                <a:spcPts val="0"/>
              </a:spcAft>
              <a:buSzPts val="10100"/>
              <a:buNone/>
              <a:defRPr sz="10100"/>
            </a:lvl3pPr>
            <a:lvl4pPr lvl="3" algn="ctr">
              <a:spcBef>
                <a:spcPts val="0"/>
              </a:spcBef>
              <a:spcAft>
                <a:spcPts val="0"/>
              </a:spcAft>
              <a:buSzPts val="10100"/>
              <a:buNone/>
              <a:defRPr sz="10100"/>
            </a:lvl4pPr>
            <a:lvl5pPr lvl="4" algn="ctr">
              <a:spcBef>
                <a:spcPts val="0"/>
              </a:spcBef>
              <a:spcAft>
                <a:spcPts val="0"/>
              </a:spcAft>
              <a:buSzPts val="10100"/>
              <a:buNone/>
              <a:defRPr sz="10100"/>
            </a:lvl5pPr>
            <a:lvl6pPr lvl="5" algn="ctr">
              <a:spcBef>
                <a:spcPts val="0"/>
              </a:spcBef>
              <a:spcAft>
                <a:spcPts val="0"/>
              </a:spcAft>
              <a:buSzPts val="10100"/>
              <a:buNone/>
              <a:defRPr sz="10100"/>
            </a:lvl6pPr>
            <a:lvl7pPr lvl="6" algn="ctr">
              <a:spcBef>
                <a:spcPts val="0"/>
              </a:spcBef>
              <a:spcAft>
                <a:spcPts val="0"/>
              </a:spcAft>
              <a:buSzPts val="10100"/>
              <a:buNone/>
              <a:defRPr sz="10100"/>
            </a:lvl7pPr>
            <a:lvl8pPr lvl="7" algn="ctr">
              <a:spcBef>
                <a:spcPts val="0"/>
              </a:spcBef>
              <a:spcAft>
                <a:spcPts val="0"/>
              </a:spcAft>
              <a:buSzPts val="10100"/>
              <a:buNone/>
              <a:defRPr sz="10100"/>
            </a:lvl8pPr>
            <a:lvl9pPr lvl="8" algn="ctr">
              <a:spcBef>
                <a:spcPts val="0"/>
              </a:spcBef>
              <a:spcAft>
                <a:spcPts val="0"/>
              </a:spcAft>
              <a:buSzPts val="10100"/>
              <a:buNone/>
              <a:defRPr sz="10100"/>
            </a:lvl9pPr>
          </a:lstStyle>
          <a:p>
            <a:endParaRPr/>
          </a:p>
        </p:txBody>
      </p:sp>
      <p:sp>
        <p:nvSpPr>
          <p:cNvPr id="12" name="Google Shape;12;p2"/>
          <p:cNvSpPr txBox="1">
            <a:spLocks noGrp="1"/>
          </p:cNvSpPr>
          <p:nvPr>
            <p:ph type="subTitle" idx="1"/>
          </p:nvPr>
        </p:nvSpPr>
        <p:spPr>
          <a:xfrm>
            <a:off x="350663" y="10076889"/>
            <a:ext cx="9585600" cy="28182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3" name="Google Shape;13;p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50663" y="3932889"/>
            <a:ext cx="9585600" cy="69813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23200"/>
              <a:buNone/>
              <a:defRPr sz="23200"/>
            </a:lvl1pPr>
            <a:lvl2pPr lvl="1" algn="ctr">
              <a:spcBef>
                <a:spcPts val="0"/>
              </a:spcBef>
              <a:spcAft>
                <a:spcPts val="0"/>
              </a:spcAft>
              <a:buSzPts val="23200"/>
              <a:buNone/>
              <a:defRPr sz="23200"/>
            </a:lvl2pPr>
            <a:lvl3pPr lvl="2" algn="ctr">
              <a:spcBef>
                <a:spcPts val="0"/>
              </a:spcBef>
              <a:spcAft>
                <a:spcPts val="0"/>
              </a:spcAft>
              <a:buSzPts val="23200"/>
              <a:buNone/>
              <a:defRPr sz="23200"/>
            </a:lvl3pPr>
            <a:lvl4pPr lvl="3" algn="ctr">
              <a:spcBef>
                <a:spcPts val="0"/>
              </a:spcBef>
              <a:spcAft>
                <a:spcPts val="0"/>
              </a:spcAft>
              <a:buSzPts val="23200"/>
              <a:buNone/>
              <a:defRPr sz="23200"/>
            </a:lvl4pPr>
            <a:lvl5pPr lvl="4" algn="ctr">
              <a:spcBef>
                <a:spcPts val="0"/>
              </a:spcBef>
              <a:spcAft>
                <a:spcPts val="0"/>
              </a:spcAft>
              <a:buSzPts val="23200"/>
              <a:buNone/>
              <a:defRPr sz="23200"/>
            </a:lvl5pPr>
            <a:lvl6pPr lvl="5" algn="ctr">
              <a:spcBef>
                <a:spcPts val="0"/>
              </a:spcBef>
              <a:spcAft>
                <a:spcPts val="0"/>
              </a:spcAft>
              <a:buSzPts val="23200"/>
              <a:buNone/>
              <a:defRPr sz="23200"/>
            </a:lvl6pPr>
            <a:lvl7pPr lvl="6" algn="ctr">
              <a:spcBef>
                <a:spcPts val="0"/>
              </a:spcBef>
              <a:spcAft>
                <a:spcPts val="0"/>
              </a:spcAft>
              <a:buSzPts val="23200"/>
              <a:buNone/>
              <a:defRPr sz="23200"/>
            </a:lvl7pPr>
            <a:lvl8pPr lvl="7" algn="ctr">
              <a:spcBef>
                <a:spcPts val="0"/>
              </a:spcBef>
              <a:spcAft>
                <a:spcPts val="0"/>
              </a:spcAft>
              <a:buSzPts val="23200"/>
              <a:buNone/>
              <a:defRPr sz="23200"/>
            </a:lvl8pPr>
            <a:lvl9pPr lvl="8" algn="ctr">
              <a:spcBef>
                <a:spcPts val="0"/>
              </a:spcBef>
              <a:spcAft>
                <a:spcPts val="0"/>
              </a:spcAft>
              <a:buSzPts val="23200"/>
              <a:buNone/>
              <a:defRPr sz="23200"/>
            </a:lvl9pPr>
          </a:lstStyle>
          <a:p>
            <a:r>
              <a:t>xx%</a:t>
            </a:r>
          </a:p>
        </p:txBody>
      </p:sp>
      <p:sp>
        <p:nvSpPr>
          <p:cNvPr id="47" name="Google Shape;47;p11"/>
          <p:cNvSpPr txBox="1">
            <a:spLocks noGrp="1"/>
          </p:cNvSpPr>
          <p:nvPr>
            <p:ph type="body" idx="1"/>
          </p:nvPr>
        </p:nvSpPr>
        <p:spPr>
          <a:xfrm>
            <a:off x="350663" y="11207911"/>
            <a:ext cx="9585600" cy="4625100"/>
          </a:xfrm>
          <a:prstGeom prst="rect">
            <a:avLst/>
          </a:prstGeom>
        </p:spPr>
        <p:txBody>
          <a:bodyPr spcFirstLastPara="1" wrap="square" lIns="176925" tIns="176925" rIns="176925" bIns="176925" anchor="t" anchorCtr="0">
            <a:normAutofit/>
          </a:bodyPr>
          <a:lstStyle>
            <a:lvl1pPr marL="457200" lvl="0" indent="-450850" algn="ctr">
              <a:spcBef>
                <a:spcPts val="0"/>
              </a:spcBef>
              <a:spcAft>
                <a:spcPts val="0"/>
              </a:spcAft>
              <a:buSzPts val="3500"/>
              <a:buChar char="●"/>
              <a:defRPr/>
            </a:lvl1pPr>
            <a:lvl2pPr marL="914400" lvl="1" indent="-400050" algn="ctr">
              <a:spcBef>
                <a:spcPts val="0"/>
              </a:spcBef>
              <a:spcAft>
                <a:spcPts val="0"/>
              </a:spcAft>
              <a:buSzPts val="2700"/>
              <a:buChar char="○"/>
              <a:defRPr/>
            </a:lvl2pPr>
            <a:lvl3pPr marL="1371600" lvl="2" indent="-400050" algn="ctr">
              <a:spcBef>
                <a:spcPts val="0"/>
              </a:spcBef>
              <a:spcAft>
                <a:spcPts val="0"/>
              </a:spcAft>
              <a:buSzPts val="2700"/>
              <a:buChar char="■"/>
              <a:defRPr/>
            </a:lvl3pPr>
            <a:lvl4pPr marL="1828800" lvl="3" indent="-400050" algn="ctr">
              <a:spcBef>
                <a:spcPts val="0"/>
              </a:spcBef>
              <a:spcAft>
                <a:spcPts val="0"/>
              </a:spcAft>
              <a:buSzPts val="2700"/>
              <a:buChar char="●"/>
              <a:defRPr/>
            </a:lvl4pPr>
            <a:lvl5pPr marL="2286000" lvl="4" indent="-400050" algn="ctr">
              <a:spcBef>
                <a:spcPts val="0"/>
              </a:spcBef>
              <a:spcAft>
                <a:spcPts val="0"/>
              </a:spcAft>
              <a:buSzPts val="2700"/>
              <a:buChar char="○"/>
              <a:defRPr/>
            </a:lvl5pPr>
            <a:lvl6pPr marL="2743200" lvl="5" indent="-400050" algn="ctr">
              <a:spcBef>
                <a:spcPts val="0"/>
              </a:spcBef>
              <a:spcAft>
                <a:spcPts val="0"/>
              </a:spcAft>
              <a:buSzPts val="2700"/>
              <a:buChar char="■"/>
              <a:defRPr/>
            </a:lvl6pPr>
            <a:lvl7pPr marL="3200400" lvl="6" indent="-400050" algn="ctr">
              <a:spcBef>
                <a:spcPts val="0"/>
              </a:spcBef>
              <a:spcAft>
                <a:spcPts val="0"/>
              </a:spcAft>
              <a:buSzPts val="2700"/>
              <a:buChar char="●"/>
              <a:defRPr/>
            </a:lvl7pPr>
            <a:lvl8pPr marL="3657600" lvl="7" indent="-400050" algn="ctr">
              <a:spcBef>
                <a:spcPts val="0"/>
              </a:spcBef>
              <a:spcAft>
                <a:spcPts val="0"/>
              </a:spcAft>
              <a:buSzPts val="2700"/>
              <a:buChar char="○"/>
              <a:defRPr/>
            </a:lvl8pPr>
            <a:lvl9pPr marL="4114800" lvl="8" indent="-400050" algn="ctr">
              <a:spcBef>
                <a:spcPts val="0"/>
              </a:spcBef>
              <a:spcAft>
                <a:spcPts val="0"/>
              </a:spcAft>
              <a:buSzPts val="2700"/>
              <a:buChar char="■"/>
              <a:defRPr/>
            </a:lvl9pPr>
          </a:lstStyle>
          <a:p>
            <a:endParaRPr/>
          </a:p>
        </p:txBody>
      </p:sp>
      <p:sp>
        <p:nvSpPr>
          <p:cNvPr id="48" name="Google Shape;48;p11"/>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50663" y="7647467"/>
            <a:ext cx="9585600" cy="2993100"/>
          </a:xfrm>
          <a:prstGeom prst="rect">
            <a:avLst/>
          </a:prstGeom>
        </p:spPr>
        <p:txBody>
          <a:bodyPr spcFirstLastPara="1" wrap="square" lIns="176925" tIns="176925" rIns="176925" bIns="176925" anchor="ctr" anchorCtr="0">
            <a:normAutofit/>
          </a:bodyPr>
          <a:lstStyle>
            <a:lvl1pPr lvl="0" algn="ctr">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16" name="Google Shape;16;p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19" name="Google Shape;19;p4"/>
          <p:cNvSpPr txBox="1">
            <a:spLocks noGrp="1"/>
          </p:cNvSpPr>
          <p:nvPr>
            <p:ph type="body" idx="1"/>
          </p:nvPr>
        </p:nvSpPr>
        <p:spPr>
          <a:xfrm>
            <a:off x="350663" y="4097689"/>
            <a:ext cx="9585600" cy="12147300"/>
          </a:xfrm>
          <a:prstGeom prst="rect">
            <a:avLst/>
          </a:prstGeom>
        </p:spPr>
        <p:txBody>
          <a:bodyPr spcFirstLastPara="1" wrap="square" lIns="176925" tIns="176925" rIns="176925" bIns="176925" anchor="t"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20" name="Google Shape;20;p4"/>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3" name="Google Shape;23;p5"/>
          <p:cNvSpPr txBox="1">
            <a:spLocks noGrp="1"/>
          </p:cNvSpPr>
          <p:nvPr>
            <p:ph type="body" idx="1"/>
          </p:nvPr>
        </p:nvSpPr>
        <p:spPr>
          <a:xfrm>
            <a:off x="350663"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4" name="Google Shape;24;p5"/>
          <p:cNvSpPr txBox="1">
            <a:spLocks noGrp="1"/>
          </p:cNvSpPr>
          <p:nvPr>
            <p:ph type="body" idx="2"/>
          </p:nvPr>
        </p:nvSpPr>
        <p:spPr>
          <a:xfrm>
            <a:off x="5436450" y="4097689"/>
            <a:ext cx="4500000" cy="12147300"/>
          </a:xfrm>
          <a:prstGeom prst="rect">
            <a:avLst/>
          </a:prstGeom>
        </p:spPr>
        <p:txBody>
          <a:bodyPr spcFirstLastPara="1" wrap="square" lIns="176925" tIns="176925" rIns="176925" bIns="176925" anchor="t" anchorCtr="0">
            <a:normAutofit/>
          </a:bodyPr>
          <a:lstStyle>
            <a:lvl1pPr marL="457200" lvl="0" indent="-400050">
              <a:spcBef>
                <a:spcPts val="0"/>
              </a:spcBef>
              <a:spcAft>
                <a:spcPts val="0"/>
              </a:spcAft>
              <a:buSzPts val="2700"/>
              <a:buChar char="●"/>
              <a:defRPr sz="27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25" name="Google Shape;25;p5"/>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50663" y="1582311"/>
            <a:ext cx="9585600" cy="2036400"/>
          </a:xfrm>
          <a:prstGeom prst="rect">
            <a:avLst/>
          </a:prstGeom>
        </p:spPr>
        <p:txBody>
          <a:bodyPr spcFirstLastPara="1" wrap="square" lIns="176925" tIns="176925" rIns="176925" bIns="176925" anchor="t" anchorCtr="0">
            <a:norm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a:endParaRPr/>
          </a:p>
        </p:txBody>
      </p:sp>
      <p:sp>
        <p:nvSpPr>
          <p:cNvPr id="28" name="Google Shape;28;p6"/>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50663" y="1975467"/>
            <a:ext cx="3159000" cy="2686800"/>
          </a:xfrm>
          <a:prstGeom prst="rect">
            <a:avLst/>
          </a:prstGeom>
        </p:spPr>
        <p:txBody>
          <a:bodyPr spcFirstLastPara="1" wrap="square" lIns="176925" tIns="176925" rIns="176925" bIns="176925" anchor="b" anchorCtr="0">
            <a:norm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a:endParaRPr/>
          </a:p>
        </p:txBody>
      </p:sp>
      <p:sp>
        <p:nvSpPr>
          <p:cNvPr id="31" name="Google Shape;31;p7"/>
          <p:cNvSpPr txBox="1">
            <a:spLocks noGrp="1"/>
          </p:cNvSpPr>
          <p:nvPr>
            <p:ph type="body" idx="1"/>
          </p:nvPr>
        </p:nvSpPr>
        <p:spPr>
          <a:xfrm>
            <a:off x="350663" y="4940800"/>
            <a:ext cx="3159000" cy="11304600"/>
          </a:xfrm>
          <a:prstGeom prst="rect">
            <a:avLst/>
          </a:prstGeom>
        </p:spPr>
        <p:txBody>
          <a:bodyPr spcFirstLastPara="1" wrap="square" lIns="176925" tIns="176925" rIns="176925" bIns="176925" anchor="t" anchorCtr="0">
            <a:normAutofit/>
          </a:bodyPr>
          <a:lstStyle>
            <a:lvl1pPr marL="457200" lvl="0" indent="-374650">
              <a:spcBef>
                <a:spcPts val="0"/>
              </a:spcBef>
              <a:spcAft>
                <a:spcPts val="0"/>
              </a:spcAft>
              <a:buSzPts val="2300"/>
              <a:buChar char="●"/>
              <a:defRPr sz="2300"/>
            </a:lvl1pPr>
            <a:lvl2pPr marL="914400" lvl="1" indent="-374650">
              <a:spcBef>
                <a:spcPts val="0"/>
              </a:spcBef>
              <a:spcAft>
                <a:spcPts val="0"/>
              </a:spcAft>
              <a:buSzPts val="2300"/>
              <a:buChar char="○"/>
              <a:defRPr sz="2300"/>
            </a:lvl2pPr>
            <a:lvl3pPr marL="1371600" lvl="2" indent="-374650">
              <a:spcBef>
                <a:spcPts val="0"/>
              </a:spcBef>
              <a:spcAft>
                <a:spcPts val="0"/>
              </a:spcAft>
              <a:buSzPts val="2300"/>
              <a:buChar char="■"/>
              <a:defRPr sz="2300"/>
            </a:lvl3pPr>
            <a:lvl4pPr marL="1828800" lvl="3" indent="-374650">
              <a:spcBef>
                <a:spcPts val="0"/>
              </a:spcBef>
              <a:spcAft>
                <a:spcPts val="0"/>
              </a:spcAft>
              <a:buSzPts val="2300"/>
              <a:buChar char="●"/>
              <a:defRPr sz="2300"/>
            </a:lvl4pPr>
            <a:lvl5pPr marL="2286000" lvl="4" indent="-374650">
              <a:spcBef>
                <a:spcPts val="0"/>
              </a:spcBef>
              <a:spcAft>
                <a:spcPts val="0"/>
              </a:spcAft>
              <a:buSzPts val="2300"/>
              <a:buChar char="○"/>
              <a:defRPr sz="2300"/>
            </a:lvl5pPr>
            <a:lvl6pPr marL="2743200" lvl="5" indent="-374650">
              <a:spcBef>
                <a:spcPts val="0"/>
              </a:spcBef>
              <a:spcAft>
                <a:spcPts val="0"/>
              </a:spcAft>
              <a:buSzPts val="2300"/>
              <a:buChar char="■"/>
              <a:defRPr sz="2300"/>
            </a:lvl6pPr>
            <a:lvl7pPr marL="3200400" lvl="6" indent="-374650">
              <a:spcBef>
                <a:spcPts val="0"/>
              </a:spcBef>
              <a:spcAft>
                <a:spcPts val="0"/>
              </a:spcAft>
              <a:buSzPts val="2300"/>
              <a:buChar char="●"/>
              <a:defRPr sz="2300"/>
            </a:lvl7pPr>
            <a:lvl8pPr marL="3657600" lvl="7" indent="-374650">
              <a:spcBef>
                <a:spcPts val="0"/>
              </a:spcBef>
              <a:spcAft>
                <a:spcPts val="0"/>
              </a:spcAft>
              <a:buSzPts val="2300"/>
              <a:buChar char="○"/>
              <a:defRPr sz="2300"/>
            </a:lvl8pPr>
            <a:lvl9pPr marL="4114800" lvl="8" indent="-374650">
              <a:spcBef>
                <a:spcPts val="0"/>
              </a:spcBef>
              <a:spcAft>
                <a:spcPts val="0"/>
              </a:spcAft>
              <a:buSzPts val="2300"/>
              <a:buChar char="■"/>
              <a:defRPr sz="2300"/>
            </a:lvl9pPr>
          </a:lstStyle>
          <a:p>
            <a:endParaRPr/>
          </a:p>
        </p:txBody>
      </p:sp>
      <p:sp>
        <p:nvSpPr>
          <p:cNvPr id="32" name="Google Shape;32;p7"/>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551531" y="1600533"/>
            <a:ext cx="7163700" cy="14545200"/>
          </a:xfrm>
          <a:prstGeom prst="rect">
            <a:avLst/>
          </a:prstGeom>
        </p:spPr>
        <p:txBody>
          <a:bodyPr spcFirstLastPara="1" wrap="square" lIns="176925" tIns="176925" rIns="176925" bIns="176925" anchor="ctr" anchorCtr="0">
            <a:normAutofit/>
          </a:bodyPr>
          <a:lstStyle>
            <a:lvl1pPr lvl="0">
              <a:spcBef>
                <a:spcPts val="0"/>
              </a:spcBef>
              <a:spcAft>
                <a:spcPts val="0"/>
              </a:spcAft>
              <a:buSzPts val="9300"/>
              <a:buNone/>
              <a:defRPr sz="9300"/>
            </a:lvl1pPr>
            <a:lvl2pPr lvl="1">
              <a:spcBef>
                <a:spcPts val="0"/>
              </a:spcBef>
              <a:spcAft>
                <a:spcPts val="0"/>
              </a:spcAft>
              <a:buSzPts val="9300"/>
              <a:buNone/>
              <a:defRPr sz="9300"/>
            </a:lvl2pPr>
            <a:lvl3pPr lvl="2">
              <a:spcBef>
                <a:spcPts val="0"/>
              </a:spcBef>
              <a:spcAft>
                <a:spcPts val="0"/>
              </a:spcAft>
              <a:buSzPts val="9300"/>
              <a:buNone/>
              <a:defRPr sz="9300"/>
            </a:lvl3pPr>
            <a:lvl4pPr lvl="3">
              <a:spcBef>
                <a:spcPts val="0"/>
              </a:spcBef>
              <a:spcAft>
                <a:spcPts val="0"/>
              </a:spcAft>
              <a:buSzPts val="9300"/>
              <a:buNone/>
              <a:defRPr sz="9300"/>
            </a:lvl4pPr>
            <a:lvl5pPr lvl="4">
              <a:spcBef>
                <a:spcPts val="0"/>
              </a:spcBef>
              <a:spcAft>
                <a:spcPts val="0"/>
              </a:spcAft>
              <a:buSzPts val="9300"/>
              <a:buNone/>
              <a:defRPr sz="9300"/>
            </a:lvl5pPr>
            <a:lvl6pPr lvl="5">
              <a:spcBef>
                <a:spcPts val="0"/>
              </a:spcBef>
              <a:spcAft>
                <a:spcPts val="0"/>
              </a:spcAft>
              <a:buSzPts val="9300"/>
              <a:buNone/>
              <a:defRPr sz="9300"/>
            </a:lvl6pPr>
            <a:lvl7pPr lvl="6">
              <a:spcBef>
                <a:spcPts val="0"/>
              </a:spcBef>
              <a:spcAft>
                <a:spcPts val="0"/>
              </a:spcAft>
              <a:buSzPts val="9300"/>
              <a:buNone/>
              <a:defRPr sz="9300"/>
            </a:lvl7pPr>
            <a:lvl8pPr lvl="7">
              <a:spcBef>
                <a:spcPts val="0"/>
              </a:spcBef>
              <a:spcAft>
                <a:spcPts val="0"/>
              </a:spcAft>
              <a:buSzPts val="9300"/>
              <a:buNone/>
              <a:defRPr sz="9300"/>
            </a:lvl8pPr>
            <a:lvl9pPr lvl="8">
              <a:spcBef>
                <a:spcPts val="0"/>
              </a:spcBef>
              <a:spcAft>
                <a:spcPts val="0"/>
              </a:spcAft>
              <a:buSzPts val="9300"/>
              <a:buNone/>
              <a:defRPr sz="9300"/>
            </a:lvl9pPr>
          </a:lstStyle>
          <a:p>
            <a:endParaRPr/>
          </a:p>
        </p:txBody>
      </p:sp>
      <p:sp>
        <p:nvSpPr>
          <p:cNvPr id="35" name="Google Shape;35;p8"/>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5143500" y="-444"/>
            <a:ext cx="5143500" cy="18288000"/>
          </a:xfrm>
          <a:prstGeom prst="rect">
            <a:avLst/>
          </a:prstGeom>
          <a:solidFill>
            <a:schemeClr val="lt2"/>
          </a:solidFill>
          <a:ln>
            <a:noFill/>
          </a:ln>
        </p:spPr>
        <p:txBody>
          <a:bodyPr spcFirstLastPara="1" wrap="square" lIns="176925" tIns="176925" rIns="176925" bIns="1769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98688" y="4384622"/>
            <a:ext cx="4550700" cy="5270400"/>
          </a:xfrm>
          <a:prstGeom prst="rect">
            <a:avLst/>
          </a:prstGeom>
        </p:spPr>
        <p:txBody>
          <a:bodyPr spcFirstLastPara="1" wrap="square" lIns="176925" tIns="176925" rIns="176925" bIns="176925" anchor="b" anchorCtr="0">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39" name="Google Shape;39;p9"/>
          <p:cNvSpPr txBox="1">
            <a:spLocks noGrp="1"/>
          </p:cNvSpPr>
          <p:nvPr>
            <p:ph type="subTitle" idx="1"/>
          </p:nvPr>
        </p:nvSpPr>
        <p:spPr>
          <a:xfrm>
            <a:off x="298688" y="9966489"/>
            <a:ext cx="4550700" cy="4391400"/>
          </a:xfrm>
          <a:prstGeom prst="rect">
            <a:avLst/>
          </a:prstGeom>
        </p:spPr>
        <p:txBody>
          <a:bodyPr spcFirstLastPara="1" wrap="square" lIns="176925" tIns="176925" rIns="176925" bIns="176925"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40" name="Google Shape;40;p9"/>
          <p:cNvSpPr txBox="1">
            <a:spLocks noGrp="1"/>
          </p:cNvSpPr>
          <p:nvPr>
            <p:ph type="body" idx="2"/>
          </p:nvPr>
        </p:nvSpPr>
        <p:spPr>
          <a:xfrm>
            <a:off x="5556938" y="2574489"/>
            <a:ext cx="4316700" cy="13138200"/>
          </a:xfrm>
          <a:prstGeom prst="rect">
            <a:avLst/>
          </a:prstGeom>
        </p:spPr>
        <p:txBody>
          <a:bodyPr spcFirstLastPara="1" wrap="square" lIns="176925" tIns="176925" rIns="176925" bIns="176925" anchor="ctr" anchorCtr="0">
            <a:normAutofit/>
          </a:bodyPr>
          <a:lstStyle>
            <a:lvl1pPr marL="457200" lvl="0" indent="-450850">
              <a:spcBef>
                <a:spcPts val="0"/>
              </a:spcBef>
              <a:spcAft>
                <a:spcPts val="0"/>
              </a:spcAft>
              <a:buSzPts val="3500"/>
              <a:buChar char="●"/>
              <a:defRPr/>
            </a:lvl1pPr>
            <a:lvl2pPr marL="914400" lvl="1" indent="-400050">
              <a:spcBef>
                <a:spcPts val="0"/>
              </a:spcBef>
              <a:spcAft>
                <a:spcPts val="0"/>
              </a:spcAft>
              <a:buSzPts val="2700"/>
              <a:buChar char="○"/>
              <a:defRPr/>
            </a:lvl2pPr>
            <a:lvl3pPr marL="1371600" lvl="2" indent="-400050">
              <a:spcBef>
                <a:spcPts val="0"/>
              </a:spcBef>
              <a:spcAft>
                <a:spcPts val="0"/>
              </a:spcAft>
              <a:buSzPts val="2700"/>
              <a:buChar char="■"/>
              <a:defRPr/>
            </a:lvl3pPr>
            <a:lvl4pPr marL="1828800" lvl="3" indent="-400050">
              <a:spcBef>
                <a:spcPts val="0"/>
              </a:spcBef>
              <a:spcAft>
                <a:spcPts val="0"/>
              </a:spcAft>
              <a:buSzPts val="2700"/>
              <a:buChar char="●"/>
              <a:defRPr/>
            </a:lvl4pPr>
            <a:lvl5pPr marL="2286000" lvl="4" indent="-400050">
              <a:spcBef>
                <a:spcPts val="0"/>
              </a:spcBef>
              <a:spcAft>
                <a:spcPts val="0"/>
              </a:spcAft>
              <a:buSzPts val="2700"/>
              <a:buChar char="○"/>
              <a:defRPr/>
            </a:lvl5pPr>
            <a:lvl6pPr marL="2743200" lvl="5" indent="-400050">
              <a:spcBef>
                <a:spcPts val="0"/>
              </a:spcBef>
              <a:spcAft>
                <a:spcPts val="0"/>
              </a:spcAft>
              <a:buSzPts val="2700"/>
              <a:buChar char="■"/>
              <a:defRPr/>
            </a:lvl6pPr>
            <a:lvl7pPr marL="3200400" lvl="6" indent="-400050">
              <a:spcBef>
                <a:spcPts val="0"/>
              </a:spcBef>
              <a:spcAft>
                <a:spcPts val="0"/>
              </a:spcAft>
              <a:buSzPts val="2700"/>
              <a:buChar char="●"/>
              <a:defRPr/>
            </a:lvl7pPr>
            <a:lvl8pPr marL="3657600" lvl="7" indent="-400050">
              <a:spcBef>
                <a:spcPts val="0"/>
              </a:spcBef>
              <a:spcAft>
                <a:spcPts val="0"/>
              </a:spcAft>
              <a:buSzPts val="2700"/>
              <a:buChar char="○"/>
              <a:defRPr/>
            </a:lvl8pPr>
            <a:lvl9pPr marL="4114800" lvl="8" indent="-400050">
              <a:spcBef>
                <a:spcPts val="0"/>
              </a:spcBef>
              <a:spcAft>
                <a:spcPts val="0"/>
              </a:spcAft>
              <a:buSzPts val="2700"/>
              <a:buChar char="■"/>
              <a:defRPr/>
            </a:lvl9pPr>
          </a:lstStyle>
          <a:p>
            <a:endParaRPr/>
          </a:p>
        </p:txBody>
      </p:sp>
      <p:sp>
        <p:nvSpPr>
          <p:cNvPr id="41" name="Google Shape;41;p9"/>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50663" y="15042044"/>
            <a:ext cx="6748800" cy="2151600"/>
          </a:xfrm>
          <a:prstGeom prst="rect">
            <a:avLst/>
          </a:prstGeom>
        </p:spPr>
        <p:txBody>
          <a:bodyPr spcFirstLastPara="1" wrap="square" lIns="176925" tIns="176925" rIns="176925" bIns="176925" anchor="ctr" anchorCtr="0">
            <a:normAutofit/>
          </a:bodyPr>
          <a:lstStyle>
            <a:lvl1pPr marL="457200" lvl="0" indent="-228600">
              <a:lnSpc>
                <a:spcPct val="100000"/>
              </a:lnSpc>
              <a:spcBef>
                <a:spcPts val="0"/>
              </a:spcBef>
              <a:spcAft>
                <a:spcPts val="0"/>
              </a:spcAft>
              <a:buSzPts val="3500"/>
              <a:buNone/>
              <a:defRPr/>
            </a:lvl1pPr>
          </a:lstStyle>
          <a:p>
            <a:endParaRPr/>
          </a:p>
        </p:txBody>
      </p:sp>
      <p:sp>
        <p:nvSpPr>
          <p:cNvPr id="44" name="Google Shape;44;p10"/>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0663" y="1582311"/>
            <a:ext cx="9585600" cy="2036400"/>
          </a:xfrm>
          <a:prstGeom prst="rect">
            <a:avLst/>
          </a:prstGeom>
          <a:noFill/>
          <a:ln>
            <a:noFill/>
          </a:ln>
        </p:spPr>
        <p:txBody>
          <a:bodyPr spcFirstLastPara="1" wrap="square" lIns="176925" tIns="176925" rIns="176925" bIns="176925" anchor="t" anchorCtr="0">
            <a:norm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a:endParaRPr/>
          </a:p>
        </p:txBody>
      </p:sp>
      <p:sp>
        <p:nvSpPr>
          <p:cNvPr id="7" name="Google Shape;7;p1"/>
          <p:cNvSpPr txBox="1">
            <a:spLocks noGrp="1"/>
          </p:cNvSpPr>
          <p:nvPr>
            <p:ph type="body" idx="1"/>
          </p:nvPr>
        </p:nvSpPr>
        <p:spPr>
          <a:xfrm>
            <a:off x="350663" y="4097689"/>
            <a:ext cx="9585600" cy="12147300"/>
          </a:xfrm>
          <a:prstGeom prst="rect">
            <a:avLst/>
          </a:prstGeom>
          <a:noFill/>
          <a:ln>
            <a:noFill/>
          </a:ln>
        </p:spPr>
        <p:txBody>
          <a:bodyPr spcFirstLastPara="1" wrap="square" lIns="176925" tIns="176925" rIns="176925" bIns="176925" anchor="t" anchorCtr="0">
            <a:normAutofit/>
          </a:bodyPr>
          <a:lstStyle>
            <a:lvl1pPr marL="457200" lvl="0" indent="-450850">
              <a:lnSpc>
                <a:spcPct val="115000"/>
              </a:lnSpc>
              <a:spcBef>
                <a:spcPts val="0"/>
              </a:spcBef>
              <a:spcAft>
                <a:spcPts val="0"/>
              </a:spcAft>
              <a:buClr>
                <a:schemeClr val="dk2"/>
              </a:buClr>
              <a:buSzPts val="3500"/>
              <a:buChar char="●"/>
              <a:defRPr sz="3500">
                <a:solidFill>
                  <a:schemeClr val="dk2"/>
                </a:solidFill>
              </a:defRPr>
            </a:lvl1pPr>
            <a:lvl2pPr marL="914400" lvl="1" indent="-400050">
              <a:lnSpc>
                <a:spcPct val="115000"/>
              </a:lnSpc>
              <a:spcBef>
                <a:spcPts val="0"/>
              </a:spcBef>
              <a:spcAft>
                <a:spcPts val="0"/>
              </a:spcAft>
              <a:buClr>
                <a:schemeClr val="dk2"/>
              </a:buClr>
              <a:buSzPts val="2700"/>
              <a:buChar char="○"/>
              <a:defRPr sz="2700">
                <a:solidFill>
                  <a:schemeClr val="dk2"/>
                </a:solidFill>
              </a:defRPr>
            </a:lvl2pPr>
            <a:lvl3pPr marL="1371600" lvl="2" indent="-400050">
              <a:lnSpc>
                <a:spcPct val="115000"/>
              </a:lnSpc>
              <a:spcBef>
                <a:spcPts val="0"/>
              </a:spcBef>
              <a:spcAft>
                <a:spcPts val="0"/>
              </a:spcAft>
              <a:buClr>
                <a:schemeClr val="dk2"/>
              </a:buClr>
              <a:buSzPts val="2700"/>
              <a:buChar char="■"/>
              <a:defRPr sz="2700">
                <a:solidFill>
                  <a:schemeClr val="dk2"/>
                </a:solidFill>
              </a:defRPr>
            </a:lvl3pPr>
            <a:lvl4pPr marL="1828800" lvl="3" indent="-400050">
              <a:lnSpc>
                <a:spcPct val="115000"/>
              </a:lnSpc>
              <a:spcBef>
                <a:spcPts val="0"/>
              </a:spcBef>
              <a:spcAft>
                <a:spcPts val="0"/>
              </a:spcAft>
              <a:buClr>
                <a:schemeClr val="dk2"/>
              </a:buClr>
              <a:buSzPts val="2700"/>
              <a:buChar char="●"/>
              <a:defRPr sz="2700">
                <a:solidFill>
                  <a:schemeClr val="dk2"/>
                </a:solidFill>
              </a:defRPr>
            </a:lvl4pPr>
            <a:lvl5pPr marL="2286000" lvl="4" indent="-400050">
              <a:lnSpc>
                <a:spcPct val="115000"/>
              </a:lnSpc>
              <a:spcBef>
                <a:spcPts val="0"/>
              </a:spcBef>
              <a:spcAft>
                <a:spcPts val="0"/>
              </a:spcAft>
              <a:buClr>
                <a:schemeClr val="dk2"/>
              </a:buClr>
              <a:buSzPts val="2700"/>
              <a:buChar char="○"/>
              <a:defRPr sz="2700">
                <a:solidFill>
                  <a:schemeClr val="dk2"/>
                </a:solidFill>
              </a:defRPr>
            </a:lvl5pPr>
            <a:lvl6pPr marL="2743200" lvl="5" indent="-400050">
              <a:lnSpc>
                <a:spcPct val="115000"/>
              </a:lnSpc>
              <a:spcBef>
                <a:spcPts val="0"/>
              </a:spcBef>
              <a:spcAft>
                <a:spcPts val="0"/>
              </a:spcAft>
              <a:buClr>
                <a:schemeClr val="dk2"/>
              </a:buClr>
              <a:buSzPts val="2700"/>
              <a:buChar char="■"/>
              <a:defRPr sz="2700">
                <a:solidFill>
                  <a:schemeClr val="dk2"/>
                </a:solidFill>
              </a:defRPr>
            </a:lvl6pPr>
            <a:lvl7pPr marL="3200400" lvl="6" indent="-400050">
              <a:lnSpc>
                <a:spcPct val="115000"/>
              </a:lnSpc>
              <a:spcBef>
                <a:spcPts val="0"/>
              </a:spcBef>
              <a:spcAft>
                <a:spcPts val="0"/>
              </a:spcAft>
              <a:buClr>
                <a:schemeClr val="dk2"/>
              </a:buClr>
              <a:buSzPts val="2700"/>
              <a:buChar char="●"/>
              <a:defRPr sz="2700">
                <a:solidFill>
                  <a:schemeClr val="dk2"/>
                </a:solidFill>
              </a:defRPr>
            </a:lvl7pPr>
            <a:lvl8pPr marL="3657600" lvl="7" indent="-400050">
              <a:lnSpc>
                <a:spcPct val="115000"/>
              </a:lnSpc>
              <a:spcBef>
                <a:spcPts val="0"/>
              </a:spcBef>
              <a:spcAft>
                <a:spcPts val="0"/>
              </a:spcAft>
              <a:buClr>
                <a:schemeClr val="dk2"/>
              </a:buClr>
              <a:buSzPts val="2700"/>
              <a:buChar char="○"/>
              <a:defRPr sz="2700">
                <a:solidFill>
                  <a:schemeClr val="dk2"/>
                </a:solidFill>
              </a:defRPr>
            </a:lvl8pPr>
            <a:lvl9pPr marL="4114800" lvl="8" indent="-400050">
              <a:lnSpc>
                <a:spcPct val="115000"/>
              </a:lnSpc>
              <a:spcBef>
                <a:spcPts val="0"/>
              </a:spcBef>
              <a:spcAft>
                <a:spcPts val="0"/>
              </a:spcAft>
              <a:buClr>
                <a:schemeClr val="dk2"/>
              </a:buClr>
              <a:buSzPts val="2700"/>
              <a:buChar char="■"/>
              <a:defRPr sz="2700">
                <a:solidFill>
                  <a:schemeClr val="dk2"/>
                </a:solidFill>
              </a:defRPr>
            </a:lvl9pPr>
          </a:lstStyle>
          <a:p>
            <a:endParaRPr/>
          </a:p>
        </p:txBody>
      </p:sp>
      <p:sp>
        <p:nvSpPr>
          <p:cNvPr id="8" name="Google Shape;8;p1"/>
          <p:cNvSpPr txBox="1">
            <a:spLocks noGrp="1"/>
          </p:cNvSpPr>
          <p:nvPr>
            <p:ph type="sldNum" idx="12"/>
          </p:nvPr>
        </p:nvSpPr>
        <p:spPr>
          <a:xfrm>
            <a:off x="9531515" y="16580326"/>
            <a:ext cx="617400" cy="1399500"/>
          </a:xfrm>
          <a:prstGeom prst="rect">
            <a:avLst/>
          </a:prstGeom>
          <a:noFill/>
          <a:ln>
            <a:noFill/>
          </a:ln>
        </p:spPr>
        <p:txBody>
          <a:bodyPr spcFirstLastPara="1" wrap="square" lIns="176925" tIns="176925" rIns="176925" bIns="176925" anchor="ctr" anchorCtr="0">
            <a:normAutofit/>
          </a:bodyPr>
          <a:lstStyle>
            <a:lvl1pPr lvl="0" algn="r">
              <a:buNone/>
              <a:defRPr sz="1900">
                <a:solidFill>
                  <a:schemeClr val="dk2"/>
                </a:solidFill>
              </a:defRPr>
            </a:lvl1pPr>
            <a:lvl2pPr lvl="1" algn="r">
              <a:buNone/>
              <a:defRPr sz="1900">
                <a:solidFill>
                  <a:schemeClr val="dk2"/>
                </a:solidFill>
              </a:defRPr>
            </a:lvl2pPr>
            <a:lvl3pPr lvl="2" algn="r">
              <a:buNone/>
              <a:defRPr sz="1900">
                <a:solidFill>
                  <a:schemeClr val="dk2"/>
                </a:solidFill>
              </a:defRPr>
            </a:lvl3pPr>
            <a:lvl4pPr lvl="3" algn="r">
              <a:buNone/>
              <a:defRPr sz="1900">
                <a:solidFill>
                  <a:schemeClr val="dk2"/>
                </a:solidFill>
              </a:defRPr>
            </a:lvl4pPr>
            <a:lvl5pPr lvl="4" algn="r">
              <a:buNone/>
              <a:defRPr sz="1900">
                <a:solidFill>
                  <a:schemeClr val="dk2"/>
                </a:solidFill>
              </a:defRPr>
            </a:lvl5pPr>
            <a:lvl6pPr lvl="5" algn="r">
              <a:buNone/>
              <a:defRPr sz="1900">
                <a:solidFill>
                  <a:schemeClr val="dk2"/>
                </a:solidFill>
              </a:defRPr>
            </a:lvl6pPr>
            <a:lvl7pPr lvl="6" algn="r">
              <a:buNone/>
              <a:defRPr sz="1900">
                <a:solidFill>
                  <a:schemeClr val="dk2"/>
                </a:solidFill>
              </a:defRPr>
            </a:lvl7pPr>
            <a:lvl8pPr lvl="7" algn="r">
              <a:buNone/>
              <a:defRPr sz="1900">
                <a:solidFill>
                  <a:schemeClr val="dk2"/>
                </a:solidFill>
              </a:defRPr>
            </a:lvl8pPr>
            <a:lvl9pPr lvl="8" algn="r">
              <a:buNone/>
              <a:defRPr sz="19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p:nvPr/>
        </p:nvSpPr>
        <p:spPr>
          <a:xfrm>
            <a:off x="2078180" y="5037937"/>
            <a:ext cx="6722007" cy="1292631"/>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ar-SA" sz="7200" b="1" dirty="0">
                <a:solidFill>
                  <a:srgbClr val="FFFFFF"/>
                </a:solidFill>
                <a:latin typeface="Tajawal"/>
                <a:ea typeface="Tajawal"/>
                <a:cs typeface="Tajawal"/>
                <a:sym typeface="Tajawal"/>
              </a:rPr>
              <a:t>تقرير المشروع</a:t>
            </a:r>
            <a:endParaRPr lang="ar" sz="7200" b="1" dirty="0">
              <a:solidFill>
                <a:srgbClr val="FFFFFF"/>
              </a:solidFill>
              <a:latin typeface="Tajawal"/>
              <a:ea typeface="Tajawal"/>
              <a:cs typeface="Tajawal"/>
              <a:sym typeface="Tajawal"/>
            </a:endParaRPr>
          </a:p>
        </p:txBody>
      </p:sp>
      <p:sp>
        <p:nvSpPr>
          <p:cNvPr id="56" name="Google Shape;56;p13"/>
          <p:cNvSpPr txBox="1">
            <a:spLocks noGrp="1"/>
          </p:cNvSpPr>
          <p:nvPr>
            <p:ph type="sldNum" idx="12"/>
          </p:nvPr>
        </p:nvSpPr>
        <p:spPr>
          <a:xfrm>
            <a:off x="9531515" y="1658032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a:t>
            </a:fld>
            <a:endParaRPr/>
          </a:p>
        </p:txBody>
      </p:sp>
      <p:pic>
        <p:nvPicPr>
          <p:cNvPr id="57" name="Google Shape;57;p13"/>
          <p:cNvPicPr preferRelativeResize="0"/>
          <p:nvPr/>
        </p:nvPicPr>
        <p:blipFill rotWithShape="1">
          <a:blip r:embed="rId4">
            <a:alphaModFix/>
          </a:blip>
          <a:srcRect l="60751"/>
          <a:stretch/>
        </p:blipFill>
        <p:spPr>
          <a:xfrm>
            <a:off x="6646800" y="768075"/>
            <a:ext cx="2920428" cy="635800"/>
          </a:xfrm>
          <a:prstGeom prst="rect">
            <a:avLst/>
          </a:prstGeom>
          <a:noFill/>
          <a:ln>
            <a:noFill/>
          </a:ln>
        </p:spPr>
      </p:pic>
      <p:pic>
        <p:nvPicPr>
          <p:cNvPr id="58" name="Google Shape;58;p13"/>
          <p:cNvPicPr preferRelativeResize="0"/>
          <p:nvPr/>
        </p:nvPicPr>
        <p:blipFill>
          <a:blip r:embed="rId5">
            <a:alphaModFix/>
          </a:blip>
          <a:stretch>
            <a:fillRect/>
          </a:stretch>
        </p:blipFill>
        <p:spPr>
          <a:xfrm>
            <a:off x="945285" y="768098"/>
            <a:ext cx="1836180" cy="63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44" name="Google Shape;144;p22"/>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10</a:t>
            </a:fld>
            <a:endParaRPr/>
          </a:p>
        </p:txBody>
      </p:sp>
      <p:sp>
        <p:nvSpPr>
          <p:cNvPr id="145" name="Google Shape;145;p22"/>
          <p:cNvSpPr txBox="1"/>
          <p:nvPr/>
        </p:nvSpPr>
        <p:spPr>
          <a:xfrm>
            <a:off x="2483795" y="1403875"/>
            <a:ext cx="6409200" cy="193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Conclusion and Future Work</a:t>
            </a:r>
            <a:endParaRPr sz="5300" dirty="0">
              <a:latin typeface="Tajawal"/>
              <a:ea typeface="Tajawal"/>
              <a:cs typeface="Tajawal"/>
              <a:sym typeface="Tajawal"/>
            </a:endParaRPr>
          </a:p>
        </p:txBody>
      </p:sp>
      <p:sp>
        <p:nvSpPr>
          <p:cNvPr id="146" name="Google Shape;146;p22"/>
          <p:cNvSpPr txBox="1"/>
          <p:nvPr/>
        </p:nvSpPr>
        <p:spPr>
          <a:xfrm>
            <a:off x="320040" y="3852865"/>
            <a:ext cx="9631680" cy="10378195"/>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endParaRPr lang="ar-SA" sz="2000" b="1" dirty="0">
              <a:solidFill>
                <a:srgbClr val="463185"/>
              </a:solidFill>
              <a:latin typeface="Tajawal"/>
              <a:ea typeface="Tajawal"/>
              <a:cs typeface="Tajawal"/>
              <a:sym typeface="Tajawal"/>
            </a:endParaRP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1. تحسين الدقة: يمكن تحسين دقة نماذج التنبؤ بجودة المياه عبر تحسين عمليات التحليل والتعلم الآلي، بما في ذلك استخدام تقنيات التعلم العميق وتحسين الخوارزميات.</a:t>
            </a: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2. توسيع النطاق: يمكن توسيع نطاق التحليل ليشمل مزيد من المعلمات والمتغيرات التي يمكن أن تؤثر على جودة المياه، مما يساعد في فهم أفضل للعوامل المؤثرة وتوجيه الجهود بشكل أكثر فعالية.</a:t>
            </a: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3. التكامل مع التقنيات الناشئة: يمكن دمج تقنيات الذكاء الصناعي مثل تعلم الآلة العميق والشبكات العصبية الاصطناعية مع تحليل بيانات جودة المياه لتطوير نماذج أكثر دقة وفعالية.</a:t>
            </a:r>
          </a:p>
          <a:p>
            <a:pPr marL="0" lvl="0" indent="0" algn="r" rtl="0">
              <a:lnSpc>
                <a:spcPct val="115000"/>
              </a:lnSpc>
              <a:spcBef>
                <a:spcPts val="0"/>
              </a:spcBef>
              <a:spcAft>
                <a:spcPts val="0"/>
              </a:spcAft>
              <a:buNone/>
            </a:pPr>
            <a:endParaRPr lang="ar-SA" sz="2000" b="1" dirty="0">
              <a:solidFill>
                <a:srgbClr val="463185"/>
              </a:solidFill>
              <a:latin typeface="Tajawal"/>
              <a:ea typeface="Tajawal"/>
              <a:cs typeface="Tajawal"/>
              <a:sym typeface="Tajawal"/>
            </a:endParaRP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1. دراسات المياه: يتعين الاستمرار في البحث والتطوير في مجال جودة المياه، بما في ذلك توسيع الدراسات لتشمل مزيد من المعلمات والمناطق الجغرافية، وذلك لتحسين فهمنا لتأثيرات التلوث والعوامل البيئية.</a:t>
            </a:r>
          </a:p>
          <a:p>
            <a:pPr marL="0" lvl="0" indent="0" algn="r" rtl="0">
              <a:lnSpc>
                <a:spcPct val="115000"/>
              </a:lnSpc>
              <a:spcBef>
                <a:spcPts val="0"/>
              </a:spcBef>
              <a:spcAft>
                <a:spcPts val="0"/>
              </a:spcAft>
              <a:buNone/>
            </a:pPr>
            <a:endParaRPr lang="ar-SA" sz="2000" b="1" dirty="0">
              <a:solidFill>
                <a:srgbClr val="463185"/>
              </a:solidFill>
              <a:latin typeface="Tajawal"/>
              <a:ea typeface="Tajawal"/>
              <a:cs typeface="Tajawal"/>
              <a:sym typeface="Tajawal"/>
            </a:endParaRP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2. الوعي العام: يجب تعزيز الوعي بأهمية جودة المياه وأثرها على الصحة العامة، وذلك من خلال التثقيف والتوعية للمجتمعات حول أهمية استخدام المياه النظيفة والمحافظة على الموارد المائية.</a:t>
            </a:r>
          </a:p>
          <a:p>
            <a:pPr marL="0" lvl="0" indent="0" algn="r" rtl="0">
              <a:lnSpc>
                <a:spcPct val="115000"/>
              </a:lnSpc>
              <a:spcBef>
                <a:spcPts val="0"/>
              </a:spcBef>
              <a:spcAft>
                <a:spcPts val="0"/>
              </a:spcAft>
              <a:buNone/>
            </a:pPr>
            <a:endParaRPr lang="ar-SA" sz="2000" b="1" dirty="0">
              <a:solidFill>
                <a:srgbClr val="463185"/>
              </a:solidFill>
              <a:latin typeface="Tajawal"/>
              <a:ea typeface="Tajawal"/>
              <a:cs typeface="Tajawal"/>
              <a:sym typeface="Tajawal"/>
            </a:endParaRP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3. التشريعات والسياسات: يجب تطوير التشريعات والسياسات البيئية التي تهدف إلى حماية جودة المياه وضمان توفر المياه النظيفة والآمنة للجميع، بالإضافة إلى تعزيز التحكم والمراقبة لضمان الامتثال.</a:t>
            </a:r>
          </a:p>
          <a:p>
            <a:pPr marL="0" lvl="0" indent="0" algn="r" rtl="0">
              <a:lnSpc>
                <a:spcPct val="115000"/>
              </a:lnSpc>
              <a:spcBef>
                <a:spcPts val="0"/>
              </a:spcBef>
              <a:spcAft>
                <a:spcPts val="0"/>
              </a:spcAft>
              <a:buNone/>
            </a:pPr>
            <a:endParaRPr lang="ar-SA" sz="2000" b="1" dirty="0">
              <a:solidFill>
                <a:srgbClr val="463185"/>
              </a:solidFill>
              <a:latin typeface="Tajawal"/>
              <a:ea typeface="Tajawal"/>
              <a:cs typeface="Tajawal"/>
              <a:sym typeface="Tajawal"/>
            </a:endParaRP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4. التكنولوجيا والابتكار: يمكن استكشاف وتطوير تقنيات وأساليب جديدة لمعالجة وتحليل المياه، بما في ذلك تطبيق التكنولوجيا البيئية والمبتكرة لتحسين جودة المياه والمحافظة على الموارد المائية.</a:t>
            </a:r>
          </a:p>
          <a:p>
            <a:pPr marL="0" lvl="0" indent="0" algn="r" rtl="0">
              <a:lnSpc>
                <a:spcPct val="115000"/>
              </a:lnSpc>
              <a:spcBef>
                <a:spcPts val="0"/>
              </a:spcBef>
              <a:spcAft>
                <a:spcPts val="0"/>
              </a:spcAft>
              <a:buNone/>
            </a:pPr>
            <a:endParaRPr lang="ar-SA" sz="2000" b="1" dirty="0">
              <a:solidFill>
                <a:srgbClr val="463185"/>
              </a:solidFill>
              <a:latin typeface="Tajawal"/>
              <a:ea typeface="Tajawal"/>
              <a:cs typeface="Tajawal"/>
              <a:sym typeface="Tajawal"/>
            </a:endParaRPr>
          </a:p>
          <a:p>
            <a:pPr marL="0" lvl="0" indent="0" algn="r" rtl="0">
              <a:lnSpc>
                <a:spcPct val="115000"/>
              </a:lnSpc>
              <a:spcBef>
                <a:spcPts val="0"/>
              </a:spcBef>
              <a:spcAft>
                <a:spcPts val="0"/>
              </a:spcAft>
              <a:buNone/>
            </a:pPr>
            <a:r>
              <a:rPr lang="ar-SA" sz="2000" b="1" dirty="0">
                <a:solidFill>
                  <a:srgbClr val="463185"/>
                </a:solidFill>
                <a:latin typeface="Tajawal"/>
                <a:ea typeface="Tajawal"/>
                <a:cs typeface="Tajawal"/>
                <a:sym typeface="Tajawal"/>
              </a:rPr>
              <a:t>من خلال هذه الجهود المستمرة، يمكننا العمل نحو تحسين جودة المياه وضمان </a:t>
            </a:r>
            <a:r>
              <a:rPr lang="ar-SA" sz="1600" b="1" dirty="0">
                <a:solidFill>
                  <a:srgbClr val="463185"/>
                </a:solidFill>
                <a:latin typeface="Tajawal"/>
                <a:ea typeface="Tajawal"/>
                <a:cs typeface="Tajawal"/>
                <a:sym typeface="Tajawal"/>
              </a:rPr>
              <a:t>توفر مصادر مياه آمنة ونظيفة للجميع في المستقبل.</a:t>
            </a:r>
            <a:endParaRPr sz="1600" b="1" dirty="0">
              <a:solidFill>
                <a:srgbClr val="463185"/>
              </a:solidFill>
              <a:latin typeface="Tajawal"/>
              <a:ea typeface="Tajawal"/>
              <a:cs typeface="Tajawal"/>
              <a:sym typeface="Tajawal"/>
            </a:endParaRPr>
          </a:p>
        </p:txBody>
      </p:sp>
      <p:pic>
        <p:nvPicPr>
          <p:cNvPr id="147" name="Google Shape;147;p22"/>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48" name="Google Shape;148;p22"/>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23"/>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54" name="Google Shape;154;p23"/>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11</a:t>
            </a:fld>
            <a:endParaRPr/>
          </a:p>
        </p:txBody>
      </p:sp>
      <p:sp>
        <p:nvSpPr>
          <p:cNvPr id="155" name="Google Shape;155;p23"/>
          <p:cNvSpPr txBox="1"/>
          <p:nvPr/>
        </p:nvSpPr>
        <p:spPr>
          <a:xfrm>
            <a:off x="1066475" y="9237925"/>
            <a:ext cx="30000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a:solidFill>
                  <a:srgbClr val="463185"/>
                </a:solidFill>
                <a:latin typeface="Tajawal"/>
                <a:ea typeface="Tajawal"/>
                <a:cs typeface="Tajawal"/>
                <a:sym typeface="Tajawal"/>
              </a:rPr>
              <a:t>Team</a:t>
            </a:r>
            <a:endParaRPr sz="5300"/>
          </a:p>
        </p:txBody>
      </p:sp>
      <p:sp>
        <p:nvSpPr>
          <p:cNvPr id="156" name="Google Shape;156;p23"/>
          <p:cNvSpPr txBox="1"/>
          <p:nvPr/>
        </p:nvSpPr>
        <p:spPr>
          <a:xfrm>
            <a:off x="1066475" y="10238425"/>
            <a:ext cx="7236300" cy="63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endParaRPr sz="2900" b="1">
              <a:solidFill>
                <a:srgbClr val="666666"/>
              </a:solidFill>
              <a:latin typeface="Tajawal"/>
              <a:ea typeface="Tajawal"/>
              <a:cs typeface="Tajawal"/>
              <a:sym typeface="Tajawal"/>
            </a:endParaRPr>
          </a:p>
        </p:txBody>
      </p:sp>
      <p:pic>
        <p:nvPicPr>
          <p:cNvPr id="157" name="Google Shape;157;p23"/>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58" name="Google Shape;158;p23"/>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159" name="Google Shape;159;p23"/>
          <p:cNvSpPr/>
          <p:nvPr/>
        </p:nvSpPr>
        <p:spPr>
          <a:xfrm>
            <a:off x="1025850" y="3502725"/>
            <a:ext cx="8235300" cy="514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64" name="Google Shape;64;p14"/>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2</a:t>
            </a:fld>
            <a:endParaRPr/>
          </a:p>
        </p:txBody>
      </p:sp>
      <p:graphicFrame>
        <p:nvGraphicFramePr>
          <p:cNvPr id="65" name="Google Shape;65;p14"/>
          <p:cNvGraphicFramePr/>
          <p:nvPr>
            <p:extLst>
              <p:ext uri="{D42A27DB-BD31-4B8C-83A1-F6EECF244321}">
                <p14:modId xmlns:p14="http://schemas.microsoft.com/office/powerpoint/2010/main" val="1324647787"/>
              </p:ext>
            </p:extLst>
          </p:nvPr>
        </p:nvGraphicFramePr>
        <p:xfrm>
          <a:off x="368538" y="2129625"/>
          <a:ext cx="9549925" cy="22478887"/>
        </p:xfrm>
        <a:graphic>
          <a:graphicData uri="http://schemas.openxmlformats.org/drawingml/2006/table">
            <a:tbl>
              <a:tblPr>
                <a:noFill/>
                <a:tableStyleId>{51FE4F45-F698-4BD6-A8D2-654E767E6DC8}</a:tableStyleId>
              </a:tblPr>
              <a:tblGrid>
                <a:gridCol w="1933425">
                  <a:extLst>
                    <a:ext uri="{9D8B030D-6E8A-4147-A177-3AD203B41FA5}">
                      <a16:colId xmlns:a16="http://schemas.microsoft.com/office/drawing/2014/main" val="20000"/>
                    </a:ext>
                  </a:extLst>
                </a:gridCol>
                <a:gridCol w="7616500">
                  <a:extLst>
                    <a:ext uri="{9D8B030D-6E8A-4147-A177-3AD203B41FA5}">
                      <a16:colId xmlns:a16="http://schemas.microsoft.com/office/drawing/2014/main" val="20001"/>
                    </a:ext>
                  </a:extLst>
                </a:gridCol>
              </a:tblGrid>
              <a:tr h="432025">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Field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tc>
                  <a:txBody>
                    <a:bodyPr/>
                    <a:lstStyle/>
                    <a:p>
                      <a:pPr marL="0" lvl="0" indent="0" algn="ctr" rtl="0">
                        <a:spcBef>
                          <a:spcPts val="0"/>
                        </a:spcBef>
                        <a:spcAft>
                          <a:spcPts val="0"/>
                        </a:spcAft>
                        <a:buNone/>
                      </a:pPr>
                      <a:r>
                        <a:rPr lang="ar" sz="1800" b="1">
                          <a:solidFill>
                            <a:schemeClr val="lt1"/>
                          </a:solidFill>
                          <a:latin typeface="Tajawal"/>
                          <a:ea typeface="Tajawal"/>
                          <a:cs typeface="Tajawal"/>
                          <a:sym typeface="Tajawal"/>
                        </a:rPr>
                        <a:t>Description </a:t>
                      </a:r>
                      <a:endParaRPr sz="1800" b="1">
                        <a:solidFill>
                          <a:schemeClr val="lt1"/>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463185"/>
                    </a:solidFill>
                  </a:tcPr>
                </a:tc>
                <a:extLst>
                  <a:ext uri="{0D108BD9-81ED-4DB2-BD59-A6C34878D82A}">
                    <a16:rowId xmlns:a16="http://schemas.microsoft.com/office/drawing/2014/main" val="10000"/>
                  </a:ext>
                </a:extLst>
              </a:tr>
              <a:tr h="1157400">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العنوان</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ctr" defTabSz="914400" rtl="0" eaLnBrk="1" fontAlgn="auto" latinLnBrk="0" hangingPunct="1">
                        <a:lnSpc>
                          <a:spcPct val="115000"/>
                        </a:lnSpc>
                        <a:spcBef>
                          <a:spcPts val="0"/>
                        </a:spcBef>
                        <a:spcAft>
                          <a:spcPts val="600"/>
                        </a:spcAft>
                        <a:buClr>
                          <a:schemeClr val="dk1"/>
                        </a:buClr>
                        <a:buSzPts val="1100"/>
                        <a:buFont typeface="Arial"/>
                        <a:buNone/>
                        <a:tabLst/>
                        <a:defRPr/>
                      </a:pPr>
                      <a:r>
                        <a:rPr lang="ar-SA" sz="1800" b="1" dirty="0">
                          <a:latin typeface="Tajawal"/>
                          <a:cs typeface="Tajawal"/>
                          <a:sym typeface="Tajawal"/>
                        </a:rPr>
                        <a:t>جودة </a:t>
                      </a:r>
                      <a:r>
                        <a:rPr lang="ar-SA" sz="1800" b="1" dirty="0" err="1">
                          <a:latin typeface="Tajawal"/>
                          <a:cs typeface="Tajawal"/>
                          <a:sym typeface="Tajawal"/>
                        </a:rPr>
                        <a:t>المياة</a:t>
                      </a:r>
                      <a:endParaRPr lang="ar-SA" sz="1800" b="1" dirty="0"/>
                    </a:p>
                    <a:p>
                      <a:pPr marL="0" lvl="0" indent="0" algn="ctr" rtl="0">
                        <a:lnSpc>
                          <a:spcPct val="115000"/>
                        </a:lnSpc>
                        <a:spcBef>
                          <a:spcPts val="0"/>
                        </a:spcBef>
                        <a:spcAft>
                          <a:spcPts val="600"/>
                        </a:spcAft>
                        <a:buClr>
                          <a:schemeClr val="dk1"/>
                        </a:buClr>
                        <a:buSzPts val="1100"/>
                        <a:buFont typeface="Arial"/>
                        <a:buNone/>
                      </a:pP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1"/>
                  </a:ext>
                </a:extLst>
              </a:tr>
              <a:tr h="1075175">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الملخص</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marR="0" lvl="0" indent="0" algn="l" defTabSz="914400" rtl="0" eaLnBrk="1" fontAlgn="auto" latinLnBrk="0" hangingPunct="1">
                        <a:lnSpc>
                          <a:spcPct val="115000"/>
                        </a:lnSpc>
                        <a:spcBef>
                          <a:spcPts val="0"/>
                        </a:spcBef>
                        <a:spcAft>
                          <a:spcPts val="600"/>
                        </a:spcAft>
                        <a:buClr>
                          <a:schemeClr val="dk1"/>
                        </a:buClr>
                        <a:buSzPts val="1100"/>
                        <a:buFont typeface="Arial"/>
                        <a:buNone/>
                        <a:tabLst/>
                        <a:defRPr/>
                      </a:pPr>
                      <a:r>
                        <a:rPr lang="en-US" sz="1800" b="0" i="0" u="none" strike="noStrike" cap="none" dirty="0">
                          <a:solidFill>
                            <a:srgbClr val="000000"/>
                          </a:solidFill>
                          <a:latin typeface="Tajawal"/>
                          <a:cs typeface="Tajawal"/>
                          <a:sym typeface="Arial"/>
                        </a:rPr>
                        <a:t>The project revolves around predicting the condition of water and whether it is </a:t>
                      </a:r>
                      <a:r>
                        <a:rPr lang="en-US" sz="1800" b="0" i="0" u="none" strike="noStrike" cap="none" dirty="0">
                          <a:solidFill>
                            <a:srgbClr val="000000"/>
                          </a:solidFill>
                          <a:latin typeface="Tajawal"/>
                          <a:ea typeface="Arial"/>
                          <a:cs typeface="Tajawal"/>
                          <a:sym typeface="Arial"/>
                        </a:rPr>
                        <a:t>suitable</a:t>
                      </a:r>
                      <a:r>
                        <a:rPr lang="en-US" sz="1800" b="0" i="0" u="none" strike="noStrike" cap="none" dirty="0">
                          <a:solidFill>
                            <a:srgbClr val="000000"/>
                          </a:solidFill>
                          <a:latin typeface="Tajawal"/>
                          <a:cs typeface="Tajawal"/>
                          <a:sym typeface="Arial"/>
                        </a:rPr>
                        <a:t> for drinking. Its main objective is to highlight the importance of water quality for human use and to reduce the spread of waterborne diseases, as well as to understand its impact on the environment and public health. Data analysis and processing were conducted to elucidate the relationships between factors affecting water quality, and several models were developed and trained to achieve the highest possible accuracy in predicting water conditions.</a:t>
                      </a:r>
                    </a:p>
                    <a:p>
                      <a:pPr marL="0" lvl="0" indent="0" algn="l" rtl="0">
                        <a:lnSpc>
                          <a:spcPct val="115000"/>
                        </a:lnSpc>
                        <a:spcBef>
                          <a:spcPts val="0"/>
                        </a:spcBef>
                        <a:spcAft>
                          <a:spcPts val="600"/>
                        </a:spcAft>
                        <a:buClr>
                          <a:schemeClr val="dk1"/>
                        </a:buClr>
                        <a:buSzPts val="1100"/>
                        <a:buFont typeface="Arial"/>
                        <a:buNone/>
                      </a:pP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2"/>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المقدمة</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600"/>
                        </a:spcAft>
                        <a:buClr>
                          <a:schemeClr val="dk1"/>
                        </a:buClr>
                        <a:buSzPts val="1100"/>
                        <a:buFont typeface="Arial"/>
                        <a:buNone/>
                        <a:tabLst/>
                        <a:defRPr/>
                      </a:pPr>
                      <a:r>
                        <a:rPr lang="en-US" sz="1800" b="0" i="0" u="none" strike="noStrike" cap="none" dirty="0">
                          <a:solidFill>
                            <a:srgbClr val="000000"/>
                          </a:solidFill>
                          <a:latin typeface="Tajawal"/>
                          <a:cs typeface="Tajawal"/>
                          <a:sym typeface="Arial"/>
                        </a:rPr>
                        <a:t>The project idea was chosen due to the importance and necessity of water in daily life, as it is essential in every aspect of life and at all hours of the day. Additionally, water quality is closely linked to public health, and it is necessary for us to preserve it for the health of individuals and communities as a whole. Furthermore, some diseases can be transmitted through water, necessitating awareness and the necessary measures to limit their spread, especially in light of the increasing number of commercial water companies</a:t>
                      </a:r>
                      <a:endParaRPr lang="ar-SA" altLang="ar-SA" sz="1800" b="0" i="0" u="none" strike="noStrike" cap="none" dirty="0">
                        <a:solidFill>
                          <a:srgbClr val="000000"/>
                        </a:solidFill>
                        <a:latin typeface="Tajawal"/>
                        <a:cs typeface="Tajawal"/>
                        <a:sym typeface="Arial"/>
                      </a:endParaRPr>
                    </a:p>
                    <a:p>
                      <a:pPr marL="0" lvl="0" indent="0" algn="l" rtl="0">
                        <a:lnSpc>
                          <a:spcPct val="115000"/>
                        </a:lnSpc>
                        <a:spcBef>
                          <a:spcPts val="0"/>
                        </a:spcBef>
                        <a:spcAft>
                          <a:spcPts val="600"/>
                        </a:spcAft>
                        <a:buClr>
                          <a:schemeClr val="dk1"/>
                        </a:buClr>
                        <a:buSzPts val="1100"/>
                        <a:buFont typeface="Arial"/>
                        <a:buNone/>
                      </a:pP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3"/>
                  </a:ext>
                </a:extLst>
              </a:tr>
              <a:tr h="1624550">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المراجعة الادبية</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literature review involves a comprehensive analysis of existing research and studies related to the project's topic. It examines the current state of knowledge, identifies gaps or limitations in previous work, and highlights relevant theories, methodologies, or frameworks that inform the project's approach.</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4"/>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وصف البيانات والهيكل</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This section provides a detailed description of the data used in the project. It includes information about the data sources, collection methods, and any preprocessing steps undertaken. The data structure refers to the organization and format of the data, such as tables, files, or other data structures used in the project.</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5"/>
                  </a:ext>
                </a:extLst>
              </a:tr>
              <a:tr h="1555150">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المنهجية</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The methodology section outlines the specific techniques, algorithms, or models employed in the project. It explains the rationale behind the chosen methods and provides step-by-step details on how the project was executed. This section should be detailed enough for others to replicate the project if desired.</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6"/>
                  </a:ext>
                </a:extLst>
              </a:tr>
              <a:tr h="1922675">
                <a:tc>
                  <a:txBody>
                    <a:bodyPr/>
                    <a:lstStyle/>
                    <a:p>
                      <a:pPr marL="0" lvl="0" indent="0" algn="ctr" rtl="0">
                        <a:lnSpc>
                          <a:spcPct val="115000"/>
                        </a:lnSpc>
                        <a:spcBef>
                          <a:spcPts val="0"/>
                        </a:spcBef>
                        <a:spcAft>
                          <a:spcPts val="600"/>
                        </a:spcAft>
                        <a:buClr>
                          <a:schemeClr val="dk1"/>
                        </a:buClr>
                        <a:buSzPts val="1100"/>
                        <a:buFont typeface="Arial"/>
                        <a:buNone/>
                      </a:pPr>
                      <a:r>
                        <a:rPr lang="ar" sz="1800" b="1">
                          <a:solidFill>
                            <a:srgbClr val="463185"/>
                          </a:solidFill>
                          <a:latin typeface="Tajawal"/>
                          <a:ea typeface="Tajawal"/>
                          <a:cs typeface="Tajawal"/>
                          <a:sym typeface="Tajawal"/>
                        </a:rPr>
                        <a:t>Discussion and Results</a:t>
                      </a:r>
                      <a:r>
                        <a:rPr lang="ar" sz="1800">
                          <a:solidFill>
                            <a:srgbClr val="463185"/>
                          </a:solidFill>
                          <a:latin typeface="Tajawal"/>
                          <a:ea typeface="Tajawal"/>
                          <a:cs typeface="Tajawal"/>
                          <a:sym typeface="Tajawal"/>
                        </a:rPr>
                        <a:t>:</a:t>
                      </a:r>
                      <a:endParaRPr sz="180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tc>
                  <a:txBody>
                    <a:bodyPr/>
                    <a:lstStyle/>
                    <a:p>
                      <a:pPr marL="0" lvl="0" indent="0" algn="l" rtl="0">
                        <a:lnSpc>
                          <a:spcPct val="115000"/>
                        </a:lnSpc>
                        <a:spcBef>
                          <a:spcPts val="0"/>
                        </a:spcBef>
                        <a:spcAft>
                          <a:spcPts val="600"/>
                        </a:spcAft>
                        <a:buClr>
                          <a:schemeClr val="dk1"/>
                        </a:buClr>
                        <a:buSzPts val="1100"/>
                        <a:buFont typeface="Arial"/>
                        <a:buNone/>
                      </a:pPr>
                      <a:r>
                        <a:rPr lang="ar" sz="1800" dirty="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1800" b="1"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tcPr>
                </a:tc>
                <a:extLst>
                  <a:ext uri="{0D108BD9-81ED-4DB2-BD59-A6C34878D82A}">
                    <a16:rowId xmlns:a16="http://schemas.microsoft.com/office/drawing/2014/main" val="10007"/>
                  </a:ext>
                </a:extLst>
              </a:tr>
              <a:tr h="1636600">
                <a:tc>
                  <a:txBody>
                    <a:bodyPr/>
                    <a:lstStyle/>
                    <a:p>
                      <a:pPr marL="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الخاتمة والعمل المستقبل</a:t>
                      </a:r>
                      <a:endParaRPr sz="1800" b="1"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tc>
                  <a:txBody>
                    <a:bodyPr/>
                    <a:lstStyle/>
                    <a:p>
                      <a:pPr marL="0" lvl="0" indent="0" algn="l" rtl="0">
                        <a:lnSpc>
                          <a:spcPct val="115000"/>
                        </a:lnSpc>
                        <a:spcBef>
                          <a:spcPts val="0"/>
                        </a:spcBef>
                        <a:spcAft>
                          <a:spcPts val="600"/>
                        </a:spcAft>
                        <a:buClr>
                          <a:schemeClr val="dk1"/>
                        </a:buClr>
                        <a:buSzPts val="1100"/>
                        <a:buFont typeface="Arial"/>
                        <a:buNone/>
                      </a:pPr>
                      <a:endParaRPr lang="ar-SA" sz="1800" dirty="0">
                        <a:latin typeface="Tajawal"/>
                        <a:ea typeface="Tajawal"/>
                        <a:cs typeface="Tajawal"/>
                        <a:sym typeface="Tajawal"/>
                      </a:endParaRPr>
                    </a:p>
                    <a:p>
                      <a:pPr marL="0" lvl="0" indent="0" algn="l" rtl="0">
                        <a:lnSpc>
                          <a:spcPct val="115000"/>
                        </a:lnSpc>
                        <a:spcBef>
                          <a:spcPts val="0"/>
                        </a:spcBef>
                        <a:spcAft>
                          <a:spcPts val="600"/>
                        </a:spcAft>
                        <a:buClr>
                          <a:schemeClr val="dk1"/>
                        </a:buClr>
                        <a:buSzPts val="1100"/>
                        <a:buFont typeface="Arial"/>
                        <a:buNone/>
                      </a:pPr>
                      <a:endParaRPr lang="ar-SA" sz="1400" dirty="0">
                        <a:latin typeface="Tajawal"/>
                        <a:ea typeface="Tajawal"/>
                        <a:cs typeface="Tajawal"/>
                        <a:sym typeface="Tajawal"/>
                      </a:endParaRP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1. تحسين الدقة: يمكن تحسين دقة نماذج التنبؤ بجودة المياه عبر تحسين عمليات التحليل والتعلم الآلي، بما في ذلك استخدام تقنيات التعلم العميق وتحسين الخوارزميات.2. توسيع النطاق: يمكن توسيع نطاق التحليل ليشمل مزيد من المعلمات والمتغيرات التي يمكن أن تؤثر على جودة المياه، مما يساعد في فهم أفضل للعوامل المؤثرة وتوجيه الجهود بشكل أكثر فعالية.</a:t>
                      </a: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3. التكامل مع التقنيات الناشئة: يمكن دمج تقنيات الذكاء الصناعي مثل تعلم الآلة العميق والشبكات العصبية الاصطناعية مع تحليل بيانات جودة المياه لتطوير نماذج أكثر دقة وفعالية</a:t>
                      </a:r>
                      <a:r>
                        <a:rPr lang="ar-SA" sz="1800" dirty="0">
                          <a:latin typeface="Tajawal"/>
                          <a:ea typeface="Tajawal"/>
                          <a:cs typeface="Tajawal"/>
                          <a:sym typeface="Tajawal"/>
                        </a:rPr>
                        <a:t>.</a:t>
                      </a:r>
                    </a:p>
                    <a:p>
                      <a:pPr marL="0" lvl="0" indent="0" algn="l" rtl="0">
                        <a:lnSpc>
                          <a:spcPct val="115000"/>
                        </a:lnSpc>
                        <a:spcBef>
                          <a:spcPts val="0"/>
                        </a:spcBef>
                        <a:spcAft>
                          <a:spcPts val="600"/>
                        </a:spcAft>
                        <a:buClr>
                          <a:schemeClr val="dk1"/>
                        </a:buClr>
                        <a:buSzPts val="1100"/>
                        <a:buFont typeface="Arial"/>
                        <a:buNone/>
                      </a:pPr>
                      <a:endParaRPr lang="ar-SA" sz="1400" dirty="0">
                        <a:latin typeface="Tajawal"/>
                        <a:ea typeface="Tajawal"/>
                        <a:cs typeface="Tajawal"/>
                        <a:sym typeface="Tajawal"/>
                      </a:endParaRP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**العمل للمستقبل:**</a:t>
                      </a: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1. دراسات المياه: يتعين الاستمرار في البحث والتطوير في مجال جودة المياه، بما في ذلك توسيع الدراسات لتشمل مزيد من المعلمات والمناطق الجغرافية، وذلك لتحسين فهمنا لتأثيرات التلوث والعوامل البيئية.</a:t>
                      </a: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2. الوعي العام: يجب تعزيز الوعي بأهمية جودة المياه وأثرها على الصحة العامة، وذلك من خلال التثقيف والتوعية للمجتمعات حول أهمية استخدام المياه النظيفة والمحافظة على الموارد المائية.</a:t>
                      </a: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3. التشريعات والسياسات: يجب تطوير التشريعات والسياسات البيئية التي تهدف إلى حماية جودة المياه وضمان توفر المياه النظيفة والآمنة للجميع، بالإضافة إلى تعزيز التحكم والمراقبة لضمان الامتثال.</a:t>
                      </a: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4. التكنولوجيا والابتكار: يمكن استكشاف وتطوير تقنيات وأساليب جديدة لمعالجة وتحليل المياه، بما في ذلك تطبيق التكنولوجيا البيئية والمبتكرة لتحسين جودة المياه والمحافظة على الموارد المائية.</a:t>
                      </a:r>
                    </a:p>
                    <a:p>
                      <a:pPr marL="0" lvl="0" indent="0" algn="l" rtl="0">
                        <a:lnSpc>
                          <a:spcPct val="115000"/>
                        </a:lnSpc>
                        <a:spcBef>
                          <a:spcPts val="0"/>
                        </a:spcBef>
                        <a:spcAft>
                          <a:spcPts val="600"/>
                        </a:spcAft>
                        <a:buClr>
                          <a:schemeClr val="dk1"/>
                        </a:buClr>
                        <a:buSzPts val="1100"/>
                        <a:buFont typeface="Arial"/>
                        <a:buNone/>
                      </a:pPr>
                      <a:r>
                        <a:rPr lang="ar-SA" sz="1400" dirty="0">
                          <a:latin typeface="Tajawal"/>
                          <a:ea typeface="Tajawal"/>
                          <a:cs typeface="Tajawal"/>
                          <a:sym typeface="Tajawal"/>
                        </a:rPr>
                        <a:t>من خلال هذه الجهود المستمرة، يمكننا العمل نحو تحسين جودة المياه وضمان توفر مصادر مياه آمنة ونظيفة للجميع في المستقبل</a:t>
                      </a:r>
                      <a:r>
                        <a:rPr lang="ar-SA" sz="1800" dirty="0">
                          <a:latin typeface="Tajawal"/>
                          <a:ea typeface="Tajawal"/>
                          <a:cs typeface="Tajawal"/>
                          <a:sym typeface="Tajawal"/>
                        </a:rPr>
                        <a:t>.</a:t>
                      </a: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5F6FA"/>
                    </a:solidFill>
                  </a:tcPr>
                </a:tc>
                <a:extLst>
                  <a:ext uri="{0D108BD9-81ED-4DB2-BD59-A6C34878D82A}">
                    <a16:rowId xmlns:a16="http://schemas.microsoft.com/office/drawing/2014/main" val="10008"/>
                  </a:ext>
                </a:extLst>
              </a:tr>
              <a:tr h="1636600">
                <a:tc>
                  <a:txBody>
                    <a:bodyPr/>
                    <a:lstStyle/>
                    <a:p>
                      <a:pPr marL="0" marR="0" lvl="0" indent="0" algn="ctr" rtl="0">
                        <a:lnSpc>
                          <a:spcPct val="115000"/>
                        </a:lnSpc>
                        <a:spcBef>
                          <a:spcPts val="0"/>
                        </a:spcBef>
                        <a:spcAft>
                          <a:spcPts val="600"/>
                        </a:spcAft>
                        <a:buClr>
                          <a:schemeClr val="dk1"/>
                        </a:buClr>
                        <a:buSzPts val="1100"/>
                        <a:buFont typeface="Arial"/>
                        <a:buNone/>
                      </a:pPr>
                      <a:r>
                        <a:rPr lang="ar-SA" sz="1800" b="1" dirty="0">
                          <a:solidFill>
                            <a:srgbClr val="463185"/>
                          </a:solidFill>
                          <a:latin typeface="Tajawal"/>
                          <a:ea typeface="Tajawal"/>
                          <a:cs typeface="Tajawal"/>
                          <a:sym typeface="Tajawal"/>
                        </a:rPr>
                        <a:t>الفريق</a:t>
                      </a:r>
                      <a:endParaRPr sz="1800" dirty="0">
                        <a:solidFill>
                          <a:srgbClr val="463185"/>
                        </a:solidFill>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600"/>
                        </a:spcAft>
                        <a:buNone/>
                      </a:pPr>
                      <a:endParaRPr sz="1800" dirty="0">
                        <a:latin typeface="Tajawal"/>
                        <a:ea typeface="Tajawal"/>
                        <a:cs typeface="Tajawal"/>
                        <a:sym typeface="Tajawal"/>
                      </a:endParaRPr>
                    </a:p>
                  </a:txBody>
                  <a:tcPr marL="91425" marR="91425" marT="91425" marB="91425" anchor="ctr">
                    <a:lnL w="9525" cap="flat" cmpd="sng">
                      <a:solidFill>
                        <a:srgbClr val="EFEFEF"/>
                      </a:solidFill>
                      <a:prstDash val="solid"/>
                      <a:round/>
                      <a:headEnd type="none" w="sm" len="sm"/>
                      <a:tailEnd type="none" w="sm" len="sm"/>
                    </a:lnL>
                    <a:lnR w="9525" cap="flat" cmpd="sng">
                      <a:solidFill>
                        <a:srgbClr val="EFEFEF"/>
                      </a:solidFill>
                      <a:prstDash val="solid"/>
                      <a:round/>
                      <a:headEnd type="none" w="sm" len="sm"/>
                      <a:tailEnd type="none" w="sm" len="sm"/>
                    </a:lnR>
                    <a:lnT w="9525" cap="flat" cmpd="sng">
                      <a:solidFill>
                        <a:srgbClr val="EFEFEF"/>
                      </a:solidFill>
                      <a:prstDash val="solid"/>
                      <a:round/>
                      <a:headEnd type="none" w="sm" len="sm"/>
                      <a:tailEnd type="none" w="sm" len="sm"/>
                    </a:lnT>
                    <a:lnB w="9525" cap="flat" cmpd="sng">
                      <a:solidFill>
                        <a:srgbClr val="EFEFEF"/>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pic>
        <p:nvPicPr>
          <p:cNvPr id="66" name="Google Shape;66;p14"/>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67" name="Google Shape;67;p14"/>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73" name="Google Shape;73;p15"/>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3</a:t>
            </a:fld>
            <a:endParaRPr/>
          </a:p>
        </p:txBody>
      </p:sp>
      <p:sp>
        <p:nvSpPr>
          <p:cNvPr id="74" name="Google Shape;74;p15"/>
          <p:cNvSpPr txBox="1"/>
          <p:nvPr/>
        </p:nvSpPr>
        <p:spPr>
          <a:xfrm>
            <a:off x="2936725" y="5221385"/>
            <a:ext cx="5030500" cy="119952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ar-SA" sz="5300" b="1" dirty="0">
                <a:solidFill>
                  <a:srgbClr val="463185"/>
                </a:solidFill>
                <a:latin typeface="Tajawal"/>
                <a:ea typeface="Tajawal"/>
                <a:cs typeface="Tajawal"/>
                <a:sym typeface="Tajawal"/>
              </a:rPr>
              <a:t>العنوان</a:t>
            </a:r>
            <a:endParaRPr sz="5300" dirty="0"/>
          </a:p>
        </p:txBody>
      </p:sp>
      <p:sp>
        <p:nvSpPr>
          <p:cNvPr id="75" name="Google Shape;75;p15"/>
          <p:cNvSpPr txBox="1"/>
          <p:nvPr/>
        </p:nvSpPr>
        <p:spPr>
          <a:xfrm>
            <a:off x="1525350" y="7657848"/>
            <a:ext cx="8355250" cy="2031295"/>
          </a:xfrm>
          <a:prstGeom prst="rect">
            <a:avLst/>
          </a:prstGeom>
          <a:noFill/>
          <a:ln>
            <a:noFill/>
          </a:ln>
        </p:spPr>
        <p:txBody>
          <a:bodyPr spcFirstLastPara="1" wrap="square" lIns="91425" tIns="91425" rIns="91425" bIns="91425" anchor="t" anchorCtr="0">
            <a:spAutoFit/>
          </a:bodyPr>
          <a:lstStyle/>
          <a:p>
            <a:pPr algn="ctr">
              <a:lnSpc>
                <a:spcPct val="115000"/>
              </a:lnSpc>
              <a:spcAft>
                <a:spcPts val="600"/>
              </a:spcAft>
            </a:pPr>
            <a:r>
              <a:rPr lang="ar-SA" sz="10000" b="1" dirty="0">
                <a:solidFill>
                  <a:schemeClr val="accent1">
                    <a:lumMod val="75000"/>
                  </a:schemeClr>
                </a:solidFill>
                <a:latin typeface="Arial" panose="020B0604020202020204" pitchFamily="34" charset="0"/>
                <a:cs typeface="Arial" panose="020B0604020202020204" pitchFamily="34" charset="0"/>
                <a:sym typeface="Tajawal"/>
              </a:rPr>
              <a:t>جودة </a:t>
            </a:r>
            <a:r>
              <a:rPr lang="ar-SA" sz="10000" b="1" dirty="0" err="1">
                <a:solidFill>
                  <a:schemeClr val="accent1">
                    <a:lumMod val="75000"/>
                  </a:schemeClr>
                </a:solidFill>
                <a:latin typeface="Arial" panose="020B0604020202020204" pitchFamily="34" charset="0"/>
                <a:cs typeface="Arial" panose="020B0604020202020204" pitchFamily="34" charset="0"/>
                <a:sym typeface="Tajawal"/>
              </a:rPr>
              <a:t>المياة</a:t>
            </a:r>
            <a:endParaRPr sz="10000" b="1" dirty="0">
              <a:solidFill>
                <a:schemeClr val="accent1">
                  <a:lumMod val="75000"/>
                </a:schemeClr>
              </a:solidFill>
              <a:latin typeface="Arial" panose="020B0604020202020204" pitchFamily="34" charset="0"/>
              <a:cs typeface="Arial" panose="020B0604020202020204" pitchFamily="34" charset="0"/>
              <a:sym typeface="Tajawal"/>
            </a:endParaRPr>
          </a:p>
        </p:txBody>
      </p:sp>
      <p:pic>
        <p:nvPicPr>
          <p:cNvPr id="76" name="Google Shape;76;p15"/>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77" name="Google Shape;77;p15"/>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84" name="Google Shape;84;p16"/>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4</a:t>
            </a:fld>
            <a:endParaRPr/>
          </a:p>
        </p:txBody>
      </p:sp>
      <p:sp>
        <p:nvSpPr>
          <p:cNvPr id="85" name="Google Shape;85;p16"/>
          <p:cNvSpPr txBox="1"/>
          <p:nvPr/>
        </p:nvSpPr>
        <p:spPr>
          <a:xfrm>
            <a:off x="3809675" y="3629605"/>
            <a:ext cx="30000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Clr>
                <a:schemeClr val="dk1"/>
              </a:buClr>
              <a:buSzPts val="1100"/>
              <a:buFont typeface="Arial"/>
              <a:buNone/>
            </a:pPr>
            <a:r>
              <a:rPr lang="ar-SA" sz="5300" b="1" dirty="0">
                <a:solidFill>
                  <a:srgbClr val="463185"/>
                </a:solidFill>
                <a:latin typeface="Tajawal"/>
                <a:ea typeface="Tajawal"/>
                <a:cs typeface="Tajawal"/>
                <a:sym typeface="Tajawal"/>
              </a:rPr>
              <a:t>الملخص</a:t>
            </a:r>
            <a:endParaRPr sz="5300" dirty="0"/>
          </a:p>
        </p:txBody>
      </p:sp>
      <p:pic>
        <p:nvPicPr>
          <p:cNvPr id="87" name="Google Shape;87;p16"/>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88" name="Google Shape;88;p16"/>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4" name="مربع نص 3">
            <a:extLst>
              <a:ext uri="{FF2B5EF4-FFF2-40B4-BE49-F238E27FC236}">
                <a16:creationId xmlns:a16="http://schemas.microsoft.com/office/drawing/2014/main" id="{5B82C178-3728-91CB-583B-32C2DF419E2E}"/>
              </a:ext>
            </a:extLst>
          </p:cNvPr>
          <p:cNvSpPr txBox="1"/>
          <p:nvPr/>
        </p:nvSpPr>
        <p:spPr>
          <a:xfrm flipH="1" flipV="1">
            <a:off x="1022931" y="5535097"/>
            <a:ext cx="8319189" cy="307777"/>
          </a:xfrm>
          <a:prstGeom prst="rect">
            <a:avLst/>
          </a:prstGeom>
          <a:noFill/>
        </p:spPr>
        <p:txBody>
          <a:bodyPr wrap="square" rtlCol="1">
            <a:spAutoFit/>
          </a:bodyPr>
          <a:lstStyle/>
          <a:p>
            <a:r>
              <a:rPr lang="en-US" dirty="0"/>
              <a:t>h</a:t>
            </a:r>
            <a:endParaRPr lang="ar-SA" dirty="0"/>
          </a:p>
        </p:txBody>
      </p:sp>
      <p:sp>
        <p:nvSpPr>
          <p:cNvPr id="6" name="مربع نص 5">
            <a:extLst>
              <a:ext uri="{FF2B5EF4-FFF2-40B4-BE49-F238E27FC236}">
                <a16:creationId xmlns:a16="http://schemas.microsoft.com/office/drawing/2014/main" id="{DABE0435-E24B-1CE9-8BC4-82E3E203B400}"/>
              </a:ext>
            </a:extLst>
          </p:cNvPr>
          <p:cNvSpPr txBox="1"/>
          <p:nvPr/>
        </p:nvSpPr>
        <p:spPr>
          <a:xfrm>
            <a:off x="709292" y="5591228"/>
            <a:ext cx="9006840" cy="3970318"/>
          </a:xfrm>
          <a:prstGeom prst="rect">
            <a:avLst/>
          </a:prstGeom>
          <a:noFill/>
        </p:spPr>
        <p:txBody>
          <a:bodyPr wrap="square">
            <a:spAutoFit/>
          </a:bodyPr>
          <a:lstStyle/>
          <a:p>
            <a:pPr algn="just"/>
            <a:r>
              <a:rPr lang="ar-SA" sz="3600" b="0" i="0" dirty="0">
                <a:solidFill>
                  <a:srgbClr val="0D0D0D"/>
                </a:solidFill>
                <a:effectLst/>
                <a:latin typeface="Söhne"/>
              </a:rPr>
              <a:t>يتمحور المشروع حول تنبؤ حالة المياه ومدى صلاحيتها للشرب، وهدفه الرئيسي تسليط الضوء على أهمية جودة المياه للاستخدام البشري وللحد من انتشار الأمراض المنقولة عن طريق المياه، بالإضافة إلى فهم تأثيرها على البيئة والصحة العامة. تم تحليل البيانات ومعالجتها لتوضيح العلاقات بين العوامل المؤثرة على جودة الماء، كما تم تطوير وتدريب عدة نماذج لتحقيق أعلى دقة ممكنة في التنبؤ بحالة المياه</a:t>
            </a:r>
            <a:endParaRPr lang="ar-SA"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17"/>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94" name="Google Shape;94;p17"/>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5</a:t>
            </a:fld>
            <a:endParaRPr/>
          </a:p>
        </p:txBody>
      </p:sp>
      <p:sp>
        <p:nvSpPr>
          <p:cNvPr id="95" name="Google Shape;95;p17"/>
          <p:cNvSpPr txBox="1"/>
          <p:nvPr/>
        </p:nvSpPr>
        <p:spPr>
          <a:xfrm>
            <a:off x="3549856" y="4559955"/>
            <a:ext cx="3915300" cy="119952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SA" sz="5300" b="1" dirty="0">
                <a:solidFill>
                  <a:srgbClr val="463185"/>
                </a:solidFill>
                <a:latin typeface="Tajawal"/>
                <a:ea typeface="Tajawal"/>
                <a:cs typeface="Tajawal"/>
                <a:sym typeface="Tajawal"/>
              </a:rPr>
              <a:t>المقدمة</a:t>
            </a:r>
            <a:endParaRPr sz="5300" dirty="0">
              <a:latin typeface="Tajawal"/>
              <a:ea typeface="Tajawal"/>
              <a:cs typeface="Tajawal"/>
              <a:sym typeface="Tajawal"/>
            </a:endParaRPr>
          </a:p>
        </p:txBody>
      </p:sp>
      <p:pic>
        <p:nvPicPr>
          <p:cNvPr id="97" name="Google Shape;97;p17"/>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98" name="Google Shape;98;p17"/>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مربع نص 2">
            <a:extLst>
              <a:ext uri="{FF2B5EF4-FFF2-40B4-BE49-F238E27FC236}">
                <a16:creationId xmlns:a16="http://schemas.microsoft.com/office/drawing/2014/main" id="{692B53EE-07F0-2504-4981-E8B4422DA7BD}"/>
              </a:ext>
            </a:extLst>
          </p:cNvPr>
          <p:cNvSpPr txBox="1"/>
          <p:nvPr/>
        </p:nvSpPr>
        <p:spPr>
          <a:xfrm>
            <a:off x="577400" y="6223000"/>
            <a:ext cx="8989814" cy="5632311"/>
          </a:xfrm>
          <a:prstGeom prst="rect">
            <a:avLst/>
          </a:prstGeom>
          <a:noFill/>
        </p:spPr>
        <p:txBody>
          <a:bodyPr wrap="square" rtlCol="1">
            <a:spAutoFit/>
          </a:bodyPr>
          <a:lstStyle/>
          <a:p>
            <a:pPr algn="r"/>
            <a:r>
              <a:rPr lang="ar-SA" sz="4000" b="1" dirty="0"/>
              <a:t>تم اختيار فكرة المشروع نظرًا لأهمية وضرورة المياه في الحياة اليومية، حيث تعتبر أساسية في كل جانب من جوانب الحياة وفي كل ساعات اليوم. بالإضافة إلى ذلك، ترتبط جودة المياه بصحة الجمهور، ويتعين علينا الحفاظ عليها لصحة الفرد والمجتمع بشكل عام. كما أن بعض الأمراض يمكن أن تنتقل عن طريق المياه، مما يستدعي التوعية واتخاذ الإجراءات اللازمة للحد من انتشارها، وهذا يأتي في ظل زيادة عدد شركات المياه التجارية</a:t>
            </a:r>
          </a:p>
        </p:txBody>
      </p:sp>
      <p:sp>
        <p:nvSpPr>
          <p:cNvPr id="5" name="Rectangle 3">
            <a:extLst>
              <a:ext uri="{FF2B5EF4-FFF2-40B4-BE49-F238E27FC236}">
                <a16:creationId xmlns:a16="http://schemas.microsoft.com/office/drawing/2014/main" id="{B3981EE9-FA4A-7DED-E602-38123B0FC864}"/>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000" b="0" i="0" u="none" strike="noStrike" cap="none" normalizeH="0" baseline="0" dirty="0">
                <a:ln>
                  <a:noFill/>
                </a:ln>
                <a:solidFill>
                  <a:schemeClr val="tx1"/>
                </a:solidFill>
                <a:effectLst/>
                <a:latin typeface="Söhne"/>
              </a:rPr>
            </a:b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pic>
        <p:nvPicPr>
          <p:cNvPr id="103" name="Google Shape;103;p18"/>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04" name="Google Shape;104;p18"/>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6</a:t>
            </a:fld>
            <a:endParaRPr/>
          </a:p>
        </p:txBody>
      </p:sp>
      <p:sp>
        <p:nvSpPr>
          <p:cNvPr id="105" name="Google Shape;105;p18"/>
          <p:cNvSpPr txBox="1"/>
          <p:nvPr/>
        </p:nvSpPr>
        <p:spPr>
          <a:xfrm>
            <a:off x="1924050" y="5849794"/>
            <a:ext cx="6438900" cy="119952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ar-SA" sz="5300" b="1" dirty="0">
                <a:solidFill>
                  <a:srgbClr val="463185"/>
                </a:solidFill>
                <a:latin typeface="Tajawal"/>
                <a:ea typeface="Tajawal"/>
                <a:cs typeface="Tajawal"/>
                <a:sym typeface="Tajawal"/>
              </a:rPr>
              <a:t>المراجعة الادبية</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06" name="Google Shape;106;p18"/>
          <p:cNvSpPr txBox="1"/>
          <p:nvPr/>
        </p:nvSpPr>
        <p:spPr>
          <a:xfrm>
            <a:off x="577400" y="6885625"/>
            <a:ext cx="9090075" cy="679798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dirty="0">
              <a:solidFill>
                <a:srgbClr val="463185"/>
              </a:solidFill>
              <a:latin typeface="Tajawal"/>
              <a:ea typeface="Tajawal"/>
              <a:cs typeface="Tajawal"/>
              <a:sym typeface="Tajawal"/>
            </a:endParaRPr>
          </a:p>
          <a:p>
            <a:pPr lvl="0" algn="just" rtl="1">
              <a:lnSpc>
                <a:spcPct val="115000"/>
              </a:lnSpc>
              <a:spcBef>
                <a:spcPts val="600"/>
              </a:spcBef>
              <a:spcAft>
                <a:spcPts val="600"/>
              </a:spcAft>
            </a:pPr>
            <a:r>
              <a:rPr lang="ar-SA" sz="4800" dirty="0">
                <a:sym typeface="Tajawal"/>
              </a:rPr>
              <a:t>تم البحث عن موضوع المشروع ووجد ان قد تم عمل دراسات وكانت الدقة بالنماذج المستخدمة من قبلهم  </a:t>
            </a:r>
            <a:r>
              <a:rPr lang="ar-SA" sz="4800" dirty="0" err="1">
                <a:sym typeface="Tajawal"/>
              </a:rPr>
              <a:t>تترواح</a:t>
            </a:r>
            <a:r>
              <a:rPr lang="ar-SA" sz="4800" dirty="0">
                <a:sym typeface="Tajawal"/>
              </a:rPr>
              <a:t> بين 58 الى 68 في المائة, ومن خلال دراسة البيانات وجد بها قيم مفقودة كبيره تحتاج الى بيانات اكثر وقيم مفقودة اقل للوصول لدقة في النماذج المستخدمة مستقبلاً  </a:t>
            </a:r>
            <a:endParaRPr sz="4800" dirty="0">
              <a:sym typeface="Tajawal"/>
            </a:endParaRPr>
          </a:p>
        </p:txBody>
      </p:sp>
      <p:pic>
        <p:nvPicPr>
          <p:cNvPr id="107" name="Google Shape;107;p18"/>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08" name="Google Shape;108;p18"/>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14" name="Google Shape;114;p19"/>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7</a:t>
            </a:fld>
            <a:endParaRPr/>
          </a:p>
        </p:txBody>
      </p:sp>
      <p:sp>
        <p:nvSpPr>
          <p:cNvPr id="115" name="Google Shape;115;p19"/>
          <p:cNvSpPr txBox="1"/>
          <p:nvPr/>
        </p:nvSpPr>
        <p:spPr>
          <a:xfrm>
            <a:off x="966215" y="3479847"/>
            <a:ext cx="8601000" cy="104025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SA" sz="4400" dirty="0">
                <a:latin typeface="Tajawal"/>
                <a:ea typeface="Tajawal"/>
                <a:cs typeface="Tajawal"/>
                <a:sym typeface="Tajawal"/>
              </a:rPr>
              <a:t>وصف البيانات وهيكل المشروع</a:t>
            </a:r>
            <a:endParaRPr sz="4400" dirty="0">
              <a:latin typeface="Tajawal"/>
              <a:ea typeface="Tajawal"/>
              <a:cs typeface="Tajawal"/>
              <a:sym typeface="Tajawal"/>
            </a:endParaRPr>
          </a:p>
        </p:txBody>
      </p:sp>
      <p:sp>
        <p:nvSpPr>
          <p:cNvPr id="116" name="Google Shape;116;p19"/>
          <p:cNvSpPr txBox="1"/>
          <p:nvPr/>
        </p:nvSpPr>
        <p:spPr>
          <a:xfrm>
            <a:off x="381000" y="5025225"/>
            <a:ext cx="9286475" cy="6340167"/>
          </a:xfrm>
          <a:prstGeom prst="rect">
            <a:avLst/>
          </a:prstGeom>
          <a:noFill/>
          <a:ln>
            <a:noFill/>
          </a:ln>
        </p:spPr>
        <p:txBody>
          <a:bodyPr spcFirstLastPara="1" wrap="square" lIns="91425" tIns="91425" rIns="91425" bIns="91425" anchor="t" anchorCtr="0">
            <a:spAutoFit/>
          </a:bodyPr>
          <a:lstStyle/>
          <a:p>
            <a:pPr algn="r" rtl="1"/>
            <a:r>
              <a:rPr lang="ar-SA" sz="4000" dirty="0"/>
              <a:t>أولاً:- قمنا بالحصول على البيانات من منصة   </a:t>
            </a:r>
            <a:r>
              <a:rPr lang="ar-SA" sz="4000" dirty="0" err="1"/>
              <a:t>Kaggle</a:t>
            </a:r>
            <a:endParaRPr lang="ar-SA" sz="4000" dirty="0"/>
          </a:p>
          <a:p>
            <a:pPr algn="r" rtl="1"/>
            <a:r>
              <a:rPr lang="ar-SA" sz="4000" dirty="0"/>
              <a:t> ثانياً:- بعد تحليل البيانات، اكتشفنا وجود قيم مفقودة تمت معالجة هذه القيم باستخدام رموز برمجية لتحويلها إلى قيم معينة، وذلك باستخدام المتوسط الحسابي للعمود الذي تحتوي القيم المفقودة فيه. واجهنا مشكلة فيما يتعلق بالدقة، لذا قمنا بتطبيق عمليات التطبيع للوصول إلى دقة عالية. كما قمنا باستخدام عدد من الرسوم البيانية لتوضيح العلاقات بين الأعمدة المؤثرة في جودة المياه، وعملنا على عدد من النماذج للوصول إلى أعلى دقة ممكنة</a:t>
            </a:r>
            <a:endParaRPr sz="2900" dirty="0">
              <a:solidFill>
                <a:srgbClr val="463185"/>
              </a:solidFill>
              <a:latin typeface="Tajawal"/>
              <a:ea typeface="Tajawal"/>
              <a:cs typeface="Tajawal"/>
              <a:sym typeface="Tajawal"/>
            </a:endParaRPr>
          </a:p>
        </p:txBody>
      </p:sp>
      <p:pic>
        <p:nvPicPr>
          <p:cNvPr id="117" name="Google Shape;117;p19"/>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18" name="Google Shape;118;p19"/>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24" name="Google Shape;124;p20"/>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8</a:t>
            </a:fld>
            <a:endParaRPr/>
          </a:p>
        </p:txBody>
      </p:sp>
      <p:sp>
        <p:nvSpPr>
          <p:cNvPr id="125" name="Google Shape;125;p20"/>
          <p:cNvSpPr txBox="1"/>
          <p:nvPr/>
        </p:nvSpPr>
        <p:spPr>
          <a:xfrm>
            <a:off x="1802130" y="3463136"/>
            <a:ext cx="6438900" cy="119952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600"/>
              </a:spcAft>
              <a:buNone/>
            </a:pPr>
            <a:r>
              <a:rPr lang="ar-SA" sz="5300" b="1" dirty="0">
                <a:solidFill>
                  <a:srgbClr val="463185"/>
                </a:solidFill>
                <a:latin typeface="Tajawal"/>
                <a:ea typeface="Tajawal"/>
                <a:cs typeface="Tajawal"/>
                <a:sym typeface="Tajawal"/>
              </a:rPr>
              <a:t>المنهجية</a:t>
            </a:r>
            <a:endParaRPr sz="5300" dirty="0">
              <a:latin typeface="Tajawal"/>
              <a:ea typeface="Tajawal"/>
              <a:cs typeface="Tajawal"/>
              <a:sym typeface="Tajawal"/>
            </a:endParaRPr>
          </a:p>
        </p:txBody>
      </p:sp>
      <p:sp>
        <p:nvSpPr>
          <p:cNvPr id="126" name="Google Shape;126;p20"/>
          <p:cNvSpPr txBox="1"/>
          <p:nvPr/>
        </p:nvSpPr>
        <p:spPr>
          <a:xfrm>
            <a:off x="1274915" y="5574985"/>
            <a:ext cx="8601000" cy="95156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ar-SA" sz="2900" dirty="0">
              <a:solidFill>
                <a:srgbClr val="463185"/>
              </a:solidFill>
              <a:latin typeface="Tajawal"/>
              <a:ea typeface="Tajawal"/>
              <a:cs typeface="Tajawal"/>
              <a:sym typeface="Tajawal"/>
            </a:endParaRPr>
          </a:p>
          <a:p>
            <a:pPr lvl="0" algn="r" eaLnBrk="0" fontAlgn="base" hangingPunct="0">
              <a:spcBef>
                <a:spcPct val="0"/>
              </a:spcBef>
              <a:spcAft>
                <a:spcPct val="0"/>
              </a:spcAft>
              <a:buClrTx/>
            </a:pPr>
            <a:endParaRPr lang="ar-SA" altLang="ar-SA" sz="3200" dirty="0">
              <a:solidFill>
                <a:schemeClr val="tx1"/>
              </a:solidFill>
              <a:latin typeface="Söhne"/>
            </a:endParaRPr>
          </a:p>
          <a:p>
            <a:pPr lvl="0" algn="r" eaLnBrk="0" fontAlgn="base" hangingPunct="0">
              <a:spcBef>
                <a:spcPct val="0"/>
              </a:spcBef>
              <a:spcAft>
                <a:spcPct val="0"/>
              </a:spcAft>
              <a:buClrTx/>
            </a:pPr>
            <a:r>
              <a:rPr lang="ar-SA" altLang="ar-SA" sz="3200" b="1" dirty="0">
                <a:solidFill>
                  <a:schemeClr val="tx1"/>
                </a:solidFill>
                <a:latin typeface="Söhne"/>
                <a:cs typeface="Arial" panose="020B0604020202020204" pitchFamily="34" charset="0"/>
              </a:rPr>
              <a:t>تجميع البيانات:</a:t>
            </a:r>
            <a:r>
              <a:rPr lang="ar-SA" altLang="ar-SA" sz="3200" dirty="0">
                <a:solidFill>
                  <a:schemeClr val="tx1"/>
                </a:solidFill>
                <a:latin typeface="Söhne"/>
              </a:rPr>
              <a:t> </a:t>
            </a:r>
            <a:r>
              <a:rPr lang="ar-SA" altLang="ar-SA" sz="3200" dirty="0">
                <a:solidFill>
                  <a:schemeClr val="tx1"/>
                </a:solidFill>
                <a:latin typeface="Söhne"/>
                <a:cs typeface="Arial" panose="020B0604020202020204" pitchFamily="34" charset="0"/>
              </a:rPr>
              <a:t>تم جمع البيانات المتعلقة بجودة المياه من مصادر متعددة، مثل قواعد البيانات الحكومية، والمؤسسات البيئية، والدراسات العلمية السابقة</a:t>
            </a:r>
            <a:r>
              <a:rPr lang="ar-SA" altLang="ar-SA" sz="3200" dirty="0">
                <a:solidFill>
                  <a:schemeClr val="tx1"/>
                </a:solidFill>
                <a:latin typeface="Söhne"/>
              </a:rPr>
              <a:t>.</a:t>
            </a:r>
          </a:p>
          <a:p>
            <a:pPr lvl="0" algn="r" eaLnBrk="0" fontAlgn="base" hangingPunct="0">
              <a:spcBef>
                <a:spcPct val="0"/>
              </a:spcBef>
              <a:spcAft>
                <a:spcPct val="0"/>
              </a:spcAft>
              <a:buClrTx/>
            </a:pPr>
            <a:r>
              <a:rPr lang="ar-SA" altLang="ar-SA" sz="3200" b="1" dirty="0">
                <a:solidFill>
                  <a:schemeClr val="tx1"/>
                </a:solidFill>
                <a:latin typeface="Söhne"/>
                <a:cs typeface="Arial" panose="020B0604020202020204" pitchFamily="34" charset="0"/>
              </a:rPr>
              <a:t>تنظيف البيانات:</a:t>
            </a:r>
            <a:r>
              <a:rPr lang="ar-SA" altLang="ar-SA" sz="3200" dirty="0">
                <a:solidFill>
                  <a:schemeClr val="tx1"/>
                </a:solidFill>
                <a:latin typeface="Söhne"/>
              </a:rPr>
              <a:t> </a:t>
            </a:r>
            <a:r>
              <a:rPr lang="ar-SA" altLang="ar-SA" sz="3200" dirty="0">
                <a:solidFill>
                  <a:schemeClr val="tx1"/>
                </a:solidFill>
                <a:latin typeface="Söhne"/>
                <a:cs typeface="Arial" panose="020B0604020202020204" pitchFamily="34" charset="0"/>
              </a:rPr>
              <a:t>تم استخدام أدوات البرمجيات لتنظيف وتحليل البيانات، بما في ذلك معالجة القيم المفقودة وتصحيح البيانات غير الصحيحة أو المتناقضة</a:t>
            </a:r>
            <a:r>
              <a:rPr lang="ar-SA" altLang="ar-SA" sz="3200" dirty="0">
                <a:solidFill>
                  <a:schemeClr val="tx1"/>
                </a:solidFill>
                <a:latin typeface="Söhne"/>
              </a:rPr>
              <a:t>.</a:t>
            </a:r>
          </a:p>
          <a:p>
            <a:pPr lvl="0" algn="r" eaLnBrk="0" fontAlgn="base" hangingPunct="0">
              <a:spcBef>
                <a:spcPct val="0"/>
              </a:spcBef>
              <a:spcAft>
                <a:spcPct val="0"/>
              </a:spcAft>
              <a:buClrTx/>
            </a:pPr>
            <a:r>
              <a:rPr lang="ar-SA" altLang="ar-SA" sz="3200" b="1" dirty="0">
                <a:solidFill>
                  <a:schemeClr val="tx1"/>
                </a:solidFill>
                <a:latin typeface="Söhne"/>
                <a:cs typeface="Arial" panose="020B0604020202020204" pitchFamily="34" charset="0"/>
              </a:rPr>
              <a:t>استكشاف البيانات:</a:t>
            </a:r>
            <a:r>
              <a:rPr lang="ar-SA" altLang="ar-SA" sz="3200" dirty="0">
                <a:solidFill>
                  <a:schemeClr val="tx1"/>
                </a:solidFill>
                <a:latin typeface="Söhne"/>
              </a:rPr>
              <a:t> </a:t>
            </a:r>
            <a:r>
              <a:rPr lang="ar-SA" altLang="ar-SA" sz="3200" dirty="0">
                <a:solidFill>
                  <a:schemeClr val="tx1"/>
                </a:solidFill>
                <a:latin typeface="Söhne"/>
                <a:cs typeface="Arial" panose="020B0604020202020204" pitchFamily="34" charset="0"/>
              </a:rPr>
              <a:t>تم استخدام تقنيات التحليل الاستكشافي لفهم البيانات بشكل أفضل، مثل الرسوم البيانية والتحليل الإحصائي</a:t>
            </a:r>
            <a:r>
              <a:rPr lang="ar-SA" altLang="ar-SA" sz="3200" dirty="0">
                <a:solidFill>
                  <a:schemeClr val="tx1"/>
                </a:solidFill>
                <a:latin typeface="Söhne"/>
              </a:rPr>
              <a:t>.</a:t>
            </a:r>
          </a:p>
          <a:p>
            <a:pPr lvl="0" algn="r" eaLnBrk="0" fontAlgn="base" hangingPunct="0">
              <a:spcBef>
                <a:spcPct val="0"/>
              </a:spcBef>
              <a:spcAft>
                <a:spcPct val="0"/>
              </a:spcAft>
              <a:buClrTx/>
            </a:pPr>
            <a:r>
              <a:rPr lang="ar-SA" altLang="ar-SA" sz="3200" b="1" dirty="0">
                <a:solidFill>
                  <a:schemeClr val="tx1"/>
                </a:solidFill>
                <a:latin typeface="Söhne"/>
                <a:cs typeface="Arial" panose="020B0604020202020204" pitchFamily="34" charset="0"/>
              </a:rPr>
              <a:t>تطوير نماذج التنبؤ:</a:t>
            </a:r>
            <a:r>
              <a:rPr lang="ar-SA" altLang="ar-SA" sz="3200" dirty="0">
                <a:solidFill>
                  <a:schemeClr val="tx1"/>
                </a:solidFill>
                <a:latin typeface="Söhne"/>
              </a:rPr>
              <a:t> </a:t>
            </a:r>
            <a:r>
              <a:rPr lang="ar-SA" altLang="ar-SA" sz="3200" dirty="0">
                <a:solidFill>
                  <a:schemeClr val="tx1"/>
                </a:solidFill>
                <a:latin typeface="Söhne"/>
                <a:cs typeface="Arial" panose="020B0604020202020204" pitchFamily="34" charset="0"/>
              </a:rPr>
              <a:t>تم استخدام تقنيات التعلم الآلي، مثل الشبكات العصبية الاصطناعية والتحليل التحويلي الرئيسي، لتطوير نماذج قادرة على تنبؤ جودة المياه بناءً على المتغيرات المختلفة</a:t>
            </a:r>
            <a:r>
              <a:rPr lang="ar-SA" altLang="ar-SA" sz="3200" dirty="0">
                <a:solidFill>
                  <a:schemeClr val="tx1"/>
                </a:solidFill>
                <a:latin typeface="Söhne"/>
              </a:rPr>
              <a:t>.</a:t>
            </a:r>
          </a:p>
          <a:p>
            <a:pPr lvl="0" algn="r" eaLnBrk="0" fontAlgn="base" hangingPunct="0">
              <a:spcBef>
                <a:spcPct val="0"/>
              </a:spcBef>
              <a:spcAft>
                <a:spcPct val="0"/>
              </a:spcAft>
              <a:buClrTx/>
            </a:pPr>
            <a:r>
              <a:rPr lang="ar-SA" altLang="ar-SA" sz="3200" b="1" dirty="0">
                <a:solidFill>
                  <a:schemeClr val="tx1"/>
                </a:solidFill>
                <a:latin typeface="Söhne"/>
                <a:cs typeface="Arial" panose="020B0604020202020204" pitchFamily="34" charset="0"/>
              </a:rPr>
              <a:t>تقييم النماذج:</a:t>
            </a:r>
            <a:r>
              <a:rPr lang="ar-SA" altLang="ar-SA" sz="3200" dirty="0">
                <a:solidFill>
                  <a:schemeClr val="tx1"/>
                </a:solidFill>
                <a:latin typeface="Söhne"/>
              </a:rPr>
              <a:t> </a:t>
            </a:r>
            <a:r>
              <a:rPr lang="ar-SA" altLang="ar-SA" sz="3200" dirty="0">
                <a:solidFill>
                  <a:schemeClr val="tx1"/>
                </a:solidFill>
                <a:latin typeface="Söhne"/>
                <a:cs typeface="Arial" panose="020B0604020202020204" pitchFamily="34" charset="0"/>
              </a:rPr>
              <a:t>تم تقييم أداء النماذج باستخدام مقاييس الأداء المناسبة، مثل دقة التصنيف ومعدل الخطأ، لضمان جودة النتائج وموثوقيتها</a:t>
            </a:r>
            <a:r>
              <a:rPr lang="ar-SA" altLang="ar-SA" sz="3200" dirty="0">
                <a:solidFill>
                  <a:schemeClr val="tx1"/>
                </a:solidFill>
                <a:latin typeface="Söhne"/>
              </a:rPr>
              <a:t>.</a:t>
            </a:r>
          </a:p>
          <a:p>
            <a:pPr lvl="0" algn="r" eaLnBrk="0" fontAlgn="base" hangingPunct="0">
              <a:spcBef>
                <a:spcPct val="0"/>
              </a:spcBef>
              <a:spcAft>
                <a:spcPct val="0"/>
              </a:spcAft>
              <a:buClrTx/>
            </a:pPr>
            <a:r>
              <a:rPr lang="ar-SA" altLang="ar-SA" sz="3200" b="1" dirty="0">
                <a:solidFill>
                  <a:schemeClr val="tx1"/>
                </a:solidFill>
                <a:latin typeface="Söhne"/>
                <a:cs typeface="Arial" panose="020B0604020202020204" pitchFamily="34" charset="0"/>
              </a:rPr>
              <a:t>توثيق النتائج:</a:t>
            </a:r>
            <a:r>
              <a:rPr lang="ar-SA" altLang="ar-SA" sz="3200" dirty="0">
                <a:solidFill>
                  <a:schemeClr val="tx1"/>
                </a:solidFill>
                <a:latin typeface="Söhne"/>
              </a:rPr>
              <a:t> </a:t>
            </a:r>
            <a:r>
              <a:rPr lang="ar-SA" altLang="ar-SA" sz="3200" dirty="0">
                <a:solidFill>
                  <a:schemeClr val="tx1"/>
                </a:solidFill>
                <a:latin typeface="Söhne"/>
                <a:cs typeface="Arial" panose="020B0604020202020204" pitchFamily="34" charset="0"/>
              </a:rPr>
              <a:t>تم توثيق النتائج والاستنتاجات الرئيسية من الدراسة، بما في ذلك التحليلات والتوجيهات المستقبلية المقترحة</a:t>
            </a:r>
            <a:r>
              <a:rPr lang="ar-SA" altLang="ar-SA" sz="3200" dirty="0">
                <a:solidFill>
                  <a:schemeClr val="tx1"/>
                </a:solidFill>
                <a:latin typeface="Söhne"/>
              </a:rPr>
              <a:t>.</a:t>
            </a:r>
          </a:p>
          <a:p>
            <a:pPr lvl="0" algn="r" eaLnBrk="0" fontAlgn="base" hangingPunct="0">
              <a:spcBef>
                <a:spcPct val="0"/>
              </a:spcBef>
              <a:spcAft>
                <a:spcPct val="0"/>
              </a:spcAft>
              <a:buClrTx/>
            </a:pPr>
            <a:r>
              <a:rPr lang="ar-SA" altLang="ar-SA" sz="3200" dirty="0">
                <a:solidFill>
                  <a:schemeClr val="tx1"/>
                </a:solidFill>
                <a:latin typeface="Söhne"/>
                <a:cs typeface="Arial" panose="020B0604020202020204" pitchFamily="34" charset="0"/>
              </a:rPr>
              <a:t>باستخدام هذه</a:t>
            </a:r>
            <a:endParaRPr lang="ar-SA" sz="2900" dirty="0">
              <a:solidFill>
                <a:srgbClr val="463185"/>
              </a:solidFill>
              <a:latin typeface="Tajawal"/>
              <a:ea typeface="Tajawal"/>
              <a:cs typeface="Tajawal"/>
              <a:sym typeface="Tajawal"/>
            </a:endParaRPr>
          </a:p>
        </p:txBody>
      </p:sp>
      <p:pic>
        <p:nvPicPr>
          <p:cNvPr id="127" name="Google Shape;127;p20"/>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28" name="Google Shape;128;p20"/>
          <p:cNvPicPr preferRelativeResize="0"/>
          <p:nvPr/>
        </p:nvPicPr>
        <p:blipFill>
          <a:blip r:embed="rId5">
            <a:alphaModFix/>
          </a:blip>
          <a:stretch>
            <a:fillRect/>
          </a:stretch>
        </p:blipFill>
        <p:spPr>
          <a:xfrm>
            <a:off x="577400" y="690014"/>
            <a:ext cx="1470325" cy="508025"/>
          </a:xfrm>
          <a:prstGeom prst="rect">
            <a:avLst/>
          </a:prstGeom>
          <a:noFill/>
          <a:ln>
            <a:noFill/>
          </a:ln>
        </p:spPr>
      </p:pic>
      <p:sp>
        <p:nvSpPr>
          <p:cNvPr id="3" name="Rectangle 2">
            <a:extLst>
              <a:ext uri="{FF2B5EF4-FFF2-40B4-BE49-F238E27FC236}">
                <a16:creationId xmlns:a16="http://schemas.microsoft.com/office/drawing/2014/main" id="{E0852135-A4B6-3C97-2218-A71779EF6AA0}"/>
              </a:ext>
            </a:extLst>
          </p:cNvPr>
          <p:cNvSpPr>
            <a:spLocks noChangeArrowheads="1"/>
          </p:cNvSpPr>
          <p:nvPr/>
        </p:nvSpPr>
        <p:spPr bwMode="auto">
          <a:xfrm>
            <a:off x="0" y="-264100"/>
            <a:ext cx="8423781" cy="985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ar-SA" sz="1000" b="0" i="0" u="none" strike="noStrike" cap="none" normalizeH="0" baseline="0" dirty="0">
                <a:ln>
                  <a:noFill/>
                </a:ln>
                <a:solidFill>
                  <a:schemeClr val="tx1"/>
                </a:solidFill>
                <a:effectLst/>
                <a:latin typeface="Söhne"/>
                <a:cs typeface="Arial" panose="020B0604020202020204" pitchFamily="34" charset="0"/>
              </a:rPr>
              <a:t>المنهجية المستخدمة في هذا المشروع يمكن تقسيمها إلى عدة خطوات </a:t>
            </a:r>
            <a:r>
              <a:rPr kumimoji="0" lang="ar-SA" altLang="ar-SA" sz="1000" b="0" i="0" u="none" strike="noStrike" cap="none" normalizeH="0" baseline="0" dirty="0" err="1">
                <a:ln>
                  <a:noFill/>
                </a:ln>
                <a:solidFill>
                  <a:schemeClr val="tx1"/>
                </a:solidFill>
                <a:effectLst/>
                <a:latin typeface="Söhne"/>
                <a:cs typeface="Arial" panose="020B0604020202020204" pitchFamily="34" charset="0"/>
              </a:rPr>
              <a:t>رئيسية:المنهجية</a:t>
            </a:r>
            <a:r>
              <a:rPr kumimoji="0" lang="ar-SA" altLang="ar-SA" sz="1000" b="0" i="0" u="none" strike="noStrike" cap="none" normalizeH="0" baseline="0" dirty="0">
                <a:ln>
                  <a:noFill/>
                </a:ln>
                <a:solidFill>
                  <a:schemeClr val="tx1"/>
                </a:solidFill>
                <a:effectLst/>
                <a:latin typeface="Söhne"/>
                <a:cs typeface="Arial" panose="020B0604020202020204" pitchFamily="34" charset="0"/>
              </a:rPr>
              <a:t>، يتمكن المشروع من تحقيق أهدافه بشكل فعال وتحقيق النتائج المرجوة بناءً على تحليل شامل ومدروس لبيانات جودة المياه.</a:t>
            </a:r>
            <a:endParaRPr kumimoji="0" lang="ar-SA" altLang="ar-SA"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ar-SA" altLang="ar-SA" sz="1000" b="0" i="0" u="none" strike="noStrike" cap="none" normalizeH="0" baseline="0" dirty="0">
                <a:ln>
                  <a:noFill/>
                </a:ln>
                <a:solidFill>
                  <a:schemeClr val="tx1"/>
                </a:solidFill>
                <a:effectLst/>
                <a:latin typeface="Söhne"/>
              </a:rPr>
            </a:b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pic>
        <p:nvPicPr>
          <p:cNvPr id="133" name="Google Shape;133;p21"/>
          <p:cNvPicPr preferRelativeResize="0"/>
          <p:nvPr/>
        </p:nvPicPr>
        <p:blipFill>
          <a:blip r:embed="rId3">
            <a:alphaModFix/>
          </a:blip>
          <a:stretch>
            <a:fillRect/>
          </a:stretch>
        </p:blipFill>
        <p:spPr>
          <a:xfrm>
            <a:off x="719775" y="647875"/>
            <a:ext cx="8847452" cy="756000"/>
          </a:xfrm>
          <a:prstGeom prst="rect">
            <a:avLst/>
          </a:prstGeom>
          <a:noFill/>
          <a:ln>
            <a:noFill/>
          </a:ln>
        </p:spPr>
      </p:pic>
      <p:sp>
        <p:nvSpPr>
          <p:cNvPr id="134" name="Google Shape;134;p21"/>
          <p:cNvSpPr txBox="1">
            <a:spLocks noGrp="1"/>
          </p:cNvSpPr>
          <p:nvPr>
            <p:ph type="sldNum" idx="12"/>
          </p:nvPr>
        </p:nvSpPr>
        <p:spPr>
          <a:xfrm>
            <a:off x="9567215" y="17249376"/>
            <a:ext cx="617400" cy="1399500"/>
          </a:xfrm>
          <a:prstGeom prst="rect">
            <a:avLst/>
          </a:prstGeom>
        </p:spPr>
        <p:txBody>
          <a:bodyPr spcFirstLastPara="1" wrap="square" lIns="176925" tIns="176925" rIns="176925" bIns="176925" anchor="ctr" anchorCtr="0">
            <a:normAutofit/>
          </a:bodyPr>
          <a:lstStyle/>
          <a:p>
            <a:pPr marL="0" lvl="0" indent="0" algn="r" rtl="0">
              <a:spcBef>
                <a:spcPts val="0"/>
              </a:spcBef>
              <a:spcAft>
                <a:spcPts val="0"/>
              </a:spcAft>
              <a:buNone/>
            </a:pPr>
            <a:fld id="{00000000-1234-1234-1234-123412341234}" type="slidenum">
              <a:rPr lang="ar"/>
              <a:t>9</a:t>
            </a:fld>
            <a:endParaRPr/>
          </a:p>
        </p:txBody>
      </p:sp>
      <p:sp>
        <p:nvSpPr>
          <p:cNvPr id="135" name="Google Shape;135;p21"/>
          <p:cNvSpPr txBox="1"/>
          <p:nvPr/>
        </p:nvSpPr>
        <p:spPr>
          <a:xfrm>
            <a:off x="1066475" y="5885125"/>
            <a:ext cx="7651500" cy="100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ar" sz="5300" b="1" dirty="0">
                <a:solidFill>
                  <a:srgbClr val="463185"/>
                </a:solidFill>
                <a:latin typeface="Tajawal"/>
                <a:ea typeface="Tajawal"/>
                <a:cs typeface="Tajawal"/>
                <a:sym typeface="Tajawal"/>
              </a:rPr>
              <a:t>Discussion and Results</a:t>
            </a:r>
            <a:r>
              <a:rPr lang="ar" sz="5300" dirty="0">
                <a:solidFill>
                  <a:srgbClr val="463185"/>
                </a:solidFill>
                <a:latin typeface="Tajawal"/>
                <a:ea typeface="Tajawal"/>
                <a:cs typeface="Tajawal"/>
                <a:sym typeface="Tajawal"/>
              </a:rPr>
              <a:t>:</a:t>
            </a:r>
            <a:endParaRPr sz="5300" dirty="0">
              <a:latin typeface="Tajawal"/>
              <a:ea typeface="Tajawal"/>
              <a:cs typeface="Tajawal"/>
              <a:sym typeface="Tajawal"/>
            </a:endParaRPr>
          </a:p>
        </p:txBody>
      </p:sp>
      <p:sp>
        <p:nvSpPr>
          <p:cNvPr id="136" name="Google Shape;136;p21"/>
          <p:cNvSpPr txBox="1"/>
          <p:nvPr/>
        </p:nvSpPr>
        <p:spPr>
          <a:xfrm>
            <a:off x="1066475" y="6885625"/>
            <a:ext cx="8601000" cy="532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2900">
              <a:solidFill>
                <a:srgbClr val="463185"/>
              </a:solidFill>
              <a:latin typeface="Tajawal"/>
              <a:ea typeface="Tajawal"/>
              <a:cs typeface="Tajawal"/>
              <a:sym typeface="Tajawal"/>
            </a:endParaRPr>
          </a:p>
          <a:p>
            <a:pPr marL="0" lvl="0" indent="0" algn="l" rtl="0">
              <a:lnSpc>
                <a:spcPct val="115000"/>
              </a:lnSpc>
              <a:spcBef>
                <a:spcPts val="600"/>
              </a:spcBef>
              <a:spcAft>
                <a:spcPts val="600"/>
              </a:spcAft>
              <a:buNone/>
            </a:pPr>
            <a:r>
              <a:rPr lang="ar" sz="2900">
                <a:latin typeface="Tajawal"/>
                <a:ea typeface="Tajawal"/>
                <a:cs typeface="Tajawal"/>
                <a:sym typeface="Tajawal"/>
              </a:rPr>
              <a:t>In this section, the project's findings and results are presented and analyzed. The discussion interprets the results, compares them with previous research or expectations, and provides insights into the implications and significance of the findings and how the obtained solution has on impact on achieving objectives of Saudi Vision 2030. It may also address any limitations or challenges encountered during the project. </a:t>
            </a:r>
            <a:endParaRPr sz="2900">
              <a:solidFill>
                <a:srgbClr val="463185"/>
              </a:solidFill>
              <a:latin typeface="Tajawal"/>
              <a:ea typeface="Tajawal"/>
              <a:cs typeface="Tajawal"/>
              <a:sym typeface="Tajawal"/>
            </a:endParaRPr>
          </a:p>
        </p:txBody>
      </p:sp>
      <p:pic>
        <p:nvPicPr>
          <p:cNvPr id="137" name="Google Shape;137;p21"/>
          <p:cNvPicPr preferRelativeResize="0"/>
          <p:nvPr/>
        </p:nvPicPr>
        <p:blipFill>
          <a:blip r:embed="rId4">
            <a:alphaModFix/>
          </a:blip>
          <a:stretch>
            <a:fillRect/>
          </a:stretch>
        </p:blipFill>
        <p:spPr>
          <a:xfrm>
            <a:off x="7078225" y="647877"/>
            <a:ext cx="2589250" cy="592300"/>
          </a:xfrm>
          <a:prstGeom prst="rect">
            <a:avLst/>
          </a:prstGeom>
          <a:noFill/>
          <a:ln>
            <a:noFill/>
          </a:ln>
        </p:spPr>
      </p:pic>
      <p:pic>
        <p:nvPicPr>
          <p:cNvPr id="138" name="Google Shape;138;p21"/>
          <p:cNvPicPr preferRelativeResize="0"/>
          <p:nvPr/>
        </p:nvPicPr>
        <p:blipFill>
          <a:blip r:embed="rId5">
            <a:alphaModFix/>
          </a:blip>
          <a:stretch>
            <a:fillRect/>
          </a:stretch>
        </p:blipFill>
        <p:spPr>
          <a:xfrm>
            <a:off x="577400" y="690014"/>
            <a:ext cx="1470325" cy="5080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9776</TotalTime>
  <Words>1479</Words>
  <Application>Microsoft Office PowerPoint</Application>
  <PresentationFormat>مخصص</PresentationFormat>
  <Paragraphs>86</Paragraphs>
  <Slides>11</Slides>
  <Notes>11</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11</vt:i4>
      </vt:variant>
    </vt:vector>
  </HeadingPairs>
  <TitlesOfParts>
    <vt:vector size="15" baseType="lpstr">
      <vt:lpstr>Söhne</vt:lpstr>
      <vt:lpstr>Arial</vt:lpstr>
      <vt:lpstr>Tajawal</vt:lpstr>
      <vt:lpstr>Simple Light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lastModifiedBy>Mohammed mushbari</cp:lastModifiedBy>
  <cp:revision>12</cp:revision>
  <dcterms:modified xsi:type="dcterms:W3CDTF">2024-02-15T05:09:05Z</dcterms:modified>
</cp:coreProperties>
</file>