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8" r:id="rId6"/>
    <p:sldId id="262" r:id="rId7"/>
    <p:sldId id="259" r:id="rId8"/>
    <p:sldId id="263" r:id="rId9"/>
    <p:sldId id="264" r:id="rId10"/>
    <p:sldId id="269" r:id="rId11"/>
    <p:sldId id="261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1D395-F49C-862F-0614-C8F49D64A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86CFE9-FF6B-AEF4-315A-A725E6B17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DC4962-F622-5206-7AA6-D9A09F86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8BA45-B160-66A6-251F-653B2008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5DCFE-EFD3-C537-A3FD-BF57024D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4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A7C68-FCF2-2F67-2B55-4B3F82CB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6E088-5441-5407-8DF4-2E386888A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CFEA9-6C0F-BDCA-F9DA-DAE4847D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8DD8A-9A86-9EA4-CA41-6766980D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55B87-5B54-5DA4-340C-5E38D45A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0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9B6E58-0C40-9B08-D369-6C2BED3C7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2D4B8-8863-4D1D-CFB1-84418162F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C9533-8D4D-1D0D-D9FA-F3D9BB16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864AB-9D58-51EF-831B-7C632AC0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35377-28C0-F4CE-B0A6-25437720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86F3C-4441-C67F-8499-DAF5D4E6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48AFE-1B54-F497-7D03-2D2A2FE02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24E6A-644A-3320-BD23-FA6021B5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1CC3B-19A1-4C99-F186-7422D499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FE560-6B16-1F5C-CC96-8B50EEC2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9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57404-7025-E146-283D-B03AD60A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CA320-6AFA-618C-6DB0-185C5DFF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AA62F-9602-59D6-D64A-E1862ACB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3BEBE-7F2A-5153-1515-DCEBC679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AF50A-7AB9-5CEE-25D5-6C86854C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2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40C4F-9446-5919-0B1F-D47AB9FD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38269-D546-1BD2-44FC-021FECCC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CD4EDF-2531-981D-7EF4-EBBAB26C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9E273-33EA-3004-F9E4-06D9A659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DF6A08-A555-AA12-B483-35B395EC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F89D66-0D55-EFB2-95F2-868CF0CD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98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8CF4-3EF5-A47E-204F-CD2F1F5C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8F656-AE75-8242-765D-E0D4D5972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BE6A38-725F-1B67-CA1A-32B7E4735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37A1D0-5BCE-91D3-788A-5DB893FD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8CA942-B24F-772B-399C-AE2BFB37F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C6A722-F12C-D545-B6B8-2312B473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5B92BE-ACDE-9171-9189-B3041A0C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87921E-E83A-56A3-4A89-47738F23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0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B2D8D-A359-B295-C1F3-96E03D79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E7F59B-3CE3-96FC-4000-6B022B0E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5098A3-C202-8E08-3238-9DBC2A99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AD45BE-4847-EFA9-42D9-1F7A304B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4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D9D55-4B9A-FA20-FCA4-75371A86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250CB7-D8E2-29D8-00D2-A6073379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852D2-4D3F-138E-A7E5-2990BB68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1C9BA-9308-1272-BC7D-249454B7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4704-0595-A5E5-D344-426754581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C395B-D9DA-F7CD-77D0-6E4948B4F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11C80D-2A0E-09AA-CBD7-1E35B0F8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49143-49A3-CFCE-07D2-F9CF9C5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16FAF-AC3B-6307-06A1-EC908304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6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7310C-CAB7-2481-8D25-09CC2FD1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DEEFF0-2D3E-7236-55B4-15CD5A70B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F3FB31-754A-0896-203A-5C7A64B2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6C35CA-24B4-BC19-605A-6E5B5B61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ACF75-8EAB-4292-3526-0C24A364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9F0FE-54F7-2766-3C76-2FEF3F53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698B49-E9EA-2C5C-4028-E683E31C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CB368-65E2-8785-09F0-12D4FD1C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6C91E-256B-BBF5-AB6A-16A1A9568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2B3D3-D826-4B3D-B594-0541FFF806A5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01947-4559-8084-A05F-1B1596611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C748C-F35A-E228-A99C-A303EB182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C4286-A29A-4FB1-8945-3882C179B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99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2BFC5-A96E-F0E2-B806-B77423216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计算机视觉系统实践</a:t>
            </a:r>
            <a:br>
              <a:rPr lang="en-US" altLang="zh-CN" dirty="0"/>
            </a:br>
            <a:r>
              <a:rPr lang="zh-CN" altLang="en-US" dirty="0"/>
              <a:t>人脸识别系统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41CE8D-E0AC-5DA7-15A6-03A9B5D78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2022280486</a:t>
            </a:r>
            <a:r>
              <a:rPr lang="zh-CN" altLang="en-US" dirty="0"/>
              <a:t>周睿星</a:t>
            </a:r>
          </a:p>
        </p:txBody>
      </p:sp>
    </p:spTree>
    <p:extLst>
      <p:ext uri="{BB962C8B-B14F-4D97-AF65-F5344CB8AC3E}">
        <p14:creationId xmlns:p14="http://schemas.microsoft.com/office/powerpoint/2010/main" val="54671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C46B0-DC62-2D4D-C842-865895D8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31" y="187155"/>
            <a:ext cx="10515600" cy="1325563"/>
          </a:xfrm>
        </p:spPr>
        <p:txBody>
          <a:bodyPr/>
          <a:lstStyle/>
          <a:p>
            <a:r>
              <a:rPr lang="zh-CN" altLang="en-US" dirty="0"/>
              <a:t>人脸识别：</a:t>
            </a:r>
            <a:br>
              <a:rPr lang="en-US" altLang="zh-CN" dirty="0"/>
            </a:br>
            <a:r>
              <a:rPr lang="en-US" altLang="zh-CN" dirty="0"/>
              <a:t>https://github.com/mk-minchul/AdaFace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E3C693-02BE-BD71-AA96-2BABA84D3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07" y="1923344"/>
            <a:ext cx="7588764" cy="321735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EFC6CA-5706-C205-D42B-6BBBF098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443" y="2431020"/>
            <a:ext cx="3757822" cy="51890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FC1F80-B6C9-8662-D71D-1F98099C6285}"/>
              </a:ext>
            </a:extLst>
          </p:cNvPr>
          <p:cNvSpPr txBox="1"/>
          <p:nvPr/>
        </p:nvSpPr>
        <p:spPr>
          <a:xfrm>
            <a:off x="8031685" y="1787203"/>
            <a:ext cx="6097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输出为特征向量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C1A99E-16D2-C89C-2193-07767CDB1458}"/>
              </a:ext>
            </a:extLst>
          </p:cNvPr>
          <p:cNvSpPr txBox="1"/>
          <p:nvPr/>
        </p:nvSpPr>
        <p:spPr>
          <a:xfrm>
            <a:off x="507304" y="5404981"/>
            <a:ext cx="7791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推理延迟：</a:t>
            </a:r>
            <a:r>
              <a:rPr lang="en-US" altLang="zh-CN" dirty="0"/>
              <a:t>70ms+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18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79ED7-AFEA-E2CF-F88A-09D302B2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400" dirty="0"/>
              <a:t>如何提高识别的准确率和速度，降低误识率？</a:t>
            </a:r>
            <a:br>
              <a:rPr lang="zh-CN" altLang="en-US" sz="44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79851-5B8B-04B0-33E1-8A84402C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532"/>
            <a:ext cx="10515600" cy="48084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准确率方面，主要要求提高数据质量和数量</a:t>
            </a:r>
          </a:p>
          <a:p>
            <a:pPr marL="0" indent="0">
              <a:buNone/>
            </a:pPr>
            <a:r>
              <a:rPr lang="zh-CN" altLang="en-US" dirty="0"/>
              <a:t>获取高质量数据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①确保训练数据的准确性和相关性。</a:t>
            </a:r>
          </a:p>
          <a:p>
            <a:pPr marL="0" indent="0">
              <a:buNone/>
            </a:pPr>
            <a:r>
              <a:rPr lang="zh-CN" altLang="en-US" dirty="0"/>
              <a:t>②去除噪声和错误标注的数据。</a:t>
            </a:r>
          </a:p>
          <a:p>
            <a:pPr marL="0" indent="0">
              <a:buNone/>
            </a:pPr>
            <a:r>
              <a:rPr lang="zh-CN" altLang="en-US" dirty="0"/>
              <a:t>数据增强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①采用数据增强技术（如旋转、缩放、平移、剪切等）来增加数据的多样性。</a:t>
            </a:r>
          </a:p>
          <a:p>
            <a:pPr marL="0" indent="0">
              <a:buNone/>
            </a:pPr>
            <a:r>
              <a:rPr lang="zh-CN" altLang="en-US" dirty="0"/>
              <a:t>②使用合成数据来补充实际数据不足的情况。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提高速度方面，压缩和加速</a:t>
            </a:r>
            <a:r>
              <a:rPr lang="en-US" altLang="zh-CN" dirty="0"/>
              <a:t>: </a:t>
            </a:r>
            <a:r>
              <a:rPr lang="zh-CN" altLang="en-US" dirty="0"/>
              <a:t>采用模型剪枝减小模型规模，提高推理速度。 利用硬件加速（如</a:t>
            </a:r>
            <a:r>
              <a:rPr lang="en-US" altLang="zh-CN" dirty="0"/>
              <a:t>GPU</a:t>
            </a:r>
            <a:r>
              <a:rPr lang="zh-CN" altLang="en-US" dirty="0"/>
              <a:t>）和高效的计算库。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627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F348B-ABD5-3B0D-6DD9-72BE010A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102"/>
            <a:ext cx="10515600" cy="1325563"/>
          </a:xfrm>
        </p:spPr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：</a:t>
            </a:r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1DBAB2DB-42AF-7435-D58A-EECB02C0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4" y="1318751"/>
            <a:ext cx="7296788" cy="513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078EE7-CBE7-BFAF-DA14-1E1ABDD35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37" y="588126"/>
            <a:ext cx="3910690" cy="3395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D32C01-961A-4342-3F87-E4A610E7C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910" y="4888111"/>
            <a:ext cx="3888517" cy="3121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589A3F-D791-1FAC-A40A-822A515E6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727" y="5486400"/>
            <a:ext cx="5826080" cy="11425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87932B2-291B-9EDF-CC13-E95F1C026DC8}"/>
              </a:ext>
            </a:extLst>
          </p:cNvPr>
          <p:cNvSpPr txBox="1"/>
          <p:nvPr/>
        </p:nvSpPr>
        <p:spPr>
          <a:xfrm>
            <a:off x="7615910" y="4394355"/>
            <a:ext cx="621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右侧窗口</a:t>
            </a:r>
            <a:r>
              <a:rPr lang="en-US" altLang="zh-CN" dirty="0"/>
              <a:t>:</a:t>
            </a:r>
            <a:r>
              <a:rPr lang="zh-CN" altLang="en-US" dirty="0"/>
              <a:t>显示出识别出的人脸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C9B5E2A-44C1-B405-D176-CB7214DE0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737" y="982115"/>
            <a:ext cx="5054860" cy="330217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DA6FF12-DA3D-AC59-A04F-41472F082B6F}"/>
              </a:ext>
            </a:extLst>
          </p:cNvPr>
          <p:cNvSpPr txBox="1"/>
          <p:nvPr/>
        </p:nvSpPr>
        <p:spPr>
          <a:xfrm>
            <a:off x="3249249" y="624099"/>
            <a:ext cx="7105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左侧窗口</a:t>
            </a:r>
            <a:r>
              <a:rPr lang="en-US" altLang="zh-CN" dirty="0"/>
              <a:t>:</a:t>
            </a:r>
            <a:r>
              <a:rPr lang="zh-CN" altLang="en-US" dirty="0"/>
              <a:t>显示出摄像机拍摄得到的的人脸</a:t>
            </a:r>
          </a:p>
        </p:txBody>
      </p:sp>
    </p:spTree>
    <p:extLst>
      <p:ext uri="{BB962C8B-B14F-4D97-AF65-F5344CB8AC3E}">
        <p14:creationId xmlns:p14="http://schemas.microsoft.com/office/powerpoint/2010/main" val="192523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504F-38D0-6187-6D3B-00230850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DE309-39EB-08AE-3383-4AF306B9D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57" y="512326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3200" b="1" dirty="0"/>
              <a:t>系统性能</a:t>
            </a:r>
            <a:r>
              <a:rPr lang="zh-CN" altLang="en-US" sz="3200" dirty="0"/>
              <a:t>：</a:t>
            </a: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C57004E-8CB8-6226-89B0-C7FF51296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050677"/>
              </p:ext>
            </p:extLst>
          </p:nvPr>
        </p:nvGraphicFramePr>
        <p:xfrm>
          <a:off x="546186" y="1263589"/>
          <a:ext cx="10307456" cy="5082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0785">
                  <a:extLst>
                    <a:ext uri="{9D8B030D-6E8A-4147-A177-3AD203B41FA5}">
                      <a16:colId xmlns:a16="http://schemas.microsoft.com/office/drawing/2014/main" val="1916200270"/>
                    </a:ext>
                  </a:extLst>
                </a:gridCol>
                <a:gridCol w="2629624">
                  <a:extLst>
                    <a:ext uri="{9D8B030D-6E8A-4147-A177-3AD203B41FA5}">
                      <a16:colId xmlns:a16="http://schemas.microsoft.com/office/drawing/2014/main" val="1416096844"/>
                    </a:ext>
                  </a:extLst>
                </a:gridCol>
                <a:gridCol w="2729997">
                  <a:extLst>
                    <a:ext uri="{9D8B030D-6E8A-4147-A177-3AD203B41FA5}">
                      <a16:colId xmlns:a16="http://schemas.microsoft.com/office/drawing/2014/main" val="62551858"/>
                    </a:ext>
                  </a:extLst>
                </a:gridCol>
                <a:gridCol w="2987050">
                  <a:extLst>
                    <a:ext uri="{9D8B030D-6E8A-4147-A177-3AD203B41FA5}">
                      <a16:colId xmlns:a16="http://schemas.microsoft.com/office/drawing/2014/main" val="1769948333"/>
                    </a:ext>
                  </a:extLst>
                </a:gridCol>
              </a:tblGrid>
              <a:tr h="298861"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检测方法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准确率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 dirty="0">
                          <a:effectLst/>
                        </a:rPr>
                        <a:t>实时性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050" kern="100">
                          <a:effectLst/>
                        </a:rPr>
                        <a:t>鲁棒性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8401398"/>
                  </a:ext>
                </a:extLst>
              </a:tr>
              <a:tr h="2391612"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 err="1">
                          <a:effectLst/>
                        </a:rPr>
                        <a:t>Haar</a:t>
                      </a:r>
                      <a:r>
                        <a:rPr lang="zh-CN" sz="1600" kern="100" dirty="0">
                          <a:effectLst/>
                        </a:rPr>
                        <a:t>特征人脸检测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 err="1">
                          <a:effectLst/>
                        </a:rPr>
                        <a:t>Haar</a:t>
                      </a:r>
                      <a:r>
                        <a:rPr lang="zh-CN" sz="1600" kern="100" dirty="0">
                          <a:effectLst/>
                        </a:rPr>
                        <a:t>特征人脸检测在一些情况下可能准确度较低，特别是在光照条件变化和人脸姿态变化较大的情况下。对于标准的人脸图片识别效果好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Haar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特征人脸检测速度较快，适用于实时性要求较高的应用场景，如视频监控。经过测试约有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20ms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检测延迟</a:t>
                      </a: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在一些情况下，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Haar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特征可能对光照变化敏感，对于非正面和部分遮挡的人脸检测准确性较差。对于光照影响，可以采用直方图均衡化来提高识别率</a:t>
                      </a:r>
                    </a:p>
                    <a:p>
                      <a:pPr algn="just"/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0159617"/>
                  </a:ext>
                </a:extLst>
              </a:tr>
              <a:tr h="2391612">
                <a:tc>
                  <a:txBody>
                    <a:bodyPr/>
                    <a:lstStyle/>
                    <a:p>
                      <a:pPr algn="just"/>
                      <a:r>
                        <a:rPr lang="zh-CN" sz="1600" kern="100" dirty="0">
                          <a:effectLst/>
                        </a:rPr>
                        <a:t>基于仿射变换和</a:t>
                      </a:r>
                      <a:r>
                        <a:rPr lang="en-US" altLang="zh-CN" sz="1600" kern="100" dirty="0">
                          <a:effectLst/>
                        </a:rPr>
                        <a:t>MTCNN</a:t>
                      </a:r>
                      <a:r>
                        <a:rPr lang="zh-CN" sz="1600" kern="100" dirty="0">
                          <a:effectLst/>
                        </a:rPr>
                        <a:t>的人脸检测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深度学习方法在大规模数据集上进行训练，通常具有较高的准确率，特别是在复杂场景和各种人脸姿态下。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深度学习方法的计算复杂度较高，可能需要更多的计算资源，因此在实时性方面可能稍显滞后。实验中经过测试约有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40ms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延迟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对于光照变化、遮挡和不同人脸姿态具有较好的鲁棒性，能够适应多样化和复杂的人脸场景。</a:t>
                      </a:r>
                    </a:p>
                    <a:p>
                      <a:pPr algn="just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缺点：需要大规模、多样化的标注数据集进行训练，这是深度学习方法的一个限制。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37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23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55EB2-489A-53FE-D516-CEC051F8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2000F-EFF9-3FB0-98A8-D0D7C670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873" y="592106"/>
            <a:ext cx="10515600" cy="5078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3600" b="1" dirty="0"/>
              <a:t>局限性</a:t>
            </a:r>
            <a:r>
              <a:rPr lang="en-US" altLang="zh-CN" sz="3600" b="1" dirty="0"/>
              <a:t>:</a:t>
            </a:r>
            <a:r>
              <a:rPr lang="zh-CN" altLang="en-US" sz="3600" b="1" dirty="0"/>
              <a:t> </a:t>
            </a:r>
            <a:endParaRPr lang="en-US" altLang="zh-CN" sz="3600" b="1" dirty="0"/>
          </a:p>
          <a:p>
            <a:pPr marL="0" indent="0">
              <a:buNone/>
            </a:pPr>
            <a:r>
              <a:rPr lang="en-US" altLang="zh-CN" sz="3600" b="1" dirty="0"/>
              <a:t>1.</a:t>
            </a:r>
            <a:r>
              <a:rPr lang="zh-CN" altLang="en-US" sz="3600" b="1" dirty="0"/>
              <a:t>检测人脸标准很单一：</a:t>
            </a:r>
            <a:endParaRPr lang="en-US" altLang="zh-CN" sz="3600" b="1" dirty="0"/>
          </a:p>
          <a:p>
            <a:pPr marL="0" indent="0">
              <a:buNone/>
            </a:pPr>
            <a:r>
              <a:rPr lang="zh-CN" altLang="en-US" sz="3600" b="1" dirty="0"/>
              <a:t>例：无法判断相机中的是否是真人，一个人在镜头前拿着手机中一张人脸照片对着镜头，系统会检测出手机中照片的人脸。</a:t>
            </a:r>
            <a:endParaRPr lang="en-US" altLang="zh-CN" sz="3600" b="1" dirty="0"/>
          </a:p>
          <a:p>
            <a:pPr marL="0" indent="0">
              <a:buNone/>
            </a:pPr>
            <a:r>
              <a:rPr lang="en-US" altLang="zh-CN" sz="3600" b="1" dirty="0"/>
              <a:t>2.</a:t>
            </a:r>
            <a:r>
              <a:rPr lang="zh-CN" altLang="en-US" sz="3600" b="1" dirty="0"/>
              <a:t>占用计算资源较高，需要使用</a:t>
            </a:r>
            <a:r>
              <a:rPr lang="en-US" altLang="zh-CN" sz="3600" b="1" dirty="0"/>
              <a:t>GPU</a:t>
            </a:r>
            <a:r>
              <a:rPr lang="zh-CN" altLang="en-US" sz="3600" b="1" dirty="0"/>
              <a:t>加速深度学习模型推理才能得到一个较低的延迟。</a:t>
            </a:r>
            <a:endParaRPr lang="en-US" altLang="zh-CN" sz="3600" b="1" dirty="0"/>
          </a:p>
          <a:p>
            <a:pPr marL="0" indent="0">
              <a:buNone/>
            </a:pPr>
            <a:r>
              <a:rPr lang="en-US" altLang="zh-CN" sz="3600" b="1" dirty="0"/>
              <a:t>3.</a:t>
            </a:r>
            <a:r>
              <a:rPr lang="zh-CN" altLang="en-US" sz="3600" b="1" dirty="0"/>
              <a:t>系统暂未部署到生产环境中进行测试。</a:t>
            </a:r>
            <a:endParaRPr lang="en-US" altLang="zh-CN" sz="36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0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C607E-3A14-D2E4-0E5A-1D71DEFB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04" y="0"/>
            <a:ext cx="10515600" cy="1325563"/>
          </a:xfrm>
        </p:spPr>
        <p:txBody>
          <a:bodyPr/>
          <a:lstStyle/>
          <a:p>
            <a:r>
              <a:rPr lang="zh-CN" altLang="en-US" dirty="0"/>
              <a:t>研究动机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4D6824-B25C-B346-5726-38C80A86DB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4462" y="878103"/>
            <a:ext cx="1076024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安全需求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：人脸识别在安防监控、身份验证等领域有广泛应用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例：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登录选项</a:t>
            </a:r>
            <a:r>
              <a: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面部识别，宿舍门禁</a:t>
            </a:r>
            <a:endParaRPr kumimoji="0" lang="en-US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zh-CN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3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3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3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技术发展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：随着计算机视觉和深度学习技术的快速发展，人脸识别的准确率和应用场景不断扩大，研究这一领域有助于推动技术进步。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5AF828-D610-EB76-3B85-7F3178C0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03" y="2847529"/>
            <a:ext cx="9274677" cy="165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F068-056B-1779-11E4-D7349EF4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4400" dirty="0"/>
              <a:t>如何准确检测图像或视频中的人脸？</a:t>
            </a:r>
            <a:br>
              <a:rPr lang="zh-CN" altLang="en-US" sz="4400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11EB5-9CB9-E671-8F26-6BD9AEBA9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698"/>
            <a:ext cx="10515600" cy="49802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①</a:t>
            </a:r>
            <a:r>
              <a:rPr lang="en-US" altLang="zh-CN" dirty="0"/>
              <a:t>. </a:t>
            </a:r>
            <a:r>
              <a:rPr lang="en-US" altLang="zh-CN" dirty="0" err="1"/>
              <a:t>Haar</a:t>
            </a:r>
            <a:r>
              <a:rPr lang="zh-CN" altLang="en-US" dirty="0"/>
              <a:t>人脸检测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算法原理：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4" pitchFamily="34" charset="0"/>
              </a:rPr>
              <a:t>它基于机器学习的方法，由大量的正负样本图像训练级联函数，然后用于检测其他图像中的对象。</a:t>
            </a:r>
            <a:endParaRPr lang="en-US" altLang="zh-CN" b="0" i="0" dirty="0">
              <a:solidFill>
                <a:srgbClr val="404040"/>
              </a:solidFill>
              <a:effectLst/>
              <a:highlight>
                <a:srgbClr val="FCFCFC"/>
              </a:highlight>
              <a:latin typeface="Lato" panose="020F0502020204030204" pitchFamily="34" charset="0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 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Haar</a:t>
            </a:r>
            <a:r>
              <a:rPr lang="zh-CN" altLang="en-US" dirty="0">
                <a:solidFill>
                  <a:srgbClr val="404040"/>
                </a:solidFill>
                <a:highlight>
                  <a:srgbClr val="FCFCFC"/>
                </a:highlight>
                <a:latin typeface="Lato" panose="020F0502020204030203" pitchFamily="34" charset="0"/>
              </a:rPr>
              <a:t>特征</a:t>
            </a:r>
            <a:r>
              <a:rPr lang="en-US" altLang="zh-CN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:</a:t>
            </a:r>
            <a:r>
              <a:rPr lang="zh-CN" alt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每个特征都是一个值，这个值等于黑色矩形中的像素值之后减去白色矩形中的像素值之和。</a:t>
            </a:r>
            <a:endParaRPr lang="zh-CN" altLang="en-US" dirty="0"/>
          </a:p>
        </p:txBody>
      </p:sp>
      <p:sp>
        <p:nvSpPr>
          <p:cNvPr id="4" name="AutoShape 2" descr="image1">
            <a:extLst>
              <a:ext uri="{FF2B5EF4-FFF2-40B4-BE49-F238E27FC236}">
                <a16:creationId xmlns:a16="http://schemas.microsoft.com/office/drawing/2014/main" id="{2E87C449-89E1-E281-41B7-E36813A19E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4" name="Picture 6" descr="image1">
            <a:extLst>
              <a:ext uri="{FF2B5EF4-FFF2-40B4-BE49-F238E27FC236}">
                <a16:creationId xmlns:a16="http://schemas.microsoft.com/office/drawing/2014/main" id="{86279240-843C-2FEA-2870-96A1BAEB6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36" y="3529433"/>
            <a:ext cx="4197647" cy="355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02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6395643-E8E5-D468-F3E4-45B91D16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70" y="1591345"/>
            <a:ext cx="10925798" cy="457099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05164F2-AB1B-AEE4-E808-7185D5A2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769" y="4556823"/>
            <a:ext cx="10515600" cy="1325563"/>
          </a:xfrm>
        </p:spPr>
        <p:txBody>
          <a:bodyPr/>
          <a:lstStyle/>
          <a:p>
            <a:r>
              <a:rPr lang="zh-CN" altLang="en-US" dirty="0"/>
              <a:t>更新权重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B2F00-A475-6087-15B6-3A97F7BDB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84" y="648609"/>
            <a:ext cx="10828581" cy="4570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AdaBoost</a:t>
            </a:r>
            <a:r>
              <a:rPr lang="zh-CN" altLang="en-US" dirty="0"/>
              <a:t>算法：选择有效的特征并构建强分类器。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7724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1EAC9-BEDA-9B93-8CBE-1ED8455B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120"/>
            <a:ext cx="10515600" cy="5664370"/>
          </a:xfrm>
        </p:spPr>
        <p:txBody>
          <a:bodyPr>
            <a:normAutofit fontScale="90000"/>
          </a:bodyPr>
          <a:lstStyle/>
          <a:p>
            <a:pPr indent="266700">
              <a:lnSpc>
                <a:spcPct val="115000"/>
              </a:lnSpc>
            </a:pP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Haar</a:t>
            </a: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人脸检测中的级联结构：</a:t>
            </a: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级联分类模型是树状结构可以用下图表示：</a:t>
            </a: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b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其中每一个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都代表一级强分类器。当检测窗口通过所有的强分类器时才被认为是正样本，否则拒绝。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B1F02E-0FB2-A62E-2781-BE9D8A653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0" y="1141466"/>
            <a:ext cx="8579933" cy="4064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739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3D3A1-0F0F-16A9-CEC9-038A0A7B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F427B0D-C414-6997-E8DB-807D06F7A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764755"/>
              </p:ext>
            </p:extLst>
          </p:nvPr>
        </p:nvGraphicFramePr>
        <p:xfrm>
          <a:off x="544881" y="219205"/>
          <a:ext cx="10590757" cy="60375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9789">
                  <a:extLst>
                    <a:ext uri="{9D8B030D-6E8A-4147-A177-3AD203B41FA5}">
                      <a16:colId xmlns:a16="http://schemas.microsoft.com/office/drawing/2014/main" val="4087650090"/>
                    </a:ext>
                  </a:extLst>
                </a:gridCol>
                <a:gridCol w="1940870">
                  <a:extLst>
                    <a:ext uri="{9D8B030D-6E8A-4147-A177-3AD203B41FA5}">
                      <a16:colId xmlns:a16="http://schemas.microsoft.com/office/drawing/2014/main" val="1945026676"/>
                    </a:ext>
                  </a:extLst>
                </a:gridCol>
                <a:gridCol w="1896263">
                  <a:extLst>
                    <a:ext uri="{9D8B030D-6E8A-4147-A177-3AD203B41FA5}">
                      <a16:colId xmlns:a16="http://schemas.microsoft.com/office/drawing/2014/main" val="3526286688"/>
                    </a:ext>
                  </a:extLst>
                </a:gridCol>
                <a:gridCol w="1692917">
                  <a:extLst>
                    <a:ext uri="{9D8B030D-6E8A-4147-A177-3AD203B41FA5}">
                      <a16:colId xmlns:a16="http://schemas.microsoft.com/office/drawing/2014/main" val="3697820154"/>
                    </a:ext>
                  </a:extLst>
                </a:gridCol>
                <a:gridCol w="3160918">
                  <a:extLst>
                    <a:ext uri="{9D8B030D-6E8A-4147-A177-3AD203B41FA5}">
                      <a16:colId xmlns:a16="http://schemas.microsoft.com/office/drawing/2014/main" val="4066962082"/>
                    </a:ext>
                  </a:extLst>
                </a:gridCol>
              </a:tblGrid>
              <a:tr h="501778"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 dirty="0">
                          <a:effectLst/>
                        </a:rPr>
                        <a:t>情况</a:t>
                      </a:r>
                      <a:endParaRPr lang="zh-CN" sz="2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3600" kern="100" dirty="0">
                          <a:effectLst/>
                        </a:rPr>
                        <a:t>例图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98183"/>
                  </a:ext>
                </a:extLst>
              </a:tr>
              <a:tr h="1646675">
                <a:tc>
                  <a:txBody>
                    <a:bodyPr/>
                    <a:lstStyle/>
                    <a:p>
                      <a:pPr algn="just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/>
                      <a:r>
                        <a:rPr lang="zh-CN" sz="2400" kern="100" dirty="0">
                          <a:effectLst/>
                        </a:rPr>
                        <a:t>人脸有遮挡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832900"/>
                  </a:ext>
                </a:extLst>
              </a:tr>
              <a:tr h="1646675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人脸不完整或非正对相机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4799925"/>
                  </a:ext>
                </a:extLst>
              </a:tr>
              <a:tr h="2195567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effectLst/>
                        </a:rPr>
                        <a:t>人脸倾斜或图片模糊，环境亮度低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905093"/>
                  </a:ext>
                </a:extLst>
              </a:tr>
            </a:tbl>
          </a:graphicData>
        </a:graphic>
      </p:graphicFrame>
      <p:pic>
        <p:nvPicPr>
          <p:cNvPr id="4107" name="Picture 11">
            <a:extLst>
              <a:ext uri="{FF2B5EF4-FFF2-40B4-BE49-F238E27FC236}">
                <a16:creationId xmlns:a16="http://schemas.microsoft.com/office/drawing/2014/main" id="{83D7C5E6-DBA6-9018-4A93-11399C2CC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84" y="828421"/>
            <a:ext cx="1837825" cy="137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151311FF-FF90-D814-B0BF-2B3C13DC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924" y="802691"/>
            <a:ext cx="1912951" cy="14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A0BF71AF-9DA2-501C-A434-0A6897F0E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627" y="813930"/>
            <a:ext cx="1744059" cy="142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EF2FD58-FFD4-B84E-C39F-38BFC2D38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91" y="764606"/>
            <a:ext cx="1894149" cy="153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03A6C239-CEC4-1D7B-4EF8-BC8EB3A36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26" y="2515719"/>
            <a:ext cx="1759083" cy="133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图片 1">
            <a:extLst>
              <a:ext uri="{FF2B5EF4-FFF2-40B4-BE49-F238E27FC236}">
                <a16:creationId xmlns:a16="http://schemas.microsoft.com/office/drawing/2014/main" id="{C3DBE583-4892-764C-44A5-25608831F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14" y="2569513"/>
            <a:ext cx="1852661" cy="123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ED58DB1-94F1-067B-2EA3-AD9E38E3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226" y="2494034"/>
            <a:ext cx="2103794" cy="13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0B014525-ABDD-15C5-3362-8D7368F8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32" y="4422176"/>
            <a:ext cx="1931752" cy="145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AACD874-E4CF-0392-31E1-714E2AEA3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69" y="4422176"/>
            <a:ext cx="1787257" cy="145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>
            <a:extLst>
              <a:ext uri="{FF2B5EF4-FFF2-40B4-BE49-F238E27FC236}">
                <a16:creationId xmlns:a16="http://schemas.microsoft.com/office/drawing/2014/main" id="{6C49B0E1-3B8E-F138-433C-E3354049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711" y="4399263"/>
            <a:ext cx="1931752" cy="1442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5275486C-6096-E561-198E-9C57F332E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" y="2425827"/>
            <a:ext cx="24089722" cy="1152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06A10365-0A21-907B-899A-17058FB6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189" y="2422732"/>
            <a:ext cx="2048707" cy="153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0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1A223-0031-EDDE-67AB-30F8589B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81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4400" dirty="0"/>
              <a:t>如何处理不同</a:t>
            </a:r>
            <a:r>
              <a:rPr lang="zh-CN" altLang="en-US" sz="4400" dirty="0">
                <a:solidFill>
                  <a:srgbClr val="FF0000"/>
                </a:solidFill>
              </a:rPr>
              <a:t>光照、角度、表情变化</a:t>
            </a:r>
            <a:r>
              <a:rPr lang="zh-CN" altLang="en-US" sz="4400" dirty="0"/>
              <a:t>等因素对识别结果的影响？</a:t>
            </a:r>
            <a:br>
              <a:rPr lang="en-US" altLang="zh-CN" sz="4400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208EE-2CB3-3943-DA69-2A6EBB61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42" y="1446350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 dirty="0"/>
              <a:t>光照：采用图像增强，直方图均衡化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原始图像</a:t>
            </a:r>
            <a:r>
              <a:rPr lang="en-US" altLang="zh-CN" dirty="0"/>
              <a:t>		   </a:t>
            </a:r>
            <a:r>
              <a:rPr lang="zh-CN" altLang="en-US" dirty="0"/>
              <a:t>直方图均衡化后图像</a:t>
            </a:r>
          </a:p>
        </p:txBody>
      </p:sp>
      <p:pic>
        <p:nvPicPr>
          <p:cNvPr id="3074" name="图片 1">
            <a:extLst>
              <a:ext uri="{FF2B5EF4-FFF2-40B4-BE49-F238E27FC236}">
                <a16:creationId xmlns:a16="http://schemas.microsoft.com/office/drawing/2014/main" id="{74F588DB-8F7D-AFA0-92A3-24D7B007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9" y="2006600"/>
            <a:ext cx="3548509" cy="266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">
            <a:extLst>
              <a:ext uri="{FF2B5EF4-FFF2-40B4-BE49-F238E27FC236}">
                <a16:creationId xmlns:a16="http://schemas.microsoft.com/office/drawing/2014/main" id="{9097EC98-7368-BB11-A3A9-A63F9E7B1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677" y="2119273"/>
            <a:ext cx="3659997" cy="271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DBD882A-2B0E-1DA6-66DE-4E0A4C426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224" y="1907198"/>
            <a:ext cx="3609856" cy="304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44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91114-BA73-1C10-F1BF-EBD721C0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460" y="3762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人脸倾斜：</a:t>
            </a:r>
            <a:r>
              <a:rPr lang="zh-CN" altLang="zh-CN" sz="4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利用</a:t>
            </a:r>
            <a:r>
              <a:rPr lang="en-US" altLang="zh-CN" sz="4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MTCNN</a:t>
            </a:r>
            <a:r>
              <a:rPr lang="zh-CN" altLang="en-US" sz="4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深度神经网络获取关键点，再通过仿射变换</a:t>
            </a:r>
            <a:r>
              <a:rPr lang="zh-CN" altLang="zh-CN" sz="4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进行人脸对齐</a:t>
            </a:r>
            <a:br>
              <a:rPr lang="zh-CN" altLang="zh-CN" sz="4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451B3-53D1-AEFA-3E62-F40621D42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706" y="1605113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4E73D6-E430-3CD8-E090-D38E49EB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7" y="1656966"/>
            <a:ext cx="4206758" cy="39213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801818C-D40D-258E-E30B-50E64CDC9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565" y="2077945"/>
            <a:ext cx="6772741" cy="378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6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96CFB-509C-4D00-7901-2E3D3A3E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F69FEC-637E-87BB-E981-18BA7BEB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6" y="270024"/>
            <a:ext cx="5433581" cy="1929315"/>
          </a:xfrm>
          <a:prstGeom prst="rect">
            <a:avLst/>
          </a:prstGeom>
        </p:spPr>
      </p:pic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E47CF22-ECFD-581D-E768-57BEC3B86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2813" y="150829"/>
            <a:ext cx="2677533" cy="19920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93A962-7F59-AB8F-CC2F-90F4EEFC0C4A}"/>
              </a:ext>
            </a:extLst>
          </p:cNvPr>
          <p:cNvSpPr txBox="1"/>
          <p:nvPr/>
        </p:nvSpPr>
        <p:spPr>
          <a:xfrm>
            <a:off x="6175332" y="5120329"/>
            <a:ext cx="55177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由于旋转后的坐标可能不是整数，因此需要插值方法来确定像素值。常用的插值方法有最近邻插值、双线性插值和双三次插值。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D4939FE-DEEC-A040-D087-BC07E8CA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63" y="3023102"/>
            <a:ext cx="53721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2370D81-5573-478E-D063-69CDBBC9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4919"/>
            <a:ext cx="4171055" cy="28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71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839</Words>
  <Application>Microsoft Office PowerPoint</Application>
  <PresentationFormat>宽屏</PresentationFormat>
  <Paragraphs>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Lato</vt:lpstr>
      <vt:lpstr>Times New Roman</vt:lpstr>
      <vt:lpstr>Office 主题​​</vt:lpstr>
      <vt:lpstr>计算机视觉系统实践 人脸识别系统</vt:lpstr>
      <vt:lpstr>研究动机:</vt:lpstr>
      <vt:lpstr>问题1：如何准确检测图像或视频中的人脸？ </vt:lpstr>
      <vt:lpstr>更新权重</vt:lpstr>
      <vt:lpstr>Haar人脸检测中的级联结构： 级联分类模型是树状结构可以用下图表示：                 其中每一个stage都代表一级强分类器。当检测窗口通过所有的强分类器时才被认为是正样本，否则拒绝。</vt:lpstr>
      <vt:lpstr>PowerPoint 演示文稿</vt:lpstr>
      <vt:lpstr>问题2：如何处理不同光照、角度、表情变化等因素对识别结果的影响？  </vt:lpstr>
      <vt:lpstr>人脸倾斜：利用MTCNN深度神经网络获取关键点，再通过仿射变换进行人脸对齐 </vt:lpstr>
      <vt:lpstr>PowerPoint 演示文稿</vt:lpstr>
      <vt:lpstr>人脸识别： https://github.com/mk-minchul/AdaFace</vt:lpstr>
      <vt:lpstr>如何提高识别的准确率和速度，降低误识率？ </vt:lpstr>
      <vt:lpstr>GUI：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2</cp:revision>
  <dcterms:created xsi:type="dcterms:W3CDTF">2024-06-09T05:36:12Z</dcterms:created>
  <dcterms:modified xsi:type="dcterms:W3CDTF">2024-06-09T08:15:31Z</dcterms:modified>
</cp:coreProperties>
</file>