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6"/>
  </p:notesMasterIdLst>
  <p:handoutMasterIdLst>
    <p:handoutMasterId r:id="rId27"/>
  </p:handoutMasterIdLst>
  <p:sldIdLst>
    <p:sldId id="638" r:id="rId2"/>
    <p:sldId id="639" r:id="rId3"/>
    <p:sldId id="640" r:id="rId4"/>
    <p:sldId id="643" r:id="rId5"/>
    <p:sldId id="642" r:id="rId6"/>
    <p:sldId id="644" r:id="rId7"/>
    <p:sldId id="645" r:id="rId8"/>
    <p:sldId id="646" r:id="rId9"/>
    <p:sldId id="648" r:id="rId10"/>
    <p:sldId id="649" r:id="rId11"/>
    <p:sldId id="650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CC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D2C29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5" autoAdjust="0"/>
    <p:restoredTop sz="99254" autoAdjust="0"/>
  </p:normalViewPr>
  <p:slideViewPr>
    <p:cSldViewPr>
      <p:cViewPr varScale="1">
        <p:scale>
          <a:sx n="24" d="100"/>
          <a:sy n="24" d="100"/>
        </p:scale>
        <p:origin x="936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09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C8F4A6-9743-4E4B-AFAE-AC7A18A33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D13D1BF-6C77-4F9A-A963-BE535BB14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042988" y="981075"/>
            <a:ext cx="7899400" cy="36513"/>
          </a:xfrm>
          <a:prstGeom prst="rect">
            <a:avLst/>
          </a:prstGeom>
          <a:solidFill>
            <a:srgbClr val="969696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SzTx/>
              <a:defRPr/>
            </a:pPr>
            <a:endParaRPr lang="zh-CN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85750" y="6345238"/>
            <a:ext cx="8643938" cy="36512"/>
          </a:xfrm>
          <a:prstGeom prst="rect">
            <a:avLst/>
          </a:prstGeom>
          <a:solidFill>
            <a:srgbClr val="969696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ctr"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SzTx/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60" y="115888"/>
            <a:ext cx="9000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1" hangingPunct="1">
              <a:buFontTx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2608-A716-4E31-9B3F-9B1F6BAF5E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966294"/>
      </p:ext>
    </p:extLst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075" y="62849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284913"/>
            <a:ext cx="4752975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1" sz="1400">
                <a:solidFill>
                  <a:schemeClr val="tx1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2849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D8533340-7D39-4E6D-8F8F-D8EC02DF8A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3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ransition>
    <p:random/>
    <p:sndAc>
      <p:stSnd>
        <p:snd r:embed="rId3" name="camera.wav"/>
      </p:stSnd>
    </p:sndAc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fw.org/download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nblogs.com/asmer-stone/p/5530868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nvidia.com/cuda-downloads" TargetMode="External"/><Relationship Id="rId4" Type="http://schemas.openxmlformats.org/officeDocument/2006/relationships/hyperlink" Target="https://developer.nvidia.com/cuda-gp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软件列表及参考书目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1808C-11AE-4173-8FC0-6BEE84940519}"/>
              </a:ext>
            </a:extLst>
          </p:cNvPr>
          <p:cNvSpPr txBox="1"/>
          <p:nvPr/>
        </p:nvSpPr>
        <p:spPr>
          <a:xfrm>
            <a:off x="1043607" y="1052736"/>
            <a:ext cx="770485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软件列表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Microsoft Visual Studio Ultimate 2013 Version 12.0.31101.00 Update 4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组件：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Visual Assist X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Image Watch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3.4.5 https://www.opencv.org/releases.html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源代码：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主包：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opencv_master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扩展包：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opencv_contrib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（支持英伟达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组件：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CUDA toolkit 8.0 https://developer.nvidia.com/cuda-80-ga2-download-archive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TBB 4.4 https://github.com/01org/tbb/releases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eigen 3.3.4 http://eigen.tuxfamily.org/index.php?title=Main_Page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glew-2.0.0 http://glew.sourceforge.net/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glfw-3.2.1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https://www.glfw.org/download.html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cmake-3.6.2-win64-x64.msi https://cmake.org/files/v3.6/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TW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视频处理组件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xvid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1.3.5--https://www.xvid.com/download/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Format factory 3.0.1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8042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版重编译示例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检查开发工具包是否安装成功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在开始菜单中调出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应用程序，输入“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-V”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包装成功，应返回版本号等信息（如图）。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AD29E-971F-411D-8730-BEFC9D11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8" y="2132856"/>
            <a:ext cx="772808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837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版重编译示例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检测系统环境变量中是否存在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的目录等信息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73E1D-1381-46AD-8F08-1B4870E26C96}"/>
              </a:ext>
            </a:extLst>
          </p:cNvPr>
          <p:cNvPicPr/>
          <p:nvPr/>
        </p:nvPicPr>
        <p:blipFill rotWithShape="1">
          <a:blip r:embed="rId2"/>
          <a:srcRect b="9451"/>
          <a:stretch/>
        </p:blipFill>
        <p:spPr>
          <a:xfrm>
            <a:off x="1785303" y="1500571"/>
            <a:ext cx="5274310" cy="5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62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版重编译示例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检测系统环境变量中是否存在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的目录等信息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测试示例代码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73E1D-1381-46AD-8F08-1B4870E26C96}"/>
              </a:ext>
            </a:extLst>
          </p:cNvPr>
          <p:cNvPicPr/>
          <p:nvPr/>
        </p:nvPicPr>
        <p:blipFill rotWithShape="1">
          <a:blip r:embed="rId2"/>
          <a:srcRect b="9451"/>
          <a:stretch/>
        </p:blipFill>
        <p:spPr>
          <a:xfrm>
            <a:off x="1785303" y="1643842"/>
            <a:ext cx="5274310" cy="5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546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版重编译示例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安装附加组件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B681E-1385-4C8F-9543-4AFC08E4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1968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D38A3-4026-4291-92AF-11A4BE0CA33B}"/>
              </a:ext>
            </a:extLst>
          </p:cNvPr>
          <p:cNvSpPr txBox="1"/>
          <p:nvPr/>
        </p:nvSpPr>
        <p:spPr>
          <a:xfrm>
            <a:off x="1043607" y="3501008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准备源文件包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4E8566-6D19-4D00-89E2-4946FDFAC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1048"/>
            <a:ext cx="9144000" cy="17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4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版重编译示例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生成编译文件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WITH_CUDA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WITH_TBB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9CBF0-74D3-4D99-AFF8-7320B9D8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67056"/>
            <a:ext cx="499047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156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版重编译示例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VS2013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打开编译文件，进行重编译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D19DC4-72F4-4ABD-BD30-B1FB053F9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8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921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版重编译示例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编程各文件模板（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ALL_BUILD-&gt;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”）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版需分别编译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FCCCD5-634B-4417-8DBF-D080E6FF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44837"/>
            <a:ext cx="8676456" cy="48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128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版重编译示例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编译目标目录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-&gt;install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自定义目录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E68E65-120D-4FD4-BB0B-86ECBA36A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0653"/>
            <a:ext cx="9144000" cy="2974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CEFF04-47F3-4A47-9F9E-DD04DCE40E66}"/>
              </a:ext>
            </a:extLst>
          </p:cNvPr>
          <p:cNvSpPr txBox="1"/>
          <p:nvPr/>
        </p:nvSpPr>
        <p:spPr>
          <a:xfrm>
            <a:off x="1043608" y="3594502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与基础版对比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973983-CC2E-4AA9-A0D9-8E4A6E4DF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1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419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F87-B3E7-4672-85E1-5CDEE4D8B68F}"/>
              </a:ext>
            </a:extLst>
          </p:cNvPr>
          <p:cNvSpPr txBox="1"/>
          <p:nvPr/>
        </p:nvSpPr>
        <p:spPr>
          <a:xfrm>
            <a:off x="1043608" y="1085835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OPENCV_DIR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系统环境变量（方便不同版本切换）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DE3226-88AB-4317-991F-F0163352F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8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37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F87-B3E7-4672-85E1-5CDEE4D8B68F}"/>
              </a:ext>
            </a:extLst>
          </p:cNvPr>
          <p:cNvSpPr txBox="1"/>
          <p:nvPr/>
        </p:nvSpPr>
        <p:spPr>
          <a:xfrm>
            <a:off x="1043608" y="1085835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系统环境变量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 （重启电脑）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DCEDD18-73D6-4C08-A15C-81D4F7969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33" y="1484784"/>
            <a:ext cx="4689491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355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软件列表及参考书目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1808C-11AE-4173-8FC0-6BEE84940519}"/>
              </a:ext>
            </a:extLst>
          </p:cNvPr>
          <p:cNvSpPr txBox="1"/>
          <p:nvPr/>
        </p:nvSpPr>
        <p:spPr>
          <a:xfrm>
            <a:off x="1043607" y="1052736"/>
            <a:ext cx="77048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 Professional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https://www.jetbrains.com/pycharm/download/#section=windows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组件包：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pandas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graphviz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matplotlib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-python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-python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PyQt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skfeature-chappers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h5py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Python2.7 https://www.python.org/downloads/release/python-2714/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Python3.6 https://www.python.org/downloads/release/python-368/</a:t>
            </a:r>
          </a:p>
          <a:p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0795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F87-B3E7-4672-85E1-5CDEE4D8B68F}"/>
              </a:ext>
            </a:extLst>
          </p:cNvPr>
          <p:cNvSpPr txBox="1"/>
          <p:nvPr/>
        </p:nvSpPr>
        <p:spPr>
          <a:xfrm>
            <a:off x="1043608" y="1085835"/>
            <a:ext cx="770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新建控制台应用程序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OpencvTest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，配置项目属性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添加头文件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F37818-6FED-4074-AA06-EE3E31C53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653207"/>
            <a:ext cx="6914201" cy="4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050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F87-B3E7-4672-85E1-5CDEE4D8B68F}"/>
              </a:ext>
            </a:extLst>
          </p:cNvPr>
          <p:cNvSpPr txBox="1"/>
          <p:nvPr/>
        </p:nvSpPr>
        <p:spPr>
          <a:xfrm>
            <a:off x="1043608" y="1085835"/>
            <a:ext cx="770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新建控制台应用程序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OpencvTest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，配置项目属性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添加头文件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添加库目录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C95435-5600-43B3-9952-10637FEB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7138317" cy="48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023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F87-B3E7-4672-85E1-5CDEE4D8B68F}"/>
              </a:ext>
            </a:extLst>
          </p:cNvPr>
          <p:cNvSpPr txBox="1"/>
          <p:nvPr/>
        </p:nvSpPr>
        <p:spPr>
          <a:xfrm>
            <a:off x="1043608" y="1085835"/>
            <a:ext cx="7704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新建控制台应用程序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OpencvTest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，配置项目属性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添加头文件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添加库目录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添加附加库文件（带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7D3AC3-4C5C-4F9B-9E9E-C47564150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34" y="2132111"/>
            <a:ext cx="6951550" cy="46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411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F87-B3E7-4672-85E1-5CDEE4D8B68F}"/>
              </a:ext>
            </a:extLst>
          </p:cNvPr>
          <p:cNvSpPr txBox="1"/>
          <p:nvPr/>
        </p:nvSpPr>
        <p:spPr>
          <a:xfrm>
            <a:off x="1043608" y="1052736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编写图片读取测试程序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792B5-2E86-48F8-A49D-1D29CEC5CFF1}"/>
              </a:ext>
            </a:extLst>
          </p:cNvPr>
          <p:cNvSpPr/>
          <p:nvPr/>
        </p:nvSpPr>
        <p:spPr>
          <a:xfrm>
            <a:off x="1043608" y="1407542"/>
            <a:ext cx="66247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stdafx.h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"opencv2/opencv.hpp"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//using namespace cv;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cv::Mat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img_src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img_edge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double t0,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persecond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cv::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getTickFrequency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img_src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cv::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("lena.jpg", 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if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img_src.empty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	return 0;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cv::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namedWindow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("Image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orignal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", 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cv::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namedWindow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("Image result", 0);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t0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static_cast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&lt;double&gt;(cv::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getTickCount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cv::Canny(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img_src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img_edge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40, 120, 3);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t0 = ((double)cv::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getTickCount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 - t0) /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persecond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cv::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imshow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("Image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orignal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img_src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cv::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imshow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("Image result",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img_edge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("Time lapse: %.2f\n", t0);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cv::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waitKey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return 0;}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womans face&#10;&#10;Description automatically generated">
            <a:extLst>
              <a:ext uri="{FF2B5EF4-FFF2-40B4-BE49-F238E27FC236}">
                <a16:creationId xmlns:a16="http://schemas.microsoft.com/office/drawing/2014/main" id="{DF810EBA-805D-4B36-AA19-E44524C62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00" y="8128"/>
            <a:ext cx="504639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832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F87-B3E7-4672-85E1-5CDEE4D8B68F}"/>
              </a:ext>
            </a:extLst>
          </p:cNvPr>
          <p:cNvSpPr txBox="1"/>
          <p:nvPr/>
        </p:nvSpPr>
        <p:spPr>
          <a:xfrm>
            <a:off x="1043608" y="1085835"/>
            <a:ext cx="770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小技巧：通过属性管理器保存环境配置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8672E-8235-4141-954C-D94B75E3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1441406"/>
            <a:ext cx="7380312" cy="415142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0A441-8B0A-498C-A6CF-8332AC960D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555776" y="5661248"/>
            <a:ext cx="4339228" cy="11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297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软件列表及参考书目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1808C-11AE-4173-8FC0-6BEE84940519}"/>
              </a:ext>
            </a:extLst>
          </p:cNvPr>
          <p:cNvSpPr txBox="1"/>
          <p:nvPr/>
        </p:nvSpPr>
        <p:spPr>
          <a:xfrm>
            <a:off x="1043607" y="1052736"/>
            <a:ext cx="77048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参考书目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Rafael C. Gonzalez, Richard E. Woods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著，阮秋琦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阮宇智译，数字图像处理（第三版）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电子工业出版社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2011.6.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OpenCV3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Adrian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Kaehler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Gary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Bradski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Learning OpenCV 3 - Computer Vision in C++ with the OpenCV Library, O’Reilly, 2016.12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Gary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Bradski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Adrian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Kaehler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著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于仕倛译，学习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（中文版）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2009.10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Opencv3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https://docs.opencv.org/3.1.0/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Opencv3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官方示例代码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https://docs.opencv.org/3.1.0/d9/df8/tutorial_root.html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https://docs.opencv.org/3.1.0/examples.html</a:t>
            </a:r>
          </a:p>
        </p:txBody>
      </p:sp>
    </p:spTree>
    <p:extLst>
      <p:ext uri="{BB962C8B-B14F-4D97-AF65-F5344CB8AC3E}">
        <p14:creationId xmlns:p14="http://schemas.microsoft.com/office/powerpoint/2010/main" val="333651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实验平台搭建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1808C-11AE-4173-8FC0-6BEE84940519}"/>
              </a:ext>
            </a:extLst>
          </p:cNvPr>
          <p:cNvSpPr txBox="1"/>
          <p:nvPr/>
        </p:nvSpPr>
        <p:spPr>
          <a:xfrm>
            <a:off x="971600" y="1052736"/>
            <a:ext cx="7704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VS2013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函数补全功能：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Assist X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变量图像查看：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Watch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CB770-8542-4DE8-AB5D-C008D7668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8"/>
          <a:stretch/>
        </p:blipFill>
        <p:spPr>
          <a:xfrm>
            <a:off x="0" y="1916832"/>
            <a:ext cx="9144000" cy="49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497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实验平台搭建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1808C-11AE-4173-8FC0-6BEE84940519}"/>
              </a:ext>
            </a:extLst>
          </p:cNvPr>
          <p:cNvSpPr txBox="1"/>
          <p:nvPr/>
        </p:nvSpPr>
        <p:spPr>
          <a:xfrm>
            <a:off x="1123999" y="4869160"/>
            <a:ext cx="7704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TW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版本与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TW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版本对应关系：</a:t>
            </a:r>
            <a:endParaRPr lang="en-US" altLang="zh-TW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2010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vc10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2012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vc11 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2013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vc12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2015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vc14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2017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vc15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ABC287-2C2E-417E-913A-B5961E9C6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628800"/>
            <a:ext cx="5832648" cy="180399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15664A-A500-420C-8DB4-A86C6AAF3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172"/>
            <a:ext cx="9144000" cy="1416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 3.1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基础版：解压可执行文件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890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实验平台搭建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 3.1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扩展版：重编译源代码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33536C-DE2A-46C5-9748-3C789F9D3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66" b="27428"/>
          <a:stretch/>
        </p:blipFill>
        <p:spPr>
          <a:xfrm>
            <a:off x="1" y="1692352"/>
            <a:ext cx="5868144" cy="497700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2C47BF-B689-44CF-9204-197214AB6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72233" r="26831"/>
          <a:stretch/>
        </p:blipFill>
        <p:spPr>
          <a:xfrm>
            <a:off x="4084852" y="4693094"/>
            <a:ext cx="5060148" cy="19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964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实验平台搭建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 3.1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加速版：重编译源代码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7F942-6B23-471D-84A3-FF6397BCE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68001"/>
            <a:ext cx="6609524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104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实验平台搭建</a:t>
            </a:r>
            <a:endParaRPr 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源代码重编译工具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/>
              <a:t>Configure-&gt;Configure-&gt;Generate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images2015.cnblogs.com/blog/428897/201605/428897-20160526120121553-1451094595.png">
            <a:extLst>
              <a:ext uri="{FF2B5EF4-FFF2-40B4-BE49-F238E27FC236}">
                <a16:creationId xmlns:a16="http://schemas.microsoft.com/office/drawing/2014/main" id="{9C28C624-3391-42E7-B4B6-0BAE3FE3D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89" y="1628800"/>
            <a:ext cx="47910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F61BD8-8FE3-4663-A49D-BCE99D609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0"/>
          <a:stretch/>
        </p:blipFill>
        <p:spPr>
          <a:xfrm>
            <a:off x="0" y="2434580"/>
            <a:ext cx="9144000" cy="44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363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E01E-C61F-4FEB-AC18-C21D5E5E8805}"/>
              </a:ext>
            </a:extLst>
          </p:cNvPr>
          <p:cNvSpPr txBox="1"/>
          <p:nvPr/>
        </p:nvSpPr>
        <p:spPr>
          <a:xfrm>
            <a:off x="1043608" y="33265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版重编译示例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F979-5DBF-4FCC-98DB-6ACACF33C2EB}"/>
              </a:ext>
            </a:extLst>
          </p:cNvPr>
          <p:cNvSpPr txBox="1"/>
          <p:nvPr/>
        </p:nvSpPr>
        <p:spPr>
          <a:xfrm>
            <a:off x="1043608" y="1085835"/>
            <a:ext cx="7704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可参考：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http://www.cnblogs.com/asmer-stone/p/5530868.html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检查电脑是否有支持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（显卡）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E769C-7B44-44D0-BD40-76561108D6E3}"/>
              </a:ext>
            </a:extLst>
          </p:cNvPr>
          <p:cNvPicPr/>
          <p:nvPr/>
        </p:nvPicPr>
        <p:blipFill rotWithShape="1">
          <a:blip r:embed="rId3"/>
          <a:srcRect l="602"/>
          <a:stretch/>
        </p:blipFill>
        <p:spPr bwMode="auto">
          <a:xfrm>
            <a:off x="2843808" y="2132856"/>
            <a:ext cx="3960440" cy="3528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B0B1BA-C5C1-410F-851C-346BF3285339}"/>
              </a:ext>
            </a:extLst>
          </p:cNvPr>
          <p:cNvSpPr/>
          <p:nvPr/>
        </p:nvSpPr>
        <p:spPr>
          <a:xfrm>
            <a:off x="899592" y="5724545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CUDA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的显卡芯片列表可查询：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https://developer.nvidia.com/cuda-gpus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驱动下载：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https://developer.nvidia.com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/cuda-downloads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372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ZPPT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CC">
            <a:alpha val="70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76200" dir="10800000" kx="-3284103" algn="b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1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CC">
            <a:alpha val="70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76200" dir="10800000" kx="-3284103" algn="b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1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ZPPT" id="{A3B0A331-2BFB-4B9C-A7CB-F2404F35D56B}" vid="{D483C90C-1478-403D-9552-80F8870DB92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SZPPT</Template>
  <TotalTime>10982</TotalTime>
  <Words>751</Words>
  <Application>Microsoft Office PowerPoint</Application>
  <PresentationFormat>全屏显示(4:3)</PresentationFormat>
  <Paragraphs>180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楷体_GB2312</vt:lpstr>
      <vt:lpstr>宋体</vt:lpstr>
      <vt:lpstr>微软雅黑</vt:lpstr>
      <vt:lpstr>Arial</vt:lpstr>
      <vt:lpstr>Consolas</vt:lpstr>
      <vt:lpstr>Times New Roman</vt:lpstr>
      <vt:lpstr>SZPPT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 </dc:creator>
  <cp:lastModifiedBy>Kevin</cp:lastModifiedBy>
  <cp:revision>1238</cp:revision>
  <dcterms:created xsi:type="dcterms:W3CDTF">2006-08-18T08:06:49Z</dcterms:created>
  <dcterms:modified xsi:type="dcterms:W3CDTF">2022-03-07T08:35:48Z</dcterms:modified>
</cp:coreProperties>
</file>