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2"/>
  </p:notesMasterIdLst>
  <p:sldIdLst>
    <p:sldId id="289" r:id="rId2"/>
    <p:sldId id="3066" r:id="rId3"/>
    <p:sldId id="3084" r:id="rId4"/>
    <p:sldId id="3070" r:id="rId5"/>
    <p:sldId id="3069" r:id="rId6"/>
    <p:sldId id="3075" r:id="rId7"/>
    <p:sldId id="3076" r:id="rId8"/>
    <p:sldId id="3077" r:id="rId9"/>
    <p:sldId id="3071" r:id="rId10"/>
    <p:sldId id="3074" r:id="rId1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AA3B4D4-5FD0-490F-9ED6-48383BF674B6}">
          <p14:sldIdLst>
            <p14:sldId id="289"/>
            <p14:sldId id="3066"/>
            <p14:sldId id="3084"/>
            <p14:sldId id="3070"/>
            <p14:sldId id="3069"/>
            <p14:sldId id="3075"/>
            <p14:sldId id="3076"/>
            <p14:sldId id="3077"/>
            <p14:sldId id="3071"/>
            <p14:sldId id="307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3626">
          <p15:clr>
            <a:srgbClr val="A4A3A4"/>
          </p15:clr>
        </p15:guide>
        <p15:guide id="4" pos="588">
          <p15:clr>
            <a:srgbClr val="A4A3A4"/>
          </p15:clr>
        </p15:guide>
        <p15:guide id="5" pos="56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BC8"/>
    <a:srgbClr val="7F7F7F"/>
    <a:srgbClr val="2A46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16" autoAdjust="0"/>
    <p:restoredTop sz="99273" autoAdjust="0"/>
  </p:normalViewPr>
  <p:slideViewPr>
    <p:cSldViewPr snapToGrid="0">
      <p:cViewPr>
        <p:scale>
          <a:sx n="80" d="100"/>
          <a:sy n="80" d="100"/>
        </p:scale>
        <p:origin x="-1728" y="-216"/>
      </p:cViewPr>
      <p:guideLst>
        <p:guide orient="horz" pos="2160"/>
        <p:guide orient="horz" pos="3626"/>
        <p:guide pos="3120"/>
        <p:guide pos="588"/>
        <p:guide pos="56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114972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FF16D46-DCD5-4C4E-9613-0E5FADAF9469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3B61903-0E8D-4105-A569-4FA2AA58CC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xmlns="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xmlns="" id="{EB35C209-A8AD-4924-B270-658BB4235591}"/>
              </a:ext>
            </a:extLst>
          </p:cNvPr>
          <p:cNvGrpSpPr/>
          <p:nvPr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xmlns="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xmlns="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xmlns="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xmlns="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xmlns="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xmlns="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  <a:ea typeface="나눔고딕" panose="020D0604000000000000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xmlns="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xmlns="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xmlns="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xmlns="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xmlns="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1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xmlns="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4444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xmlns="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893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1F73CB3-9640-42DD-BDEE-E5F24A97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9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2" cstate="print"/>
          <a:srcRect t="9868"/>
          <a:stretch>
            <a:fillRect/>
          </a:stretch>
        </p:blipFill>
        <p:spPr bwMode="auto">
          <a:xfrm>
            <a:off x="-15335" y="0"/>
            <a:ext cx="9921336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32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4" descr="03_혁신포스코1.0_속지.jpg">
            <a:extLst>
              <a:ext uri="{FF2B5EF4-FFF2-40B4-BE49-F238E27FC236}">
                <a16:creationId xmlns:a16="http://schemas.microsoft.com/office/drawing/2014/main" xmlns="" id="{17532282-864E-4777-BDF6-29E92E0302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snip1Rect">
            <a:avLst>
              <a:gd name="adj" fmla="val 327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3CE0561-4093-49BA-B80B-B7C9E5C4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1BE1114-102B-4212-A0CC-729677C3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2762C77-EE1F-4A4E-856D-71ADC14BF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40ECE96-816D-4274-88E0-F0B9F980EB5A}" type="datetimeFigureOut">
              <a:rPr lang="ko-KR" altLang="en-US" smtClean="0"/>
              <a:pPr/>
              <a:t>2019-04-24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38270C9-0893-4363-B269-2FC6F368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697EC5-0CB5-451C-BEC3-3B345AE1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F682ACF-674E-4A46-9886-B5EF3458333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E6606099-86F1-4A31-8649-C63B66C8D0B0}"/>
              </a:ext>
            </a:extLst>
          </p:cNvPr>
          <p:cNvCxnSpPr/>
          <p:nvPr/>
        </p:nvCxnSpPr>
        <p:spPr>
          <a:xfrm>
            <a:off x="144466" y="620720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0">
            <a:extLst>
              <a:ext uri="{FF2B5EF4-FFF2-40B4-BE49-F238E27FC236}">
                <a16:creationId xmlns:a16="http://schemas.microsoft.com/office/drawing/2014/main" xmlns="" id="{C98CFA6A-AA94-47CF-9B9A-CF61BA4F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6" y="6584950"/>
            <a:ext cx="188277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894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894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0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42" r:id="rId3"/>
    <p:sldLayoutId id="2147483734" r:id="rId4"/>
    <p:sldLayoutId id="2147483740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D60FAA-B4ED-4BD2-BEB5-6CCCA423C1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숙제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E54BEDE-B714-4838-BEEF-A2CCCE832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8763" y="2983685"/>
            <a:ext cx="5960441" cy="1382835"/>
          </a:xfrm>
        </p:spPr>
        <p:txBody>
          <a:bodyPr anchor="ctr"/>
          <a:lstStyle/>
          <a:p>
            <a:pPr marL="273050" indent="-2730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▶ </a:t>
            </a:r>
            <a:r>
              <a:rPr kumimoji="1" lang="ko-KR" altLang="en-US" spc="-100" dirty="0" smtClean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숙제 실습을 통한 학습 </a:t>
            </a:r>
            <a:r>
              <a:rPr kumimoji="1" lang="ko-KR" altLang="en-US" spc="-100" dirty="0">
                <a:ln>
                  <a:solidFill>
                    <a:prstClr val="black">
                      <a:alpha val="12000"/>
                    </a:prstClr>
                  </a:solidFill>
                </a:ln>
                <a:solidFill>
                  <a:srgbClr val="002060"/>
                </a:solidFill>
                <a:effectLst>
                  <a:outerShdw blurRad="63500" sx="102000" sy="102000" algn="ctr" rotWithShape="0">
                    <a:prstClr val="white">
                      <a:alpha val="40000"/>
                    </a:prstClr>
                  </a:outerShdw>
                </a:effectLst>
                <a:latin typeface="나눔고딕"/>
              </a:rPr>
              <a:t>내용 복습</a:t>
            </a:r>
            <a:endParaRPr kumimoji="1" lang="en-US" altLang="ko-KR" spc="-100" dirty="0">
              <a:ln>
                <a:solidFill>
                  <a:prstClr val="black">
                    <a:alpha val="12000"/>
                  </a:prstClr>
                </a:solidFill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white">
                    <a:alpha val="40000"/>
                  </a:prstClr>
                </a:outerShdw>
              </a:effectLst>
              <a:latin typeface="나눔고딕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E51EBEA-EED1-4237-A0AD-0BA0C9D04F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347052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8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주성분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906962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96268" y="4039632"/>
                <a:ext cx="61747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주성분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92975"/>
              <a:ext cx="6702555" cy="931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표준화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분석을 실시하여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차원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 vs 2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1 vs 3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…)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산점도를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그려라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목표변수로 색 구분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), +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주성분 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naming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BE527AB-BB9F-42AF-9292-D33A8DDE2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459221"/>
            <a:ext cx="7059325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회귀분석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072AA02D-273C-4632-8154-02B3EE08195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8C67CB95-BD0F-4096-99AB-DEB79DAB328B}"/>
              </a:ext>
            </a:extLst>
          </p:cNvPr>
          <p:cNvGrpSpPr/>
          <p:nvPr/>
        </p:nvGrpSpPr>
        <p:grpSpPr>
          <a:xfrm>
            <a:off x="582708" y="1439483"/>
            <a:ext cx="8765535" cy="1630544"/>
            <a:chOff x="582708" y="1556792"/>
            <a:chExt cx="8765535" cy="1630544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66564F3-D965-482B-BEC5-8D2044841A90}"/>
                </a:ext>
              </a:extLst>
            </p:cNvPr>
            <p:cNvSpPr/>
            <p:nvPr/>
          </p:nvSpPr>
          <p:spPr>
            <a:xfrm rot="16200000">
              <a:off x="4013045" y="-1606510"/>
              <a:ext cx="1373559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B2234735-63D1-4D37-9004-F7195036DCD0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37356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64872E85-8439-410D-B4F3-B0B4752100E9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F0088281-6343-4DCB-B189-D4F095E933D6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E9C3CA65-2891-4B91-A20E-B18FBCF3DE7F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6C4131DB-3011-4DB2-944D-5B479EA8F7BE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448D0723-9026-40DD-9AC9-E85B13D6346A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4E0778FA-8EC3-4484-A4A9-6F684B3F8645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7F9E12A5-D0E1-4B2F-A090-84AA79366B29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9AAF3757-9A58-4E46-A65D-E77C297138D0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4910DD79-4CAA-46C1-B660-AA64E185E100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81D32CD7-4C55-456A-BD04-A6FC04B6A207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47F1EB27-3B1F-49F8-9F0A-0520F3F070F5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13E7A11B-DDE7-4184-ABFA-9928BAF8B2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66C0263-C019-4E3D-92EE-73D1C2961C02}"/>
                  </a:ext>
                </a:extLst>
              </p:cNvPr>
              <p:cNvSpPr/>
              <p:nvPr/>
            </p:nvSpPr>
            <p:spPr>
              <a:xfrm>
                <a:off x="968403" y="4039632"/>
                <a:ext cx="473206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회귀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638E1AB8-342E-4828-956A-38F64D527B85}"/>
                </a:ext>
              </a:extLst>
            </p:cNvPr>
            <p:cNvSpPr/>
            <p:nvPr/>
          </p:nvSpPr>
          <p:spPr>
            <a:xfrm>
              <a:off x="1908568" y="1957716"/>
              <a:ext cx="6702555" cy="116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FAT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예측하기 위한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파생변수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등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 생성하여 회귀분석을 실시하고 결과를 해석하라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(BMI 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계산 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WEIGHT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파운드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(1lb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0.45kg)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HEIGHT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는 인치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(1inch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  <a:sym typeface="Wingdings" panose="05000000000000000000" pitchFamily="2" charset="2"/>
                </a:rPr>
                <a:t>2.54cm)</a:t>
              </a:r>
              <a:r>
                <a:rPr lang="ko-KR" altLang="en-US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이므로 변환하여 사용</a:t>
              </a:r>
              <a:r>
                <a:rPr lang="en-US" altLang="ko-KR" sz="12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체질검사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14,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252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73E5679D-8739-421E-83B7-E82A7F7D9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Picture 1">
            <a:extLst>
              <a:ext uri="{FF2B5EF4-FFF2-40B4-BE49-F238E27FC236}">
                <a16:creationId xmlns:a16="http://schemas.microsoft.com/office/drawing/2014/main" xmlns="" id="{1A87AA82-355F-4EA2-BD3F-F114C011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26" y="3493305"/>
            <a:ext cx="5034950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1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6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의사결정나무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만들고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구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하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Concrete.CSV(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 smtClean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 smtClean="0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 smtClean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974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30870"/>
            <a:ext cx="7778676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그래디언트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1" lang="ko-KR" altLang="en-US" sz="20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부스팅</a:t>
            </a:r>
            <a:r>
              <a:rPr kumimoji="1" lang="en-US" altLang="ko-KR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예측</a:t>
            </a:r>
            <a:endParaRPr kumimoji="1" lang="ko-KR" altLang="en-US" sz="20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콘크리트 강도를 예측하는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그래디언트</a:t>
              </a:r>
              <a:r>
                <a:rPr kumimoji="1" lang="ko-KR" altLang="en-US" sz="1400" kern="0" spc="-100" dirty="0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 </a:t>
              </a:r>
              <a:r>
                <a:rPr kumimoji="1" lang="ko-KR" altLang="en-US" sz="1400" kern="0" spc="-100" dirty="0" err="1">
                  <a:solidFill>
                    <a:srgbClr val="002060"/>
                  </a:solidFill>
                  <a:latin typeface="HY견고딕" pitchFamily="18" charset="-127"/>
                  <a:ea typeface="HY견고딕" pitchFamily="18" charset="-127"/>
                </a:rPr>
                <a:t>부스팅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mse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와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en-US" altLang="ko-KR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mae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산출하여 비교하라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Concrete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1,030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목표변수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en-US" altLang="ko-KR" sz="1400" dirty="0" err="1">
                  <a:solidFill>
                    <a:srgbClr val="222222"/>
                  </a:solidFill>
                  <a:latin typeface="+mn-ea"/>
                </a:rPr>
                <a:t>Concrete_compressive_strength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)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44" y="3376251"/>
            <a:ext cx="8543926" cy="117024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50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의사결정나무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78791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2" y="4039632"/>
                <a:ext cx="76174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의사결정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나무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10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결과를 분류하는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의사결정나무 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모델의 정확도와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구하라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  <a:endPara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 smtClean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DA7D7475-9F04-4EAB-A0E0-64CF336DB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47037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96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kumimoji="1" lang="ko-KR" altLang="en-US" sz="2400" kern="0" spc="-100" dirty="0" err="1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포레스트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9"/>
            <a:ext cx="8765535" cy="1813425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24133" y="4039632"/>
                <a:ext cx="761748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랜덤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포레스트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9964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랜덤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포레스트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F91FE4D-4FCD-45D8-BE76-EEB00796F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392315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653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서포트 벡터 </a:t>
            </a:r>
            <a:r>
              <a:rPr kumimoji="1" lang="ko-KR" altLang="en-US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머신</a:t>
            </a:r>
            <a:r>
              <a:rPr kumimoji="1" lang="en-US" altLang="ko-KR" sz="2400" kern="0" spc="-10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_</a:t>
            </a:r>
            <a:r>
              <a:rPr kumimoji="1" lang="ko-KR" altLang="en-US" sz="20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분류</a:t>
            </a:r>
            <a:endParaRPr kumimoji="1" lang="ko-KR" altLang="en-US" sz="2400" kern="0" spc="-10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2325"/>
            <a:ext cx="8765535" cy="1804921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25519" cy="1026315"/>
              <a:chOff x="592757" y="3821452"/>
              <a:chExt cx="1025519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802492" y="4039632"/>
                <a:ext cx="805029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서포트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벡터 머신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957716"/>
              <a:ext cx="6702555" cy="1001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결과를 분류하는 </a:t>
              </a:r>
              <a:r>
                <a:rPr lang="ko-KR" altLang="en-US" sz="1400" b="1" dirty="0" err="1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서포트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벡터 머신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모델을 만들고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목표변수 범주를 예측하라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모델의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구하라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861DBB51-D351-47DA-B6E2-2C835FB5C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416441"/>
            <a:ext cx="7059325" cy="118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1198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en-US" altLang="ko-KR" sz="14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활용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0.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train_test_split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함수를 이용하여 </a:t>
            </a:r>
            <a:r>
              <a:rPr lang="en-US" altLang="ko-KR" sz="1200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train:test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로 데이터 분할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.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분할된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데이터를 재 분할하여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데이터로 사용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훈련 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과정의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실습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19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 bwMode="auto">
          <a:xfrm>
            <a:off x="5988710" y="215682"/>
            <a:ext cx="3723615" cy="2746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600" i="1" kern="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kumimoji="1" lang="ko-KR" altLang="en-US" sz="1600" i="1" kern="0" dirty="0" smtClean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일차</a:t>
            </a:r>
            <a:endParaRPr kumimoji="1" lang="ko-KR" altLang="en-US" sz="1600" i="1" kern="0" dirty="0">
              <a:solidFill>
                <a:srgbClr val="00206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kumimoji="1" lang="en-US" altLang="ko-KR" sz="2400" kern="0" spc="-100" dirty="0" err="1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kNN</a:t>
            </a:r>
            <a:r>
              <a:rPr kumimoji="1" lang="ko-KR" altLang="en-US" sz="2400" kern="0" spc="-100" dirty="0">
                <a:solidFill>
                  <a:srgbClr val="002060"/>
                </a:solidFill>
                <a:latin typeface="HY견고딕" pitchFamily="18" charset="-127"/>
                <a:ea typeface="HY견고딕" pitchFamily="18" charset="-127"/>
              </a:rPr>
              <a:t> 분석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CEB6BDD3-99DD-4B3B-A81B-C56F59FDC9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3162" y="939514"/>
            <a:ext cx="8978879" cy="45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93663" indent="-93663" algn="just">
              <a:lnSpc>
                <a:spcPct val="110000"/>
              </a:lnSpc>
              <a:spcBef>
                <a:spcPts val="500"/>
              </a:spcBef>
              <a:buClr>
                <a:srgbClr val="0070C0"/>
              </a:buClr>
              <a:buFont typeface="Wingdings" pitchFamily="2" charset="2"/>
              <a:buChar char="§"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숙제</a:t>
            </a:r>
            <a:endParaRPr kumimoji="1" lang="en-US" altLang="ko-KR" sz="1600" b="1" kern="0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97BCB052-000F-441D-8B53-B4F72F2C7F60}"/>
              </a:ext>
            </a:extLst>
          </p:cNvPr>
          <p:cNvGrpSpPr/>
          <p:nvPr/>
        </p:nvGrpSpPr>
        <p:grpSpPr>
          <a:xfrm>
            <a:off x="582708" y="1390498"/>
            <a:ext cx="8765535" cy="1867998"/>
            <a:chOff x="582708" y="1556792"/>
            <a:chExt cx="8765535" cy="1440161"/>
          </a:xfrm>
        </p:grpSpPr>
        <p:sp>
          <p:nvSpPr>
            <p:cNvPr id="10" name="모서리가 둥근 직사각형 15">
              <a:extLst>
                <a:ext uri="{FF2B5EF4-FFF2-40B4-BE49-F238E27FC236}">
                  <a16:creationId xmlns:a16="http://schemas.microsoft.com/office/drawing/2014/main" xmlns="" id="{0A8F8B3A-6CF6-411B-983F-7228A8B49A11}"/>
                </a:ext>
              </a:extLst>
            </p:cNvPr>
            <p:cNvSpPr/>
            <p:nvPr/>
          </p:nvSpPr>
          <p:spPr>
            <a:xfrm rot="16200000">
              <a:off x="4108237" y="-1701701"/>
              <a:ext cx="1183173" cy="821413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" h="190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1C9335B6-5DB7-4153-8DF6-7E097D101E62}"/>
                </a:ext>
              </a:extLst>
            </p:cNvPr>
            <p:cNvGrpSpPr/>
            <p:nvPr/>
          </p:nvGrpSpPr>
          <p:grpSpPr>
            <a:xfrm>
              <a:off x="8683869" y="1808953"/>
              <a:ext cx="664374" cy="1188000"/>
              <a:chOff x="8683869" y="1808953"/>
              <a:chExt cx="664374" cy="1188000"/>
            </a:xfrm>
          </p:grpSpPr>
          <p:sp>
            <p:nvSpPr>
              <p:cNvPr id="19" name="모서리가 둥근 직사각형 24">
                <a:extLst>
                  <a:ext uri="{FF2B5EF4-FFF2-40B4-BE49-F238E27FC236}">
                    <a16:creationId xmlns:a16="http://schemas.microsoft.com/office/drawing/2014/main" xmlns="" id="{A0B61723-2F96-4BAF-9086-27DAA14171B8}"/>
                  </a:ext>
                </a:extLst>
              </p:cNvPr>
              <p:cNvSpPr/>
              <p:nvPr/>
            </p:nvSpPr>
            <p:spPr>
              <a:xfrm rot="16200000">
                <a:off x="8529024" y="2177733"/>
                <a:ext cx="1188000" cy="450439"/>
              </a:xfrm>
              <a:prstGeom prst="roundRect">
                <a:avLst>
                  <a:gd name="adj" fmla="val 0"/>
                </a:avLst>
              </a:prstGeom>
              <a:solidFill>
                <a:srgbClr val="0070C0"/>
              </a:solidFill>
              <a:ln>
                <a:noFill/>
              </a:ln>
              <a:effectLst>
                <a:outerShdw blurRad="25400" dist="254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9050" h="1905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>
                  <a:latin typeface="+mj-lt"/>
                </a:endParaRPr>
              </a:p>
            </p:txBody>
          </p:sp>
          <p:grpSp>
            <p:nvGrpSpPr>
              <p:cNvPr id="20" name="그룹 143">
                <a:extLst>
                  <a:ext uri="{FF2B5EF4-FFF2-40B4-BE49-F238E27FC236}">
                    <a16:creationId xmlns:a16="http://schemas.microsoft.com/office/drawing/2014/main" xmlns="" id="{B86ACB75-C7D3-41E3-93A9-B76016317915}"/>
                  </a:ext>
                </a:extLst>
              </p:cNvPr>
              <p:cNvGrpSpPr/>
              <p:nvPr/>
            </p:nvGrpSpPr>
            <p:grpSpPr>
              <a:xfrm rot="5400000">
                <a:off x="8786969" y="1843174"/>
                <a:ext cx="83169" cy="289370"/>
                <a:chOff x="5416549" y="4383257"/>
                <a:chExt cx="140350" cy="488318"/>
              </a:xfrm>
            </p:grpSpPr>
            <p:sp>
              <p:nvSpPr>
                <p:cNvPr id="26" name="타원 25">
                  <a:extLst>
                    <a:ext uri="{FF2B5EF4-FFF2-40B4-BE49-F238E27FC236}">
                      <a16:creationId xmlns:a16="http://schemas.microsoft.com/office/drawing/2014/main" xmlns="" id="{6FB7F04B-57B8-45AC-ACA8-D652C5D65EE5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xmlns="" id="{58737717-894F-4F86-8B06-C3207F41AAB9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모서리가 둥근 직사각형 33">
                  <a:extLst>
                    <a:ext uri="{FF2B5EF4-FFF2-40B4-BE49-F238E27FC236}">
                      <a16:creationId xmlns:a16="http://schemas.microsoft.com/office/drawing/2014/main" xmlns="" id="{25B7974C-98DC-4A14-8261-9766B6EBC791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" name="그룹 143">
                <a:extLst>
                  <a:ext uri="{FF2B5EF4-FFF2-40B4-BE49-F238E27FC236}">
                    <a16:creationId xmlns:a16="http://schemas.microsoft.com/office/drawing/2014/main" xmlns="" id="{5BFB17F9-29B2-4A8C-95BE-FE12D7D0C0A8}"/>
                  </a:ext>
                </a:extLst>
              </p:cNvPr>
              <p:cNvGrpSpPr/>
              <p:nvPr/>
            </p:nvGrpSpPr>
            <p:grpSpPr>
              <a:xfrm rot="5400000">
                <a:off x="8786969" y="2672662"/>
                <a:ext cx="83169" cy="289370"/>
                <a:chOff x="5416549" y="4383257"/>
                <a:chExt cx="140350" cy="488318"/>
              </a:xfrm>
            </p:grpSpPr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xmlns="" id="{4CC78646-C1C5-4B92-9139-5408897BDCB3}"/>
                    </a:ext>
                  </a:extLst>
                </p:cNvPr>
                <p:cNvSpPr/>
                <p:nvPr/>
              </p:nvSpPr>
              <p:spPr>
                <a:xfrm>
                  <a:off x="5416549" y="4731250"/>
                  <a:ext cx="140326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xmlns="" id="{C6A62213-5653-4E8E-8DAE-7174B82142AD}"/>
                    </a:ext>
                  </a:extLst>
                </p:cNvPr>
                <p:cNvSpPr/>
                <p:nvPr/>
              </p:nvSpPr>
              <p:spPr>
                <a:xfrm>
                  <a:off x="5416572" y="4383257"/>
                  <a:ext cx="140327" cy="140325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모서리가 둥근 직사각형 30">
                  <a:extLst>
                    <a:ext uri="{FF2B5EF4-FFF2-40B4-BE49-F238E27FC236}">
                      <a16:creationId xmlns:a16="http://schemas.microsoft.com/office/drawing/2014/main" xmlns="" id="{07FE1F5B-321D-411F-BE95-2130E2191F1C}"/>
                    </a:ext>
                  </a:extLst>
                </p:cNvPr>
                <p:cNvSpPr/>
                <p:nvPr/>
              </p:nvSpPr>
              <p:spPr>
                <a:xfrm>
                  <a:off x="5454326" y="4435644"/>
                  <a:ext cx="61479" cy="37420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13500000" scaled="1"/>
                  <a:tileRect/>
                </a:gradFill>
                <a:ln w="38100">
                  <a:noFill/>
                </a:ln>
                <a:effectLst>
                  <a:outerShdw dist="38100" dir="2700000" algn="tl" rotWithShape="0">
                    <a:schemeClr val="bg1">
                      <a:lumMod val="50000"/>
                      <a:alpha val="40000"/>
                    </a:schemeClr>
                  </a:outerShdw>
                </a:effectLst>
                <a:scene3d>
                  <a:camera prst="orthographicFront"/>
                  <a:lightRig rig="threePt" dir="t"/>
                </a:scene3d>
                <a:sp3d>
                  <a:bevelT w="1016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F9BB6A8-2D66-4EF5-8B92-C9CF7C14C430}"/>
                  </a:ext>
                </a:extLst>
              </p:cNvPr>
              <p:cNvSpPr txBox="1"/>
              <p:nvPr/>
            </p:nvSpPr>
            <p:spPr>
              <a:xfrm>
                <a:off x="8924871" y="2105806"/>
                <a:ext cx="40107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숙</a:t>
                </a:r>
                <a:endParaRPr lang="en-US" altLang="ko-KR" b="1" dirty="0">
                  <a:ln>
                    <a:solidFill>
                      <a:srgbClr val="0070C0">
                        <a:alpha val="26000"/>
                      </a:srgbClr>
                    </a:solidFill>
                  </a:ln>
                  <a:solidFill>
                    <a:schemeClr val="bg1"/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b="1" dirty="0">
                    <a:ln>
                      <a:solidFill>
                        <a:srgbClr val="0070C0">
                          <a:alpha val="26000"/>
                        </a:srgbClr>
                      </a:solidFill>
                    </a:ln>
                    <a:solidFill>
                      <a:schemeClr val="bg1"/>
                    </a:solidFill>
                    <a:latin typeface="나눔고딕" pitchFamily="50" charset="-127"/>
                    <a:ea typeface="나눔고딕" pitchFamily="50" charset="-127"/>
                  </a:rPr>
                  <a:t>제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3616BF0E-9CD6-4490-ADF7-50DA8BC36C39}"/>
                </a:ext>
              </a:extLst>
            </p:cNvPr>
            <p:cNvGrpSpPr/>
            <p:nvPr/>
          </p:nvGrpSpPr>
          <p:grpSpPr>
            <a:xfrm>
              <a:off x="736344" y="1892118"/>
              <a:ext cx="1065257" cy="1026315"/>
              <a:chOff x="592757" y="3821452"/>
              <a:chExt cx="1065257" cy="1026315"/>
            </a:xfrm>
          </p:grpSpPr>
          <p:pic>
            <p:nvPicPr>
              <p:cNvPr id="17" name="Picture 7" descr="C:\Users\ysh\Desktop\그림1.png">
                <a:extLst>
                  <a:ext uri="{FF2B5EF4-FFF2-40B4-BE49-F238E27FC236}">
                    <a16:creationId xmlns:a16="http://schemas.microsoft.com/office/drawing/2014/main" xmlns="" id="{7944F431-2A59-4135-BDFA-A4F355D2ED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757" y="3821452"/>
                <a:ext cx="1025519" cy="10263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D3496D6-C255-46A3-9237-29C9A03563CD}"/>
                  </a:ext>
                </a:extLst>
              </p:cNvPr>
              <p:cNvSpPr/>
              <p:nvPr/>
            </p:nvSpPr>
            <p:spPr>
              <a:xfrm>
                <a:off x="751997" y="4039632"/>
                <a:ext cx="906017" cy="461665"/>
              </a:xfrm>
              <a:prstGeom prst="rect">
                <a:avLst/>
              </a:prstGeom>
            </p:spPr>
            <p:txBody>
              <a:bodyPr wrap="none">
                <a:spAutoFit/>
                <a:scene3d>
                  <a:camera prst="perspectiveRight" fov="3600000">
                    <a:rot lat="600000" lon="19800000" rev="0"/>
                  </a:camera>
                  <a:lightRig rig="threePt" dir="t"/>
                </a:scene3d>
              </a:bodyPr>
              <a:lstStyle/>
              <a:p>
                <a:pPr algn="ctr"/>
                <a:r>
                  <a:rPr lang="ko-KR" altLang="en-US" sz="12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최근접이웃</a:t>
                </a:r>
                <a:endPara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latin typeface="나눔고딕" pitchFamily="50" charset="-127"/>
                  <a:ea typeface="나눔고딕" pitchFamily="50" charset="-127"/>
                </a:endParaRPr>
              </a:p>
              <a:p>
                <a:pPr algn="ctr"/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  <a:latin typeface="나눔고딕" pitchFamily="50" charset="-127"/>
                    <a:ea typeface="나눔고딕" pitchFamily="50" charset="-127"/>
                  </a:rPr>
                  <a:t>분석</a:t>
                </a: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A1BB2075-2450-426C-9ADD-254FF7025339}"/>
                </a:ext>
              </a:extLst>
            </p:cNvPr>
            <p:cNvSpPr/>
            <p:nvPr/>
          </p:nvSpPr>
          <p:spPr>
            <a:xfrm>
              <a:off x="1908568" y="1825540"/>
              <a:ext cx="6702555" cy="11666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 데이터를 이용하여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k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이웃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3~30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까지 변화할 때까지 정확도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(accuracy)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의 변화를 그림으로 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나타내고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predict </a:t>
              </a:r>
              <a:r>
                <a:rPr lang="en-US" altLang="ko-KR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method</a:t>
              </a:r>
              <a:r>
                <a:rPr lang="ko-KR" altLang="en-US" sz="1400" b="1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이용하여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예측값을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그리고 </a:t>
              </a:r>
              <a:r>
                <a:rPr lang="ko-KR" altLang="en-US" sz="1400" b="1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실제값과의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 정확도와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confusion matrix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를 구해라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rgbClr val="002060"/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데이터 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유방암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.CSV(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변수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31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, 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자료 수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: 569</a:t>
              </a:r>
              <a:r>
                <a:rPr lang="ko-KR" altLang="en-US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개</a:t>
              </a:r>
              <a:r>
                <a:rPr lang="en-US" altLang="ko-KR" sz="1400" b="1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  <a:ea typeface="나눔고딕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  <a:spcBef>
                  <a:spcPts val="500"/>
                </a:spcBef>
                <a:buClr>
                  <a:srgbClr val="0066CC"/>
                </a:buClr>
                <a:defRPr/>
              </a:pPr>
              <a:r>
                <a:rPr lang="en-US" altLang="ko-KR" sz="1400" dirty="0">
                  <a:solidFill>
                    <a:srgbClr val="222222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-.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목표변수(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diagnosis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0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Malignant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악성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,357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 1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: </a:t>
              </a:r>
              <a:r>
                <a:rPr lang="ko-KR" altLang="ko-KR" sz="1400" dirty="0" err="1">
                  <a:solidFill>
                    <a:srgbClr val="222222"/>
                  </a:solidFill>
                  <a:latin typeface="+mn-ea"/>
                </a:rPr>
                <a:t>Benign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222222"/>
                  </a:solidFill>
                  <a:latin typeface="+mn-ea"/>
                </a:rPr>
                <a:t>양성</a:t>
              </a:r>
              <a:r>
                <a:rPr lang="en-US" altLang="ko-KR" sz="1400" dirty="0">
                  <a:solidFill>
                    <a:srgbClr val="222222"/>
                  </a:solidFill>
                  <a:latin typeface="+mn-ea"/>
                </a:rPr>
                <a:t>,212</a:t>
              </a:r>
              <a:r>
                <a:rPr lang="ko-KR" altLang="ko-KR" sz="1400" dirty="0">
                  <a:solidFill>
                    <a:srgbClr val="222222"/>
                  </a:solidFill>
                  <a:latin typeface="+mn-ea"/>
                </a:rPr>
                <a:t>개) </a:t>
              </a:r>
              <a:endParaRPr lang="en-US" altLang="ko-KR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endParaRPr>
            </a:p>
          </p:txBody>
        </p:sp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48D07206-BF0D-4909-892E-9C747B227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flipH="1">
              <a:off x="582708" y="1556792"/>
              <a:ext cx="737446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B5BCD27-358A-4750-927F-061466217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31" y="3526132"/>
            <a:ext cx="7059325" cy="118800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BB2075-2450-426C-9ADD-254FF7025339}"/>
              </a:ext>
            </a:extLst>
          </p:cNvPr>
          <p:cNvSpPr/>
          <p:nvPr/>
        </p:nvSpPr>
        <p:spPr>
          <a:xfrm>
            <a:off x="743146" y="4910620"/>
            <a:ext cx="8560002" cy="98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※ 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데이터는 </a:t>
            </a:r>
            <a:r>
              <a:rPr lang="en-US" altLang="ko-KR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 train(0.4) : validation(0.3) : test(0.3) )</a:t>
            </a:r>
            <a:r>
              <a:rPr lang="ko-KR" altLang="en-US" sz="14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의 비율로 분할</a:t>
            </a:r>
            <a:endParaRPr lang="en-US" altLang="ko-KR" sz="14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1. train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모델 훈련</a:t>
            </a:r>
            <a:endParaRPr lang="en-US" altLang="ko-KR" sz="1200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2. validation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찾기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([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연습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]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 역할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rgbClr val="0066CC"/>
              </a:buClr>
              <a:defRPr/>
            </a:pP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3. test 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데이터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: 2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에서 찾은 최적의 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parameter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를 이용하여 만든 모델로 최종 성능 확인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(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단 한 번만 사용할 것</a:t>
            </a:r>
            <a:r>
              <a:rPr lang="en-US" altLang="ko-KR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나눔고딕" pitchFamily="50" charset="-127"/>
              </a:rPr>
              <a:t>)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07941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wrap="none" rtlCol="0" anchor="ctr">
        <a:noAutofit/>
      </a:bodyPr>
      <a:lstStyle>
        <a:defPPr marL="0" algn="ctr">
          <a:defRPr sz="1600" dirty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18845</TotalTime>
  <Words>1264</Words>
  <Application>Microsoft Office PowerPoint</Application>
  <PresentationFormat>A4 용지(210x297mm)</PresentationFormat>
  <Paragraphs>126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디자인 사용자 지정</vt:lpstr>
      <vt:lpstr>숙제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DJ,Hwang</cp:lastModifiedBy>
  <cp:revision>659</cp:revision>
  <dcterms:created xsi:type="dcterms:W3CDTF">2018-11-28T05:51:33Z</dcterms:created>
  <dcterms:modified xsi:type="dcterms:W3CDTF">2019-04-24T09:03:01Z</dcterms:modified>
</cp:coreProperties>
</file>