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sldIdLst>
    <p:sldId id="256" r:id="rId2"/>
    <p:sldId id="298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99" r:id="rId11"/>
    <p:sldId id="274" r:id="rId12"/>
    <p:sldId id="301" r:id="rId13"/>
    <p:sldId id="273" r:id="rId14"/>
    <p:sldId id="275" r:id="rId15"/>
    <p:sldId id="276" r:id="rId16"/>
    <p:sldId id="300" r:id="rId17"/>
    <p:sldId id="278" r:id="rId18"/>
    <p:sldId id="279" r:id="rId19"/>
    <p:sldId id="280" r:id="rId20"/>
    <p:sldId id="282" r:id="rId21"/>
    <p:sldId id="283" r:id="rId22"/>
    <p:sldId id="281" r:id="rId23"/>
    <p:sldId id="284" r:id="rId24"/>
    <p:sldId id="285" r:id="rId25"/>
    <p:sldId id="286" r:id="rId26"/>
    <p:sldId id="287" r:id="rId27"/>
    <p:sldId id="288" r:id="rId28"/>
    <p:sldId id="289" r:id="rId29"/>
    <p:sldId id="302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303" r:id="rId38"/>
  </p:sldIdLst>
  <p:sldSz cx="9144000" cy="6858000" type="screen4x3"/>
  <p:notesSz cx="6858000" cy="9144000"/>
  <p:embeddedFontLst>
    <p:embeddedFont>
      <p:font typeface="나눔바른고딕" panose="020B0603020101020101" pitchFamily="50" charset="-127"/>
      <p:regular r:id="rId40"/>
      <p:bold r:id="rId41"/>
    </p:embeddedFont>
    <p:embeddedFont>
      <p:font typeface="맑은 고딕" panose="020B0503020000020004" pitchFamily="50" charset="-127"/>
      <p:regular r:id="rId42"/>
      <p:bold r:id="rId43"/>
    </p:embeddedFont>
    <p:embeddedFont>
      <p:font typeface="다음_SemiBold" panose="02000700060000000000" pitchFamily="2" charset="-127"/>
      <p:regular r:id="rId44"/>
    </p:embeddedFont>
    <p:embeddedFont>
      <p:font typeface="Verdana" panose="020B0604030504040204" pitchFamily="34" charset="0"/>
      <p:regular r:id="rId45"/>
      <p:bold r:id="rId46"/>
      <p:italic r:id="rId47"/>
      <p:boldItalic r:id="rId48"/>
    </p:embeddedFont>
    <p:embeddedFont>
      <p:font typeface="나눔고딕 ExtraBold" panose="020B0600000101010101" charset="-127"/>
      <p:bold r:id="rId49"/>
    </p:embeddedFont>
    <p:embeddedFont>
      <p:font typeface="다음_Regular" panose="02000603060000000000" pitchFamily="2" charset="-127"/>
      <p:regular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01" autoAdjust="0"/>
  </p:normalViewPr>
  <p:slideViewPr>
    <p:cSldViewPr>
      <p:cViewPr varScale="1">
        <p:scale>
          <a:sx n="105" d="100"/>
          <a:sy n="105" d="100"/>
        </p:scale>
        <p:origin x="2098" y="8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126CE-46E2-4932-94B0-0330D79D414A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785BD-A402-43D4-A476-849AEEB36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74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expo.io/versions/v29.0.0/workflow/configuration" TargetMode="External"/><Relationship Id="rId3" Type="http://schemas.openxmlformats.org/officeDocument/2006/relationships/hyperlink" Target="http://native.directory/" TargetMode="External"/><Relationship Id="rId7" Type="http://schemas.openxmlformats.org/officeDocument/2006/relationships/hyperlink" Target="https://snack.expo.io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expo.io/versions/v29.0.0/workflow/glossary-of-terms" TargetMode="External"/><Relationship Id="rId5" Type="http://schemas.openxmlformats.org/officeDocument/2006/relationships/hyperlink" Target="https://docs.expo.io/versions/v28.0.0/workflow/glossary-of-terms" TargetMode="External"/><Relationship Id="rId4" Type="http://schemas.openxmlformats.org/officeDocument/2006/relationships/hyperlink" Target="https://play.google.com/store/apps/details?id=host.exp.exponent" TargetMode="External"/><Relationship Id="rId9" Type="http://schemas.openxmlformats.org/officeDocument/2006/relationships/hyperlink" Target="https://docs.expo.io/versions/v29.0.0/workflow/exp-cli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스마트폰의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보급이 빠르게 확산되며 전 세계의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사용자는 올해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기준으로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억명을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넘겼다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국내의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 수도 약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4,000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만명에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육박하고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사용자수가 점차 증가함에 따라 애플리케이션 시장도 활발하게 성장하고 있는 추세이다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(Google)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플레이스토어에는 누적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다운로드 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억을 넘겼고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(Apple)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앱스토어에도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만개의 애플리케이션이 등록되어있다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기업들은 물론이고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 사업을 시작하는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스타트업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개인 사업자 역시 새로운 서비스를 시작하기 위해서는 애플리케이션이 하나의 필수요소로 자리잡고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785BD-A402-43D4-A476-849AEEB366A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47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인터페이스 라이브러리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이기 때문에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페이지만 만들어서 이것을 잘 연결 시켜야 한다 이 연결 시키는 것을 알기 위해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Flux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구조를 따로 공부해야 한다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자바스크립트가 쉽다고 하기도 하지만 실제로 써보니 휴먼에러 빈도는 매우 높았다 내가 발생시킨 에러를 찾기 위해 꽤 많은 삽질을 하게 되었다 아직 적응 중인 것도 있겠지만 이런 개발상의 단점을 보완하기 위해 타입스크립트나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것을 사용하기도 한다 동적으로 런타임에 발생될 오류를 정적으로 체크할 수 있는데 이것을 사용하기 위해서는 각각의 사용법이나 문법을 또 공부해야 한다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개발환경도 낯설다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자바스크립트를 해석하는 런타임에 대한 이해가 필요하다 그리고 이것은 단순히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웹서버가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아니다 즉 자바스크립트가 단독으로 쓰이는 것이 아니라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위에서 동작한다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Yarn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NMP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패키지 매니저가 뭔지도 알아야 한다 그리고 이것을 설치하려면 내가 필요한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오픈소스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라이브러리를 검색하고 공부해야 한다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화면에 띄우는 것도 웹이나 기타 응용프로그램처럼 바로 볼 수 있는 것이 아니라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애뮬레이터를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구동해야 한다 이것은 컴퓨터의 속도를 매우 느리게 만든다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안드로이드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빌드를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위해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gradle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설정이나 기타 설정에 대한 부분도 새로 알아야 하며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모듈을 붙일 경우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설정도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직접해야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한다 안 그러면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빌드조차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되지 않는다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785BD-A402-43D4-A476-849AEEB366A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741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785BD-A402-43D4-A476-849AEEB366A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22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APK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만드려면</a:t>
            </a:r>
            <a:r>
              <a:rPr lang="ko-KR" altLang="en-US" dirty="0" smtClean="0"/>
              <a:t> 서명하는 방법도 알아야 하며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빌드설정도</a:t>
            </a:r>
            <a:r>
              <a:rPr lang="ko-KR" altLang="en-US" dirty="0" smtClean="0"/>
              <a:t> 알아야 한다 </a:t>
            </a:r>
            <a:endParaRPr lang="en-US" altLang="ko-KR" dirty="0" smtClean="0"/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</a:t>
            </a:r>
            <a:r>
              <a:rPr lang="en-US" altLang="ko-KR" dirty="0" smtClean="0"/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altLang="ko-KR" dirty="0" smtClean="0"/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bundleIdentifier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</a:t>
            </a:r>
            <a:r>
              <a:rPr lang="en-US" altLang="ko-KR" dirty="0" smtClean="0"/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com.yourcompany.yourappname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ko-KR" dirty="0" smtClean="0"/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</a:t>
            </a:r>
            <a:r>
              <a:rPr lang="en-US" altLang="ko-KR" dirty="0" smtClean="0"/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"android":</a:t>
            </a:r>
            <a:r>
              <a:rPr lang="en-US" altLang="ko-KR" dirty="0" smtClean="0"/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altLang="ko-KR" dirty="0" smtClean="0"/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"package":</a:t>
            </a:r>
            <a:r>
              <a:rPr lang="en-US" altLang="ko-KR" dirty="0" smtClean="0"/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com.yourcompany.yourappname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ko-KR" dirty="0" smtClean="0"/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앱스토어나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구글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스토어에 대해서도 알아야 하며 애플스토어는 등록하려면 특정 규정을 준수해야 한다 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앱을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배포하려면 돈도 들어간다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785BD-A402-43D4-A476-849AEEB366A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44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윈도우에서 </a:t>
            </a:r>
            <a:r>
              <a:rPr lang="ko-KR" altLang="en-US" dirty="0" err="1" smtClean="0"/>
              <a:t>빌드가</a:t>
            </a:r>
            <a:r>
              <a:rPr lang="ko-KR" altLang="en-US" dirty="0" smtClean="0"/>
              <a:t> 실패되는 경우가 많이 발생되었다 이때 에러를 분석하는 것은 의미가 없다 </a:t>
            </a:r>
            <a:endParaRPr lang="en-US" altLang="ko-KR" dirty="0" smtClean="0"/>
          </a:p>
          <a:p>
            <a:r>
              <a:rPr lang="ko-KR" altLang="en-US" dirty="0" err="1" smtClean="0"/>
              <a:t>네이티브</a:t>
            </a:r>
            <a:r>
              <a:rPr lang="ko-KR" altLang="en-US" dirty="0" smtClean="0"/>
              <a:t> 모듈이 </a:t>
            </a:r>
            <a:r>
              <a:rPr lang="ko-KR" altLang="en-US" dirty="0" err="1" smtClean="0"/>
              <a:t>빌드될</a:t>
            </a:r>
            <a:r>
              <a:rPr lang="ko-KR" altLang="en-US" dirty="0" smtClean="0"/>
              <a:t> 때 발생되는 것으로 </a:t>
            </a:r>
            <a:r>
              <a:rPr lang="en-US" altLang="ko-KR" dirty="0" smtClean="0"/>
              <a:t>clean </a:t>
            </a:r>
            <a:r>
              <a:rPr lang="ko-KR" altLang="en-US" dirty="0" smtClean="0"/>
              <a:t>하고 </a:t>
            </a:r>
            <a:r>
              <a:rPr lang="ko-KR" altLang="en-US" dirty="0" err="1" smtClean="0"/>
              <a:t>재빌드하는</a:t>
            </a:r>
            <a:r>
              <a:rPr lang="ko-KR" altLang="en-US" dirty="0" smtClean="0"/>
              <a:t> 것이 가장 빠른 복구 방법이다 즉 원인불명으로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실패시</a:t>
            </a:r>
            <a:r>
              <a:rPr lang="ko-KR" altLang="en-US" dirty="0" smtClean="0"/>
              <a:t> 원인규명을 하는 것이 어려울 것이고 </a:t>
            </a:r>
            <a:endParaRPr lang="en-US" altLang="ko-KR" dirty="0" smtClean="0"/>
          </a:p>
          <a:p>
            <a:r>
              <a:rPr lang="ko-KR" altLang="en-US" dirty="0" smtClean="0"/>
              <a:t>아직 </a:t>
            </a:r>
            <a:r>
              <a:rPr lang="en-US" altLang="ko-KR" dirty="0" smtClean="0"/>
              <a:t>1.0</a:t>
            </a:r>
            <a:r>
              <a:rPr lang="ko-KR" altLang="en-US" dirty="0" smtClean="0"/>
              <a:t>의 정식버전이 나오지 않아 실제 </a:t>
            </a:r>
            <a:r>
              <a:rPr lang="ko-KR" altLang="en-US" dirty="0" err="1" smtClean="0"/>
              <a:t>버전업때마다</a:t>
            </a:r>
            <a:r>
              <a:rPr lang="ko-KR" altLang="en-US" dirty="0" smtClean="0"/>
              <a:t> 이슈가 발생될 수 있다 </a:t>
            </a:r>
            <a:endParaRPr lang="en-US" altLang="ko-KR" dirty="0" smtClean="0"/>
          </a:p>
          <a:p>
            <a:r>
              <a:rPr lang="ko-KR" altLang="en-US" dirty="0" smtClean="0"/>
              <a:t>실제로 </a:t>
            </a:r>
            <a:r>
              <a:rPr lang="en-US" altLang="ko-KR" dirty="0" smtClean="0"/>
              <a:t>0.56</a:t>
            </a:r>
            <a:r>
              <a:rPr lang="ko-KR" altLang="en-US" dirty="0" smtClean="0"/>
              <a:t>버전에서는 정상적으로 동작하지 않아 최근에야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실패문제가 해결되었다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785BD-A402-43D4-A476-849AEEB366A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56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기본적으로 </a:t>
            </a:r>
            <a:r>
              <a:rPr lang="ko-KR" altLang="en-US" dirty="0" err="1" smtClean="0"/>
              <a:t>오픈소스이고</a:t>
            </a:r>
            <a:r>
              <a:rPr lang="ko-KR" altLang="en-US" dirty="0" smtClean="0"/>
              <a:t> 당장 유료화 모델을 만들 수 있지만 나중에 컨설팅이나 유료 지원 서비스를 만들 수도 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expo-cli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XDE</a:t>
            </a:r>
            <a:r>
              <a:rPr lang="ko-KR" altLang="en-US" dirty="0" smtClean="0"/>
              <a:t>를</a:t>
            </a:r>
            <a:r>
              <a:rPr lang="ko-KR" altLang="en-US" baseline="0" dirty="0" smtClean="0"/>
              <a:t> 통해 </a:t>
            </a:r>
            <a:r>
              <a:rPr lang="en-US" altLang="ko-KR" baseline="0" dirty="0" smtClean="0"/>
              <a:t>Editor</a:t>
            </a:r>
            <a:r>
              <a:rPr lang="ko-KR" altLang="en-US" baseline="0" dirty="0" smtClean="0"/>
              <a:t>만 가지고 쉽게 개발할 수 있다 따로 </a:t>
            </a:r>
            <a:r>
              <a:rPr lang="en-US" altLang="ko-KR" baseline="0" dirty="0" smtClean="0"/>
              <a:t>VS</a:t>
            </a:r>
            <a:r>
              <a:rPr lang="ko-KR" altLang="en-US" baseline="0" dirty="0" smtClean="0"/>
              <a:t>나 </a:t>
            </a:r>
            <a:r>
              <a:rPr lang="ko-KR" altLang="en-US" baseline="0" dirty="0" err="1" smtClean="0"/>
              <a:t>이클립스</a:t>
            </a:r>
            <a:r>
              <a:rPr lang="ko-KR" altLang="en-US" baseline="0" dirty="0" smtClean="0"/>
              <a:t> 같은 </a:t>
            </a:r>
            <a:r>
              <a:rPr lang="en-US" altLang="ko-KR" baseline="0" dirty="0" smtClean="0"/>
              <a:t>IDE</a:t>
            </a:r>
            <a:r>
              <a:rPr lang="ko-KR" altLang="en-US" baseline="0" dirty="0" smtClean="0"/>
              <a:t>가 필요가 없다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NMP</a:t>
            </a:r>
            <a:r>
              <a:rPr lang="ko-KR" altLang="en-US" baseline="0" dirty="0" smtClean="0"/>
              <a:t>을 사용하기 때문에 인터넷이 되야 라이브러리 설치가 가능하다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785BD-A402-43D4-A476-849AEEB366A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017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특정 플랫폼에서 사용되는 개발도구를 쓰지 않아도 된다 </a:t>
            </a:r>
            <a:endParaRPr lang="en-US" altLang="ko-KR" dirty="0" smtClean="0"/>
          </a:p>
          <a:p>
            <a:r>
              <a:rPr lang="en-US" altLang="ko-KR" dirty="0" smtClean="0"/>
              <a:t>SDK</a:t>
            </a:r>
            <a:r>
              <a:rPr lang="ko-KR" altLang="en-US" dirty="0" smtClean="0"/>
              <a:t>를 지원하기 때문에 기본으로 제공되는 컴포넌트로 개발이 가능하다 </a:t>
            </a:r>
            <a:endParaRPr lang="en-US" altLang="ko-KR" dirty="0" smtClean="0"/>
          </a:p>
          <a:p>
            <a:r>
              <a:rPr lang="ko-KR" altLang="en-US" dirty="0" smtClean="0"/>
              <a:t>디버깅과 </a:t>
            </a:r>
            <a:r>
              <a:rPr lang="ko-KR" altLang="en-US" dirty="0" err="1" smtClean="0"/>
              <a:t>로깅과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배포까지 모두 지원되기 때문에 개발자로서는 </a:t>
            </a:r>
            <a:r>
              <a:rPr lang="en-US" altLang="ko-KR" dirty="0" smtClean="0"/>
              <a:t>Expo </a:t>
            </a:r>
            <a:r>
              <a:rPr lang="ko-KR" altLang="en-US" dirty="0" smtClean="0"/>
              <a:t>로 쉽게 개발이 가능하다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 부분은 직접 실행 해보도록 하겠습니다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785BD-A402-43D4-A476-849AEEB366A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925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애물레이터가</a:t>
            </a:r>
            <a:r>
              <a:rPr lang="ko-KR" altLang="en-US" dirty="0" smtClean="0"/>
              <a:t> 컴퓨터의 성능을 많이 잡아 먹기 때문에 </a:t>
            </a:r>
            <a:r>
              <a:rPr lang="en-US" altLang="ko-KR" dirty="0" smtClean="0"/>
              <a:t>QR </a:t>
            </a:r>
            <a:r>
              <a:rPr lang="ko-KR" altLang="en-US" dirty="0" smtClean="0"/>
              <a:t>코드를 통한 다운로드로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여러 사람과 쉽게 공유할 수 있다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프로젝트 생성 방법은 크게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가지로 나눌 수 있고 </a:t>
            </a:r>
            <a:r>
              <a:rPr lang="en-US" altLang="ko-KR" dirty="0" smtClean="0"/>
              <a:t>expo</a:t>
            </a:r>
            <a:r>
              <a:rPr lang="ko-KR" altLang="en-US" dirty="0" smtClean="0"/>
              <a:t>에서도 기본 프로젝트와 </a:t>
            </a:r>
            <a:r>
              <a:rPr lang="ko-KR" altLang="en-US" dirty="0" err="1" smtClean="0"/>
              <a:t>네비게이션이</a:t>
            </a:r>
            <a:r>
              <a:rPr lang="ko-KR" altLang="en-US" dirty="0" smtClean="0"/>
              <a:t> 탑재된 기본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프로젝트를 생성할 수 있다 </a:t>
            </a:r>
            <a:endParaRPr lang="en-US" altLang="ko-KR" dirty="0" smtClean="0"/>
          </a:p>
          <a:p>
            <a:r>
              <a:rPr lang="en-US" altLang="ko-KR" dirty="0" smtClean="0"/>
              <a:t>CRNA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face</a:t>
            </a:r>
            <a:r>
              <a:rPr lang="en-US" altLang="ko-KR" baseline="0" dirty="0" err="1" smtClean="0"/>
              <a:t>book</a:t>
            </a:r>
            <a:r>
              <a:rPr lang="ko-KR" altLang="en-US" baseline="0" dirty="0" smtClean="0"/>
              <a:t>에서도 소개된 방법으로 </a:t>
            </a:r>
            <a:r>
              <a:rPr lang="en-US" altLang="ko-KR" baseline="0" dirty="0" smtClean="0"/>
              <a:t>expo </a:t>
            </a:r>
            <a:r>
              <a:rPr lang="en-US" altLang="ko-KR" baseline="0" dirty="0" err="1" smtClean="0"/>
              <a:t>sdk</a:t>
            </a:r>
            <a:r>
              <a:rPr lang="ko-KR" altLang="en-US" baseline="0" dirty="0" smtClean="0"/>
              <a:t>를 사용해서 </a:t>
            </a:r>
            <a:r>
              <a:rPr lang="en-US" altLang="ko-KR" baseline="0" dirty="0" smtClean="0"/>
              <a:t>cli </a:t>
            </a:r>
            <a:r>
              <a:rPr lang="ko-KR" altLang="en-US" baseline="0" dirty="0" smtClean="0"/>
              <a:t>환경으로 개발 할 수 있다 </a:t>
            </a:r>
            <a:r>
              <a:rPr lang="en-US" altLang="ko-KR" baseline="0" dirty="0" smtClean="0"/>
              <a:t>expo </a:t>
            </a:r>
            <a:r>
              <a:rPr lang="ko-KR" altLang="en-US" baseline="0" dirty="0" smtClean="0"/>
              <a:t>환경을 사용하는 것이지 </a:t>
            </a:r>
            <a:r>
              <a:rPr lang="en-US" altLang="ko-KR" baseline="0" dirty="0" smtClean="0"/>
              <a:t>expo </a:t>
            </a:r>
            <a:r>
              <a:rPr lang="en-US" altLang="ko-KR" baseline="0" dirty="0" err="1" smtClean="0"/>
              <a:t>xde</a:t>
            </a:r>
            <a:r>
              <a:rPr lang="ko-KR" altLang="en-US" baseline="0" dirty="0" smtClean="0"/>
              <a:t>를 사용하는 것과 같은 방식은 아니다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기본적으로 윈도우 맥 </a:t>
            </a:r>
            <a:r>
              <a:rPr lang="ko-KR" altLang="en-US" baseline="0" dirty="0" err="1" smtClean="0"/>
              <a:t>리눅스</a:t>
            </a:r>
            <a:r>
              <a:rPr lang="ko-KR" altLang="en-US" baseline="0" dirty="0" smtClean="0"/>
              <a:t> 모두 지원하며 </a:t>
            </a:r>
            <a:r>
              <a:rPr lang="en-US" altLang="ko-KR" baseline="0" dirty="0" smtClean="0"/>
              <a:t>Expo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클라우드를</a:t>
            </a:r>
            <a:r>
              <a:rPr lang="ko-KR" altLang="en-US" baseline="0" dirty="0" smtClean="0"/>
              <a:t> 지원하기 때문에 리소스 파일들을 올리고 나면 자체 </a:t>
            </a:r>
            <a:r>
              <a:rPr lang="en-US" altLang="ko-KR" baseline="0" dirty="0" smtClean="0"/>
              <a:t>CDN</a:t>
            </a:r>
            <a:r>
              <a:rPr lang="ko-KR" altLang="en-US" baseline="0" dirty="0" smtClean="0"/>
              <a:t>을 통해 다운 받을 수 있다 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다만 </a:t>
            </a:r>
            <a:r>
              <a:rPr lang="en-US" altLang="ko-KR" baseline="0" dirty="0" smtClean="0"/>
              <a:t>asset</a:t>
            </a:r>
            <a:r>
              <a:rPr lang="ko-KR" altLang="en-US" baseline="0" dirty="0" smtClean="0"/>
              <a:t>이 바뀌는 경우는 </a:t>
            </a:r>
            <a:r>
              <a:rPr lang="ko-KR" altLang="en-US" baseline="0" dirty="0" err="1" smtClean="0"/>
              <a:t>리로딩이</a:t>
            </a:r>
            <a:r>
              <a:rPr lang="ko-KR" altLang="en-US" baseline="0" dirty="0" smtClean="0"/>
              <a:t> 되지 않기 때문에 프로젝트를 다시 구동해서 읽어줘야 한다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785BD-A402-43D4-A476-849AEEB366A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27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XDE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프로젝트를 열면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서버가 백그라운드에서 동작하게 된다 </a:t>
            </a: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 Developer server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 Package server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그것이다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 developer server (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 client app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접근하는 서버이며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 manifest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제공해주어서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XDE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통신하는 서버이다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Manifest: app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메타 기본정보를 전달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(with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app.json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atinLnBrk="1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 Package Server (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빌드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자바스크립트 코드를 컴파일 하고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빌드할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있는 상태로 만드는 것 </a:t>
            </a: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Asset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같은 이미지와 같은 파일들을 관리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785BD-A402-43D4-A476-849AEEB366A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23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Expo</a:t>
            </a:r>
            <a:r>
              <a:rPr lang="en-US" altLang="ko-KR" baseline="0" dirty="0" smtClean="0"/>
              <a:t> client</a:t>
            </a:r>
            <a:r>
              <a:rPr lang="ko-KR" altLang="en-US" baseline="0" dirty="0" smtClean="0"/>
              <a:t>가 서버에 요청하는 형태이다 기존에 </a:t>
            </a:r>
            <a:r>
              <a:rPr lang="en-US" altLang="ko-KR" baseline="0" dirty="0" smtClean="0"/>
              <a:t>XDE</a:t>
            </a:r>
            <a:r>
              <a:rPr lang="ko-KR" altLang="en-US" baseline="0" dirty="0" smtClean="0"/>
              <a:t>가 해주던 역할을 대신해준다 </a:t>
            </a:r>
            <a:endParaRPr lang="en-US" altLang="ko-KR" baseline="0" dirty="0" smtClean="0"/>
          </a:p>
          <a:p>
            <a:r>
              <a:rPr lang="en-US" altLang="ko-KR" baseline="0" dirty="0" smtClean="0"/>
              <a:t>Expo client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expo server</a:t>
            </a:r>
            <a:r>
              <a:rPr lang="ko-KR" altLang="en-US" baseline="0" dirty="0" smtClean="0"/>
              <a:t>로 부터 </a:t>
            </a:r>
            <a:r>
              <a:rPr lang="en-US" altLang="ko-KR" baseline="0" dirty="0" err="1" smtClean="0"/>
              <a:t>maninifest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파일을 보내주고 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클라우드</a:t>
            </a:r>
            <a:r>
              <a:rPr lang="ko-KR" altLang="en-US" baseline="0" dirty="0" smtClean="0"/>
              <a:t> 서버로부터 </a:t>
            </a:r>
            <a:r>
              <a:rPr lang="en-US" altLang="ko-KR" baseline="0" dirty="0" err="1" smtClean="0"/>
              <a:t>js</a:t>
            </a:r>
            <a:r>
              <a:rPr lang="en-US" altLang="ko-KR" baseline="0" dirty="0" smtClean="0"/>
              <a:t> bundle</a:t>
            </a:r>
            <a:r>
              <a:rPr lang="ko-KR" altLang="en-US" baseline="0" dirty="0" smtClean="0"/>
              <a:t>을 보내준다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정보를 바탕으로 </a:t>
            </a:r>
            <a:r>
              <a:rPr lang="en-US" altLang="ko-KR" baseline="0" dirty="0" smtClean="0"/>
              <a:t>expo client 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앱을</a:t>
            </a:r>
            <a:r>
              <a:rPr lang="ko-KR" altLang="en-US" baseline="0" dirty="0" smtClean="0"/>
              <a:t> 구동할 수 있게 해준다 </a:t>
            </a:r>
            <a:r>
              <a:rPr lang="en-US" altLang="ko-KR" baseline="0" dirty="0" smtClean="0"/>
              <a:t>(publishing </a:t>
            </a:r>
            <a:r>
              <a:rPr lang="ko-KR" altLang="en-US" baseline="0" dirty="0" smtClean="0"/>
              <a:t>이후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785BD-A402-43D4-A476-849AEEB366A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156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en-US" altLang="ko-KR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Native Directory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라이브리리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모음이다 간혹 개발하다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오픈소스를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붙일 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안되는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것을 찾을 수 있는데 비슷한 기능이면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동작하는 라이브러리를 쉽게 찾을 수 있다</a:t>
            </a:r>
          </a:p>
          <a:p>
            <a:pPr lvl="0" latinLnBrk="1"/>
            <a:r>
              <a:rPr lang="en-US" altLang="ko-KR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Expo Client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기기에서 개발하려면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app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필요하다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앱스토어를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거치지 않아도 된다</a:t>
            </a:r>
          </a:p>
          <a:p>
            <a:pPr lvl="0" latinLnBrk="1"/>
            <a:r>
              <a:rPr lang="en-US" altLang="ko-KR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Over the Air updates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스토어에 바이너리 배포 없이 자동으로 변경사항을 반영할 수 있는 것을 말한다 </a:t>
            </a:r>
          </a:p>
          <a:p>
            <a:pPr lvl="0" latinLnBrk="1"/>
            <a:r>
              <a:rPr lang="en-US" altLang="ko-KR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Standalone App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스토어에 배포할 수 있는 바이너리 파일을 만드는 것을 말한다 </a:t>
            </a:r>
          </a:p>
          <a:p>
            <a:pPr lvl="0" latinLnBrk="1"/>
            <a:r>
              <a:rPr lang="en-US" altLang="ko-KR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Snack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온라인으로 개발할 수 있는 브라우저에서 동작하는 툴을 말한다 </a:t>
            </a:r>
          </a:p>
          <a:p>
            <a:pPr lvl="0" latinLnBrk="1"/>
            <a:r>
              <a:rPr lang="en-US" altLang="ko-K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app.json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관련된 설정파일 상세 설명은 생략 </a:t>
            </a:r>
          </a:p>
          <a:p>
            <a:pPr lvl="0" latinLnBrk="1"/>
            <a:r>
              <a:rPr lang="en-US" altLang="ko-K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exp</a:t>
            </a:r>
            <a:r>
              <a:rPr lang="en-US" altLang="ko-KR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 CLI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환경에서 개발할 수 있게 해주는 명령어들 상세 설명은 생략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785BD-A402-43D4-A476-849AEEB366A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596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하이브리드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이 뭔가요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웹앱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HTML5 </a:t>
            </a:r>
          </a:p>
          <a:p>
            <a:pPr lvl="1"/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RN or </a:t>
            </a:r>
            <a:r>
              <a:rPr lang="en-US" altLang="ko-KR" dirty="0" err="1" smtClean="0"/>
              <a:t>Zamarin</a:t>
            </a:r>
            <a:endParaRPr lang="en-US" altLang="ko-KR" dirty="0" smtClean="0"/>
          </a:p>
          <a:p>
            <a:r>
              <a:rPr lang="ko-KR" altLang="en-US" dirty="0" err="1" smtClean="0"/>
              <a:t>하이브리드의</a:t>
            </a:r>
            <a:r>
              <a:rPr lang="ko-KR" altLang="en-US" dirty="0" smtClean="0"/>
              <a:t> 장점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가지의 </a:t>
            </a:r>
            <a:r>
              <a:rPr lang="en-US" altLang="ko-KR" dirty="0" smtClean="0"/>
              <a:t>Native</a:t>
            </a:r>
            <a:r>
              <a:rPr lang="ko-KR" altLang="en-US" dirty="0" smtClean="0"/>
              <a:t>가 가능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 웹 개발자야 </a:t>
            </a:r>
            <a:endParaRPr lang="en-US" altLang="ko-KR" dirty="0" smtClean="0"/>
          </a:p>
          <a:p>
            <a:r>
              <a:rPr lang="ko-KR" altLang="en-US" dirty="0" err="1" smtClean="0"/>
              <a:t>하이브리드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을 만드는 방법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Xamarin</a:t>
            </a:r>
          </a:p>
          <a:p>
            <a:pPr lvl="1"/>
            <a:r>
              <a:rPr lang="en-US" altLang="ko-KR" dirty="0" err="1" smtClean="0"/>
              <a:t>Reac</a:t>
            </a:r>
            <a:r>
              <a:rPr lang="en-US" altLang="ko-KR" dirty="0" smtClean="0"/>
              <a:t> Native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785BD-A402-43D4-A476-849AEEB366A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19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Development mode : </a:t>
            </a:r>
            <a:r>
              <a:rPr lang="ko-KR" altLang="en-US" dirty="0" err="1" smtClean="0"/>
              <a:t>앱의</a:t>
            </a:r>
            <a:r>
              <a:rPr lang="ko-KR" altLang="en-US" dirty="0" smtClean="0"/>
              <a:t> 성능 테스트만 진행할 경우 이 기능을 끄면 좋다 </a:t>
            </a:r>
            <a:endParaRPr lang="en-US" altLang="ko-KR" dirty="0" smtClean="0"/>
          </a:p>
          <a:p>
            <a:r>
              <a:rPr lang="ko-KR" altLang="en-US" dirty="0" smtClean="0"/>
              <a:t>기본적으로 개발 모드에서는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 자바 스크립트 디버깅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실시간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재로드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 고침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개발에 매우 ​​유용한 도구가 포함되어 있고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개발중에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발생한 경고를 표시하기 위해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실행되는 동안 여러 가지 유효성 검사를 수행된다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기본적으로 코드가 변경되면 그 부분을 인식하기 때문에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Live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리로딩이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되고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리로딩은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변경된 부분의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변경시키는 것으로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리로드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성능에 좋다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개발모드의 호스트 설정에는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서버를 통해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bundl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업로드 다운로드 할 수 있는 터널 모드와 같은 네트워크 대역에서 개발할 수 있는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모드와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애뮬레이터나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실제 기기에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usb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디버깅을 할 수 있는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localhost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모드가 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785BD-A402-43D4-A476-849AEEB366A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30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좌측 화면에서는 러닝화면으로 에러 발생시 에러 이유가 화면에 나오고 우측화면은 로그를 볼 수 있는 화면으로 </a:t>
            </a:r>
            <a:r>
              <a:rPr lang="en-US" altLang="ko-KR" dirty="0" smtClean="0"/>
              <a:t>console.log()</a:t>
            </a:r>
            <a:r>
              <a:rPr lang="ko-KR" altLang="en-US" dirty="0" smtClean="0"/>
              <a:t>를 찍으면 우측에 내용이 나온다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785BD-A402-43D4-A476-849AEEB366A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91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부분은 직접 보여 줘야 한다 </a:t>
            </a:r>
            <a:endParaRPr lang="en-US" altLang="ko-KR" dirty="0" smtClean="0"/>
          </a:p>
          <a:p>
            <a:r>
              <a:rPr lang="en-US" altLang="ko-KR" dirty="0" err="1" smtClean="0"/>
              <a:t>package.json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</a:t>
            </a:r>
            <a:endParaRPr lang="en-US" altLang="ko-KR" dirty="0" smtClean="0"/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altLang="ko-KR" dirty="0" smtClean="0"/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"react-native":</a:t>
            </a:r>
            <a:r>
              <a:rPr lang="en-US" altLang="ko-KR" dirty="0" smtClean="0"/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"https://github.com/expo/react-native/archive/sdk-28.0.0.tar.gz",</a:t>
            </a:r>
            <a:r>
              <a:rPr lang="en-US" altLang="ko-KR" dirty="0" smtClean="0"/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"expo":</a:t>
            </a:r>
            <a:r>
              <a:rPr lang="en-US" altLang="ko-KR" dirty="0" smtClean="0"/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"^28.0.0",</a:t>
            </a:r>
            <a:r>
              <a:rPr lang="en-US" altLang="ko-KR" dirty="0" smtClean="0"/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"react":</a:t>
            </a:r>
            <a:r>
              <a:rPr lang="en-US" altLang="ko-KR" dirty="0" smtClean="0"/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"16.3.1"</a:t>
            </a:r>
            <a:r>
              <a:rPr lang="en-US" altLang="ko-KR" dirty="0" smtClean="0"/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785BD-A402-43D4-A476-849AEEB366A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14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Component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UI Component 2</a:t>
            </a:r>
            <a:r>
              <a:rPr lang="ko-KR" altLang="en-US" dirty="0" smtClean="0"/>
              <a:t>가지 관점으로 본다 </a:t>
            </a:r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프로그램을 만들 때 드래그 앤 </a:t>
            </a:r>
            <a:r>
              <a:rPr lang="ko-KR" altLang="en-US" dirty="0" err="1" smtClean="0"/>
              <a:t>드롭</a:t>
            </a:r>
            <a:r>
              <a:rPr lang="ko-KR" altLang="en-US" dirty="0" smtClean="0"/>
              <a:t> 방식으로 개발하는 방식이 있는데 이때는 조립하는 방식이라기 보다는 배치하는 방식이었는데 컴포넌트를 연결하는 것은 조립하는 기분이다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785BD-A402-43D4-A476-849AEEB366A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652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http://www.wikitree.co.kr/main/news_view.php?id=280311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Native App</a:t>
            </a:r>
          </a:p>
          <a:p>
            <a:pPr fontAlgn="base"/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개발 언어를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스마트폰에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최적화된 개발언어를 사용하기 때문에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스마트폰에서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프로그램을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구동시에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매우 빠르고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안정적이라는 큰 장점이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스마트폰에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최적화 되어 있으므로 카메라나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스마트폰의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센서를 다루기도 용이하며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GPS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블루투스와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같은 외장기기들과의 연결에도 높은 성능을 보여준다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호환이 되지 않기 때문에 별도로 제작을 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애플리케이션이 패치가 되거나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업그레이드가 되면 제공자는 각 스토어에 다시 업로드를 해주어야 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사용자는 스토어에서 업데이트를 해야 하는 번거로움이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Mobile Web App</a:t>
            </a:r>
          </a:p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스마트폰으로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수있는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웹 사이트를 말한다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스마트폰에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기본적으로 제공되는 인터넷 브라우저를 통해 주소를 입력하여 사용 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측면에서 보자면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스마트폰에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최적화 된 언어가 아닌 웹에 특화된 언어로 개발되므로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비하여 상대적으로 부족한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퍼포먼스를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보인다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항상 인터넷에 연결되어 있어야 하므로 통신이 불안정한 곳이나 신호가 매우 적은 곳에서는 사용이 불가능 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스토어에 등록 할 필요가 없기 때문에 페이지를 수정하면 별도의 업데이트 없이 사용자에게 서비스 제공이 가능하다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http://m.naver.com/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http://app.chosunbiz.com/plugins/apps/www/i.html?server_no=2&amp;c=0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Hybrid App</a:t>
            </a:r>
            <a:endParaRPr lang="ko-KR" altLang="en-US" dirty="0" smtClean="0"/>
          </a:p>
          <a:p>
            <a:pPr fontAlgn="base"/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패키징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이라고 부르는 작업을 통해 웹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감싸놓은 형태라고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보면된다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하드웨어를 조작 할 수 있는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기능과 별도의 업데이트 없이 바로 사용자에게 적용된 패치를 제공하고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브라우저에서 접속이 가능한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웹앱의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기능을 합쳐놓은 애플리케이션의 방식이다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37CE8-1558-429B-AFD3-AAA7F75E395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80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솔직히 개발비용 개발 </a:t>
            </a:r>
            <a:r>
              <a:rPr lang="ko-KR" altLang="en-US" dirty="0" err="1" smtClean="0"/>
              <a:t>접근성</a:t>
            </a:r>
            <a:r>
              <a:rPr lang="ko-KR" altLang="en-US" dirty="0" smtClean="0"/>
              <a:t> 이런 건 모르겠음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하이브리드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개발은 기본 이상의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안드로이드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개발 능력과 기본 이상의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웹페이지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개발 능력이 필요합니다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Java, CSS, HTML,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등을 어느 정도는 할 줄 알아야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하이브리드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기술에 대해 간단한 개념을 정의하면 웹과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코드의 결합이다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기술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HTML5, CSS3, JavaScript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가지고 제작을 한 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코드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오브젝트 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씨샵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등의 툴을 이용하는 것이다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37CE8-1558-429B-AFD3-AAA7F75E395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0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37CE8-1558-429B-AFD3-AAA7F75E395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82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https://www.slideshare.net/sambhu7/introduction-to-react-native-71847255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http://www.diva-portal.org/smash/get/diva2:1215795/FULLTEXT01.pdf </a:t>
            </a:r>
          </a:p>
          <a:p>
            <a:r>
              <a:rPr lang="ko-KR" altLang="en-US" dirty="0" smtClean="0"/>
              <a:t>성능비교 논문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785BD-A402-43D4-A476-849AEEB366A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961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다이어그램은 우리가 고려해야 할 첫 부분에서 일어나는 일을 단순화 한 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아키텍쳐가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어떻게 돌아가는지 상위 단계에서 보여준다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강력함을 제공하기 위한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코드와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코드가 모두 실행된다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React Native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앞서 언급한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자바스크립트 코어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 환경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자바스크립트를 로딩한다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다이어그램은 하나의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브리지 포인트라고 표현하는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파란색 선을 보여준다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휴대폰에서 자바스크립트 코드가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컨트롤과 통신하기 위한 여러 개의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브릿지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포인트가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 그럴까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자바스크립트가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실행하기 위해서는 여전히 기본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코드를 써야 하기 때문이다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각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써야하는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코드의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 이상이다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각 휴대폰에서 서로 다른 컨트롤들을 많이 사용하는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필요할 수도 있는 것처럼 말이다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자바스크립트 실행 환경에서 각 컨트롤들이 설정되고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브릿지를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통하여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통신히는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것으로 이루어진다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 스크립트가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실행하려면 기본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코드를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사용해야합니다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다이어그램에서 각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컨트롤은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컨트롤과 상호 작용할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React Native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양방향 통신이 가능하도록 브리지를 허용합니다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코드가 실제로 자체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스레드에서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작동하기 때문에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 JavaScript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코드가 오랜 시간이 걸리면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멈추거나 느려지지 않습니다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이벤트를 사용하여 브리지를 다시 호출합니다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785BD-A402-43D4-A476-849AEEB366A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69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React Native </a:t>
            </a:r>
            <a:r>
              <a:rPr lang="ko-KR" altLang="en-US" dirty="0" smtClean="0"/>
              <a:t>개발이 어려운 이유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실제로 경험한 </a:t>
            </a:r>
            <a:r>
              <a:rPr lang="en-US" altLang="ko-KR" dirty="0" err="1" smtClean="0"/>
              <a:t>Gradle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실패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NDK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실패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99% </a:t>
            </a:r>
            <a:r>
              <a:rPr lang="ko-KR" altLang="en-US" dirty="0" smtClean="0"/>
              <a:t>에서 실패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빌드</a:t>
            </a:r>
            <a:r>
              <a:rPr lang="ko-KR" altLang="en-US" dirty="0" smtClean="0"/>
              <a:t> 설정파일 건들기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Bridge</a:t>
            </a:r>
            <a:r>
              <a:rPr lang="ko-KR" altLang="en-US" dirty="0" smtClean="0"/>
              <a:t>는 뭐지</a:t>
            </a:r>
            <a:r>
              <a:rPr lang="en-US" altLang="ko-KR" dirty="0" smtClean="0"/>
              <a:t>? 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빌드만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어렵냐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배포도 안 해보면 잘 모르겠다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KeyTool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 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플랫폼 별로 </a:t>
            </a:r>
            <a:r>
              <a:rPr lang="en-US" altLang="ko-KR" dirty="0" smtClean="0"/>
              <a:t>App Store </a:t>
            </a:r>
            <a:r>
              <a:rPr lang="ko-KR" altLang="en-US" dirty="0" smtClean="0"/>
              <a:t>사용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환경탓</a:t>
            </a:r>
            <a:r>
              <a:rPr lang="ko-KR" altLang="en-US" dirty="0" smtClean="0"/>
              <a:t> 하고 싶지 않지만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윈도우만 이런가요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간헐적이라고 하기엔 자주인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실패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일단 무조건 </a:t>
            </a:r>
            <a:r>
              <a:rPr lang="en-US" altLang="ko-KR" dirty="0" smtClean="0"/>
              <a:t>cd android / </a:t>
            </a:r>
            <a:r>
              <a:rPr lang="en-US" altLang="ko-KR" dirty="0" err="1" smtClean="0"/>
              <a:t>gradlew</a:t>
            </a:r>
            <a:r>
              <a:rPr lang="en-US" altLang="ko-KR" dirty="0" smtClean="0"/>
              <a:t> clean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785BD-A402-43D4-A476-849AEEB366A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22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컨트롤이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대응되는 컴포넌트와 통신하는 것을 볼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자바스크립트로 작성된 컨트롤을 제공하기 때문에 자바스크립트로 개발하는 것이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휴대폰의 실제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컴포넌트가 항상 뒷받침 되어야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React Native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양방향 통신이 가능하도록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브릿지를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제공한다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코드는 자체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스레드에서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동작하기 때문에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자바스크립트 코드가 오래 실행되더라도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멈추거나 느려지지는 않는다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이벤트를 사용하는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브릿지를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호출되기 때문이다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개발하는데 주의해야 하는 중요한 사항이다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그러므로 자바스크립트 코드는 프로세스를 블로킹하지 않는다는 것을 유념하라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컨트롤은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대응 구성 요소와 상호 관계를 가지는 것을 알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React Native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코드와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Runtime Environment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양방향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통신을위한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Bridge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단순히 허용합니다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코드는 실제로 자신의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스레드로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동작하고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 JavaScript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코드의 실행이 오래 걸릴 경우에도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멈추거나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늦게되지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않는다는 것을 의미합니다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이벤트를 사용하여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Bridge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콜백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할뿐입니다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상기와 같은 구조 때문에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코드의 프로세스를 차단하지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않도록주의가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785BD-A402-43D4-A476-849AEEB366A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7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11CB-ECA3-431A-A5DF-DEECA16C46E9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aerae.com/2016/04/hello-react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canapio.com/73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react-native/tree/master/RNTest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-native/docs/signed-apk-androi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expo.io/versions/v28.0.0/introduction/faq#how-do-i-share-my-expo-project" TargetMode="External"/><Relationship Id="rId5" Type="http://schemas.openxmlformats.org/officeDocument/2006/relationships/hyperlink" Target="https://docs.expo.io/versions/v29.0.0/distribution/app-stores" TargetMode="External"/><Relationship Id="rId4" Type="http://schemas.openxmlformats.org/officeDocument/2006/relationships/hyperlink" Target="https://docs.expo.io/versions/v29.0.0/distribution/building-standalone-apps#2-configure-appjso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learn.com/course/react-native-2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xpo.io/versions/v28.0.0/introduction/faq#how-much-does-expo-cos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expo.io/versions/v28.0.0/introduction/already-used-react-native#useful-commands" TargetMode="External"/><Relationship Id="rId4" Type="http://schemas.openxmlformats.org/officeDocument/2006/relationships/hyperlink" Target="https://docs.expo.io/versions/v28.0.0/introduction/faq#what-is-the-difference-between-expo-and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xpo.io/versions/v29.0.0/workflow/create-react-native-app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expo.io/versions/v29.0.0/guides/assets.html#in-production" TargetMode="External"/><Relationship Id="rId4" Type="http://schemas.openxmlformats.org/officeDocument/2006/relationships/hyperlink" Target="https://docs.expo.io/versions/v28.0.0/introduction/faq#what-is-the-difference-between-expo-an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nifest.json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po.io/@hankkuu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expo.io/versions/v29.0.0/workflow/configuration" TargetMode="External"/><Relationship Id="rId3" Type="http://schemas.openxmlformats.org/officeDocument/2006/relationships/hyperlink" Target="http://native.directory/" TargetMode="External"/><Relationship Id="rId7" Type="http://schemas.openxmlformats.org/officeDocument/2006/relationships/hyperlink" Target="https://snack.expo.io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expo.io/versions/v29.0.0/workflow/glossary-of-terms#standalone-app" TargetMode="External"/><Relationship Id="rId5" Type="http://schemas.openxmlformats.org/officeDocument/2006/relationships/hyperlink" Target="https://docs.expo.io/versions/v28.0.0/workflow/glossary-of-terms#over-the-air-updates" TargetMode="External"/><Relationship Id="rId4" Type="http://schemas.openxmlformats.org/officeDocument/2006/relationships/hyperlink" Target="https://play.google.com/store/apps/details?id=host.exp.exponent" TargetMode="External"/><Relationship Id="rId9" Type="http://schemas.openxmlformats.org/officeDocument/2006/relationships/hyperlink" Target="https://docs.expo.io/versions/v29.0.0/workflow/exp-cl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xpo.io/versions/v28.0.0/workflow/development-mode#__nex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expo.io/versions/v28.0.0/guides/push-notifications" TargetMode="External"/><Relationship Id="rId3" Type="http://schemas.openxmlformats.org/officeDocument/2006/relationships/hyperlink" Target="https://docs.expo.io/versions/v28.0.0/workflow/upgrading-expo-sdk-walkthrough" TargetMode="External"/><Relationship Id="rId7" Type="http://schemas.openxmlformats.org/officeDocument/2006/relationships/hyperlink" Target="https://docs.expo.io/versions/v28.0.0/guides/configuring-ota-update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expo.io/versions/v28.0.0/guides/configuring-statusbar" TargetMode="External"/><Relationship Id="rId5" Type="http://schemas.openxmlformats.org/officeDocument/2006/relationships/hyperlink" Target="https://docs.expo.io/versions/v28.0.0/guides/splash-screens" TargetMode="External"/><Relationship Id="rId4" Type="http://schemas.openxmlformats.org/officeDocument/2006/relationships/hyperlink" Target="https://docs.expo.io/versions/v28.0.0/guides/icon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xpo-developers.slack.com/messages/C04Q3JTSV/" TargetMode="External"/><Relationship Id="rId7" Type="http://schemas.openxmlformats.org/officeDocument/2006/relationships/hyperlink" Target="https://docs.expo.io/versions/latest/" TargetMode="External"/><Relationship Id="rId2" Type="http://schemas.openxmlformats.org/officeDocument/2006/relationships/hyperlink" Target="https://forums.expo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shnode.com/n/expo" TargetMode="External"/><Relationship Id="rId5" Type="http://schemas.openxmlformats.org/officeDocument/2006/relationships/hyperlink" Target="https://twitter.com/expo" TargetMode="External"/><Relationship Id="rId4" Type="http://schemas.openxmlformats.org/officeDocument/2006/relationships/hyperlink" Target="https://github.com/expo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ter.net/archives/228180" TargetMode="External"/><Relationship Id="rId2" Type="http://schemas.openxmlformats.org/officeDocument/2006/relationships/hyperlink" Target="https://goo.gl/qxBku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nkkuu.tistory.com/56?category=1007680" TargetMode="External"/><Relationship Id="rId5" Type="http://schemas.openxmlformats.org/officeDocument/2006/relationships/hyperlink" Target="http://hankkuu.tistory.com/60?category=1007680" TargetMode="External"/><Relationship Id="rId4" Type="http://schemas.openxmlformats.org/officeDocument/2006/relationships/hyperlink" Target="https://domich.wordpress.com/2017/04/28/cordova-hybrid-app-%EB%A7%8C%EB%93%A4%EA%B8%B0-%EC%9C%84%ED%95%9C-%ED%94%84%EB%A0%88%EC%9E%84%EC%9B%8C%ED%81%AC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560548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하이브리드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뭔가요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142619"/>
            <a:ext cx="5976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Expo</a:t>
            </a:r>
            <a:r>
              <a:rPr lang="ko-KR" altLang="en-US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를 이용한 </a:t>
            </a:r>
            <a:endParaRPr lang="en-US" altLang="ko-KR" sz="4000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en-US" altLang="ko-KR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React Native App </a:t>
            </a:r>
            <a:r>
              <a:rPr lang="ko-KR" altLang="en-US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개발</a:t>
            </a: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043608" y="2488540"/>
            <a:ext cx="49685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040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Index – </a:t>
            </a:r>
            <a:r>
              <a:rPr lang="ko-KR" altLang="en-US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하이브리드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쉽다고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?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1008511" y="1300550"/>
            <a:ext cx="1728192" cy="1728000"/>
          </a:xfrm>
          <a:prstGeom prst="ellipse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08511" y="4259169"/>
            <a:ext cx="1728192" cy="1728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5364088" y="1300550"/>
            <a:ext cx="1728192" cy="1728000"/>
          </a:xfrm>
          <a:prstGeom prst="ellipse">
            <a:avLst/>
          </a:prstGeom>
          <a:solidFill>
            <a:srgbClr val="4C93C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25"/>
          <p:cNvSpPr txBox="1">
            <a:spLocks noChangeArrowheads="1"/>
          </p:cNvSpPr>
          <p:nvPr/>
        </p:nvSpPr>
        <p:spPr bwMode="auto">
          <a:xfrm>
            <a:off x="1188531" y="1732598"/>
            <a:ext cx="1260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하나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</p:txBody>
      </p:sp>
      <p:sp>
        <p:nvSpPr>
          <p:cNvPr id="54" name="TextBox 25"/>
          <p:cNvSpPr txBox="1">
            <a:spLocks noChangeArrowheads="1"/>
          </p:cNvSpPr>
          <p:nvPr/>
        </p:nvSpPr>
        <p:spPr bwMode="auto">
          <a:xfrm>
            <a:off x="1188530" y="2120348"/>
            <a:ext cx="2879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React Native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쉽지 않다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52" name="TextBox 25"/>
          <p:cNvSpPr txBox="1">
            <a:spLocks noChangeArrowheads="1"/>
          </p:cNvSpPr>
          <p:nvPr/>
        </p:nvSpPr>
        <p:spPr bwMode="auto">
          <a:xfrm>
            <a:off x="1152527" y="4691217"/>
            <a:ext cx="1260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둘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</p:txBody>
      </p:sp>
      <p:sp>
        <p:nvSpPr>
          <p:cNvPr id="55" name="TextBox 25"/>
          <p:cNvSpPr txBox="1">
            <a:spLocks noChangeArrowheads="1"/>
          </p:cNvSpPr>
          <p:nvPr/>
        </p:nvSpPr>
        <p:spPr bwMode="auto">
          <a:xfrm>
            <a:off x="1152526" y="5078967"/>
            <a:ext cx="26993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빌드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조차 되지 않는다면 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53" name="TextBox 25"/>
          <p:cNvSpPr txBox="1">
            <a:spLocks noChangeArrowheads="1"/>
          </p:cNvSpPr>
          <p:nvPr/>
        </p:nvSpPr>
        <p:spPr bwMode="auto">
          <a:xfrm>
            <a:off x="5508104" y="1732598"/>
            <a:ext cx="1260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셋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</p:txBody>
      </p:sp>
      <p:sp>
        <p:nvSpPr>
          <p:cNvPr id="56" name="TextBox 25"/>
          <p:cNvSpPr txBox="1">
            <a:spLocks noChangeArrowheads="1"/>
          </p:cNvSpPr>
          <p:nvPr/>
        </p:nvSpPr>
        <p:spPr bwMode="auto">
          <a:xfrm>
            <a:off x="5508104" y="2120348"/>
            <a:ext cx="31683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빌드만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어렵나 배포도 어렵다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1872607" y="2552396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930239" y="5511015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6296935" y="2552396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5364088" y="4259169"/>
            <a:ext cx="1728192" cy="17280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5508104" y="4691217"/>
            <a:ext cx="5400600" cy="1034081"/>
            <a:chOff x="5292080" y="2897234"/>
            <a:chExt cx="1584176" cy="1034081"/>
          </a:xfrm>
        </p:grpSpPr>
        <p:sp>
          <p:nvSpPr>
            <p:cNvPr id="78" name="TextBox 25"/>
            <p:cNvSpPr txBox="1">
              <a:spLocks noChangeArrowheads="1"/>
            </p:cNvSpPr>
            <p:nvPr/>
          </p:nvSpPr>
          <p:spPr bwMode="auto">
            <a:xfrm>
              <a:off x="5292080" y="2897234"/>
              <a:ext cx="12601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400" dirty="0" smtClean="0">
                  <a:solidFill>
                    <a:schemeClr val="accent5">
                      <a:lumMod val="50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넷</a:t>
              </a:r>
              <a:r>
                <a:rPr lang="en-US" altLang="ko-KR" sz="2400" dirty="0" smtClean="0">
                  <a:solidFill>
                    <a:schemeClr val="accent5">
                      <a:lumMod val="50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,</a:t>
              </a:r>
            </a:p>
          </p:txBody>
        </p:sp>
        <p:sp>
          <p:nvSpPr>
            <p:cNvPr id="79" name="TextBox 25"/>
            <p:cNvSpPr txBox="1">
              <a:spLocks noChangeArrowheads="1"/>
            </p:cNvSpPr>
            <p:nvPr/>
          </p:nvSpPr>
          <p:spPr bwMode="auto">
            <a:xfrm>
              <a:off x="5292080" y="3284984"/>
              <a:ext cx="158417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dirty="0" smtClean="0">
                  <a:solidFill>
                    <a:schemeClr val="accent5">
                      <a:lumMod val="50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환경 탓 하고 싶지 않지만</a:t>
              </a:r>
              <a:r>
                <a:rPr lang="en-US" altLang="ko-KR" dirty="0" smtClean="0">
                  <a:solidFill>
                    <a:schemeClr val="accent5">
                      <a:lumMod val="50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... </a:t>
              </a:r>
            </a:p>
            <a:p>
              <a:pPr lvl="0"/>
              <a:r>
                <a:rPr lang="ko-KR" altLang="en-US" dirty="0" smtClean="0">
                  <a:solidFill>
                    <a:schemeClr val="accent5">
                      <a:lumMod val="50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윈도우만 이런가요</a:t>
              </a:r>
              <a:r>
                <a:rPr lang="en-US" altLang="ko-KR" dirty="0" smtClean="0">
                  <a:solidFill>
                    <a:schemeClr val="accent5">
                      <a:lumMod val="50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?</a:t>
              </a:r>
            </a:p>
          </p:txBody>
        </p:sp>
      </p:grpSp>
      <p:cxnSp>
        <p:nvCxnSpPr>
          <p:cNvPr id="68" name="직선 연결선 67"/>
          <p:cNvCxnSpPr/>
          <p:nvPr/>
        </p:nvCxnSpPr>
        <p:spPr>
          <a:xfrm>
            <a:off x="1872607" y="125625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930239" y="4214871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904447" y="5952697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300192" y="5511015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6300192" y="4214871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7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916832"/>
            <a:ext cx="4421960" cy="36253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338" y="2733840"/>
            <a:ext cx="4764991" cy="2446729"/>
          </a:xfrm>
          <a:prstGeom prst="rect">
            <a:avLst/>
          </a:prstGeom>
        </p:spPr>
      </p:pic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71287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원리를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(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간단히 라도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) 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아는 개발자가 되다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4533896" y="5469419"/>
            <a:ext cx="446449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https://github.com/nhnent/fe.javascript/wiki/April-9---April-13,-2018</a:t>
            </a:r>
          </a:p>
        </p:txBody>
      </p:sp>
    </p:spTree>
    <p:extLst>
      <p:ext uri="{BB962C8B-B14F-4D97-AF65-F5344CB8AC3E}">
        <p14:creationId xmlns:p14="http://schemas.microsoft.com/office/powerpoint/2010/main" val="36368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9046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React Native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개발이 어려운 이유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내용 개체 틀 2"/>
          <p:cNvSpPr>
            <a:spLocks noGrp="1"/>
          </p:cNvSpPr>
          <p:nvPr>
            <p:ph idx="1"/>
          </p:nvPr>
        </p:nvSpPr>
        <p:spPr>
          <a:xfrm>
            <a:off x="323528" y="1456184"/>
            <a:ext cx="8579296" cy="49251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3"/>
              </a:rPr>
              <a:t>프레임워크가 아니다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4"/>
              </a:rPr>
              <a:t>JavaScript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4"/>
              </a:rPr>
              <a:t>가 쉽다고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4"/>
              </a:rPr>
              <a:t>? 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1"/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Typescript or Flow</a:t>
            </a:r>
          </a:p>
          <a:p>
            <a:pPr lvl="1"/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개발환경의 이해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1"/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Node.js, yarn, editor, emulator, </a:t>
            </a:r>
            <a:r>
              <a:rPr lang="en-US" altLang="ko-KR" sz="24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gradle</a:t>
            </a: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en-US" altLang="ko-KR" sz="24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setting.json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1"/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Native bridge or build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설정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1"/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Build dependency </a:t>
            </a: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설정</a:t>
            </a:r>
            <a:endParaRPr lang="ko-KR" altLang="en-US" sz="2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51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3"/>
              </a:rPr>
              <a:t>RNTester build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1"/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NDK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build fail</a:t>
            </a:r>
          </a:p>
          <a:p>
            <a:pPr lvl="1"/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Gradle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build </a:t>
            </a:r>
          </a:p>
          <a:p>
            <a:pPr lvl="1"/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100%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까지 도달해야만 성공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1"/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IOS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는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?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9046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빌드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조차 되지 않는다면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556792"/>
            <a:ext cx="2547242" cy="504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3"/>
              </a:rPr>
              <a:t>APK file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3"/>
              </a:rPr>
              <a:t> 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IPA file</a:t>
            </a: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4"/>
              </a:rPr>
              <a:t>Configuration app.json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5"/>
              </a:rPr>
              <a:t>Register App store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6"/>
              </a:rPr>
              <a:t>Money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71287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빌드만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어렵나 배포도 안 해보면 모르겠다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8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3"/>
              </a:rPr>
              <a:t>Build fail 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1"/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cd android </a:t>
            </a:r>
          </a:p>
          <a:p>
            <a:pPr lvl="1"/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gradlew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clean </a:t>
            </a:r>
          </a:p>
          <a:p>
            <a:pPr lvl="1"/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Version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347" y="3461443"/>
            <a:ext cx="5904656" cy="31683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79208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환경 탓 하고 싶지 않지만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...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윈도우만 이런가요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?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9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13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Index – Expo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를 이용한 개발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1113988" y="1630899"/>
            <a:ext cx="1728192" cy="1728000"/>
          </a:xfrm>
          <a:prstGeom prst="ellipse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113988" y="4292222"/>
            <a:ext cx="1728192" cy="1728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5146025" y="1630899"/>
            <a:ext cx="1728192" cy="1728000"/>
          </a:xfrm>
          <a:prstGeom prst="ellipse">
            <a:avLst/>
          </a:prstGeom>
          <a:solidFill>
            <a:srgbClr val="4C93C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25"/>
          <p:cNvSpPr txBox="1">
            <a:spLocks noChangeArrowheads="1"/>
          </p:cNvSpPr>
          <p:nvPr/>
        </p:nvSpPr>
        <p:spPr bwMode="auto">
          <a:xfrm>
            <a:off x="1294008" y="2062947"/>
            <a:ext cx="1260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하나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</p:txBody>
      </p:sp>
      <p:sp>
        <p:nvSpPr>
          <p:cNvPr id="54" name="TextBox 25"/>
          <p:cNvSpPr txBox="1">
            <a:spLocks noChangeArrowheads="1"/>
          </p:cNvSpPr>
          <p:nvPr/>
        </p:nvSpPr>
        <p:spPr bwMode="auto">
          <a:xfrm>
            <a:off x="1294008" y="2450697"/>
            <a:ext cx="25579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Expo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는 구세주인가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52" name="TextBox 25"/>
          <p:cNvSpPr txBox="1">
            <a:spLocks noChangeArrowheads="1"/>
          </p:cNvSpPr>
          <p:nvPr/>
        </p:nvSpPr>
        <p:spPr bwMode="auto">
          <a:xfrm>
            <a:off x="1258004" y="4724270"/>
            <a:ext cx="1260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둘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</p:txBody>
      </p:sp>
      <p:sp>
        <p:nvSpPr>
          <p:cNvPr id="55" name="TextBox 25"/>
          <p:cNvSpPr txBox="1">
            <a:spLocks noChangeArrowheads="1"/>
          </p:cNvSpPr>
          <p:nvPr/>
        </p:nvSpPr>
        <p:spPr bwMode="auto">
          <a:xfrm>
            <a:off x="1258004" y="5112020"/>
            <a:ext cx="15841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Expo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특징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53" name="TextBox 25"/>
          <p:cNvSpPr txBox="1">
            <a:spLocks noChangeArrowheads="1"/>
          </p:cNvSpPr>
          <p:nvPr/>
        </p:nvSpPr>
        <p:spPr bwMode="auto">
          <a:xfrm>
            <a:off x="5290041" y="2062947"/>
            <a:ext cx="1260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셋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</p:txBody>
      </p:sp>
      <p:sp>
        <p:nvSpPr>
          <p:cNvPr id="56" name="TextBox 25"/>
          <p:cNvSpPr txBox="1">
            <a:spLocks noChangeArrowheads="1"/>
          </p:cNvSpPr>
          <p:nvPr/>
        </p:nvSpPr>
        <p:spPr bwMode="auto">
          <a:xfrm>
            <a:off x="5290041" y="2450697"/>
            <a:ext cx="15841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Expo XDE</a:t>
            </a:r>
          </a:p>
        </p:txBody>
      </p:sp>
      <p:cxnSp>
        <p:nvCxnSpPr>
          <p:cNvPr id="59" name="직선 연결선 58"/>
          <p:cNvCxnSpPr/>
          <p:nvPr/>
        </p:nvCxnSpPr>
        <p:spPr>
          <a:xfrm>
            <a:off x="1978084" y="2882745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035716" y="5544068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140729" y="4709781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5146025" y="4292222"/>
            <a:ext cx="1728192" cy="17280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5290041" y="4724270"/>
            <a:ext cx="1584176" cy="757082"/>
            <a:chOff x="5292080" y="2897234"/>
            <a:chExt cx="1584176" cy="757082"/>
          </a:xfrm>
        </p:grpSpPr>
        <p:sp>
          <p:nvSpPr>
            <p:cNvPr id="78" name="TextBox 25"/>
            <p:cNvSpPr txBox="1">
              <a:spLocks noChangeArrowheads="1"/>
            </p:cNvSpPr>
            <p:nvPr/>
          </p:nvSpPr>
          <p:spPr bwMode="auto">
            <a:xfrm>
              <a:off x="5292080" y="2897234"/>
              <a:ext cx="12601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400" dirty="0" smtClean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넷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,</a:t>
              </a:r>
            </a:p>
          </p:txBody>
        </p:sp>
        <p:sp>
          <p:nvSpPr>
            <p:cNvPr id="79" name="TextBox 25"/>
            <p:cNvSpPr txBox="1">
              <a:spLocks noChangeArrowheads="1"/>
            </p:cNvSpPr>
            <p:nvPr/>
          </p:nvSpPr>
          <p:spPr bwMode="auto">
            <a:xfrm>
              <a:off x="5292080" y="3284984"/>
              <a:ext cx="15841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dirty="0" smtClean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Expo </a:t>
              </a:r>
              <a:r>
                <a:rPr lang="ko-KR" altLang="en-US" dirty="0" smtClean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단점</a:t>
              </a:r>
              <a:endParaRPr lang="en-US" altLang="ko-KR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68" name="직선 연결선 67"/>
          <p:cNvCxnSpPr/>
          <p:nvPr/>
        </p:nvCxnSpPr>
        <p:spPr>
          <a:xfrm>
            <a:off x="1978084" y="1586601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2035716" y="4247924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078872" y="1586601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082129" y="5544068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6082129" y="4247924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01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3"/>
              </a:rPr>
              <a:t>It’s free 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1"/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Open source, but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may offer premium service </a:t>
            </a:r>
          </a:p>
          <a:p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4"/>
              </a:rPr>
              <a:t>XDE/expo-cli – editor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로 개발 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5"/>
              </a:rPr>
              <a:t>Terminal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1"/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CLI</a:t>
            </a:r>
          </a:p>
          <a:p>
            <a:pPr lvl="1"/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4"/>
              </a:rPr>
              <a:t>Editor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1"/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VS code etc.</a:t>
            </a:r>
          </a:p>
          <a:p>
            <a:pPr lvl="1"/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NMP(yarn)</a:t>
            </a:r>
          </a:p>
          <a:p>
            <a:pPr lvl="1"/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It is necessary to connect on the internet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13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Expo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는 구세주인가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2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Pure JS Code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만으로 개발이 가능 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Xcode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or Android Studio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없이 개발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(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꼭 좋은 건가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?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어쨌든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editor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는 필요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Expo</a:t>
            </a:r>
            <a:r>
              <a:rPr lang="ko-KR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는 </a:t>
            </a:r>
            <a:r>
              <a:rPr lang="ko-KR" altLang="ko-KR" dirty="0" err="1">
                <a:latin typeface="다음_Regular" panose="02000603060000000000" pitchFamily="2" charset="-127"/>
                <a:ea typeface="다음_Regular" panose="02000603060000000000" pitchFamily="2" charset="-127"/>
              </a:rPr>
              <a:t>안드로이드</a:t>
            </a:r>
            <a:r>
              <a:rPr lang="ko-KR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4.4+, IOS 9+</a:t>
            </a:r>
            <a:r>
              <a:rPr lang="ko-KR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를 </a:t>
            </a:r>
            <a:r>
              <a:rPr lang="ko-KR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지원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Snack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이라는 온라인 개발 툴 지원 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EXPO SDK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통한 개발이 가능 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다양한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UI Component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제공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lnSpc>
                <a:spcPct val="120000"/>
              </a:lnSpc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Debugging and logging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Build 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P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ublish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Deploy</a:t>
            </a: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13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Expo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는 구세주인가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72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QR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코드로 개발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App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을 공유 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1"/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Project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생성 방법 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1"/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Expo </a:t>
            </a:r>
            <a:r>
              <a:rPr lang="en-US" altLang="ko-KR" dirty="0" err="1">
                <a:latin typeface="다음_Regular" panose="02000603060000000000" pitchFamily="2" charset="-127"/>
                <a:ea typeface="다음_Regular" panose="02000603060000000000" pitchFamily="2" charset="-127"/>
              </a:rPr>
              <a:t>i</a:t>
            </a:r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nit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project</a:t>
            </a:r>
          </a:p>
          <a:p>
            <a:pPr lvl="1"/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3"/>
              </a:rPr>
              <a:t>CRNA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</a:p>
          <a:p>
            <a:pPr lvl="1"/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4"/>
              </a:rPr>
              <a:t>Support multi platform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1"/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Windows</a:t>
            </a:r>
          </a:p>
          <a:p>
            <a:pPr lvl="1"/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Mac</a:t>
            </a:r>
          </a:p>
          <a:p>
            <a:pPr lvl="1"/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Linux </a:t>
            </a: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5"/>
              </a:rPr>
              <a:t>Expo cloud 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1"/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Asset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과 같은 이미지를 자체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CDN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에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uploading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13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Expo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의 특징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85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5446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앱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개발 어떻게 시작할 수 있을까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495423" y="4273707"/>
            <a:ext cx="23689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앱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개발 해보면 왜 좋을까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786720" y="3562387"/>
            <a:ext cx="936104" cy="2016224"/>
          </a:xfrm>
          <a:prstGeom prst="rect">
            <a:avLst/>
          </a:prstGeom>
          <a:solidFill>
            <a:srgbClr val="4C93C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4714712" y="3356992"/>
            <a:ext cx="11868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100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%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3857136" y="5578611"/>
            <a:ext cx="20830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6339970" y="4283247"/>
            <a:ext cx="21242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개발자 역량을 키우기 위해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0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밥벌이 하려고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6339970" y="5157192"/>
            <a:ext cx="25158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PC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기반의 플랫폼이 모두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모바일로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43" name="TextBox 25"/>
          <p:cNvSpPr txBox="1">
            <a:spLocks noChangeArrowheads="1"/>
          </p:cNvSpPr>
          <p:nvPr/>
        </p:nvSpPr>
        <p:spPr bwMode="auto">
          <a:xfrm>
            <a:off x="2627784" y="4590912"/>
            <a:ext cx="18028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스마트폰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보급률 아마도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…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2483768" y="4911691"/>
            <a:ext cx="1944216" cy="166072"/>
            <a:chOff x="2113103" y="4911692"/>
            <a:chExt cx="2314881" cy="72000"/>
          </a:xfrm>
        </p:grpSpPr>
        <p:cxnSp>
          <p:nvCxnSpPr>
            <p:cNvPr id="42" name="직선 연결선 41"/>
            <p:cNvCxnSpPr/>
            <p:nvPr/>
          </p:nvCxnSpPr>
          <p:spPr>
            <a:xfrm>
              <a:off x="2123728" y="4941167"/>
              <a:ext cx="230425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/>
            <p:cNvSpPr/>
            <p:nvPr/>
          </p:nvSpPr>
          <p:spPr>
            <a:xfrm>
              <a:off x="2113103" y="4911692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/>
            </a:p>
          </p:txBody>
        </p:sp>
      </p:grpSp>
      <p:sp>
        <p:nvSpPr>
          <p:cNvPr id="33" name="타원 32"/>
          <p:cNvSpPr/>
          <p:nvPr/>
        </p:nvSpPr>
        <p:spPr>
          <a:xfrm>
            <a:off x="530161" y="1862530"/>
            <a:ext cx="1728192" cy="1728000"/>
          </a:xfrm>
          <a:prstGeom prst="ellipse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114337" y="1862530"/>
            <a:ext cx="1728192" cy="1728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25"/>
          <p:cNvSpPr txBox="1">
            <a:spLocks noChangeArrowheads="1"/>
          </p:cNvSpPr>
          <p:nvPr/>
        </p:nvSpPr>
        <p:spPr bwMode="auto">
          <a:xfrm>
            <a:off x="710181" y="2294578"/>
            <a:ext cx="1260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하나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</p:txBody>
      </p:sp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710181" y="2682328"/>
            <a:ext cx="12601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회사 업무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37" name="TextBox 25"/>
          <p:cNvSpPr txBox="1">
            <a:spLocks noChangeArrowheads="1"/>
          </p:cNvSpPr>
          <p:nvPr/>
        </p:nvSpPr>
        <p:spPr bwMode="auto">
          <a:xfrm>
            <a:off x="2258353" y="2294578"/>
            <a:ext cx="1260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둘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</p:txBody>
      </p:sp>
      <p:sp>
        <p:nvSpPr>
          <p:cNvPr id="38" name="TextBox 25"/>
          <p:cNvSpPr txBox="1">
            <a:spLocks noChangeArrowheads="1"/>
          </p:cNvSpPr>
          <p:nvPr/>
        </p:nvSpPr>
        <p:spPr bwMode="auto">
          <a:xfrm>
            <a:off x="2258353" y="2682328"/>
            <a:ext cx="15841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취미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1394257" y="3114376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036065" y="3114376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394257" y="181823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3036065" y="181823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94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820223"/>
            <a:ext cx="9144000" cy="3913034"/>
          </a:xfrm>
          <a:prstGeom prst="rect">
            <a:avLst/>
          </a:prstGeom>
        </p:spPr>
      </p:pic>
      <p:sp>
        <p:nvSpPr>
          <p:cNvPr id="3" name="TextBox 2">
            <a:hlinkClick r:id="rId4" action="ppaction://hlinkfile"/>
          </p:cNvPr>
          <p:cNvSpPr txBox="1"/>
          <p:nvPr/>
        </p:nvSpPr>
        <p:spPr>
          <a:xfrm>
            <a:off x="1619672" y="5661248"/>
            <a:ext cx="23762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Manifest </a:t>
            </a:r>
            <a:r>
              <a:rPr lang="en-US" altLang="ko-KR" sz="1350" dirty="0" smtClean="0"/>
              <a:t>JSON (</a:t>
            </a:r>
            <a:r>
              <a:rPr lang="ko-KR" altLang="en-US" sz="1350" dirty="0" smtClean="0"/>
              <a:t>파일링크</a:t>
            </a:r>
            <a:r>
              <a:rPr lang="en-US" altLang="ko-KR" sz="1350" dirty="0" smtClean="0"/>
              <a:t>)</a:t>
            </a:r>
            <a:endParaRPr lang="ko-KR" altLang="en-US" sz="1350" dirty="0"/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13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Expo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동작 원리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4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697" y="1916832"/>
            <a:ext cx="5717144" cy="38805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8841" y="3789040"/>
            <a:ext cx="3349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hlinkClick r:id="rId4"/>
              </a:rPr>
              <a:t>Offline (but published)</a:t>
            </a:r>
            <a:endParaRPr lang="ko-KR" altLang="en-US" sz="2400" dirty="0"/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13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Expo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동작 원리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3"/>
              </a:rPr>
              <a:t>Native Directory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4"/>
              </a:rPr>
              <a:t>Expo Client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5"/>
              </a:rPr>
              <a:t>Over the Air updates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6"/>
              </a:rPr>
              <a:t>Standalone App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7"/>
              </a:rPr>
              <a:t>Snack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8"/>
              </a:rPr>
              <a:t>app.json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err="1">
                <a:latin typeface="다음_Regular" panose="02000603060000000000" pitchFamily="2" charset="-127"/>
                <a:ea typeface="다음_Regular" panose="02000603060000000000" pitchFamily="2" charset="-127"/>
                <a:hlinkClick r:id="rId9"/>
              </a:rPr>
              <a:t>e</a:t>
            </a:r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9"/>
              </a:rPr>
              <a:t>xp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9"/>
              </a:rPr>
              <a:t> CLI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13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Expo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terms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4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Host </a:t>
            </a:r>
          </a:p>
          <a:p>
            <a:pPr lvl="1"/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Tunnel</a:t>
            </a:r>
          </a:p>
          <a:p>
            <a:pPr lvl="1"/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LAN</a:t>
            </a:r>
          </a:p>
          <a:p>
            <a:pPr lvl="1"/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Localhost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3"/>
              </a:rPr>
              <a:t>Development mode 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Debugging</a:t>
            </a:r>
          </a:p>
          <a:p>
            <a:pPr lvl="1"/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Don’t need to rebuild code</a:t>
            </a:r>
          </a:p>
          <a:p>
            <a:pPr lvl="2"/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Hot reloading</a:t>
            </a:r>
          </a:p>
          <a:p>
            <a:pPr lvl="2"/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Live reloading</a:t>
            </a:r>
          </a:p>
          <a:p>
            <a:pPr lvl="1"/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13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Expo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XDE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38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4" y="764704"/>
            <a:ext cx="9064925" cy="52565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664" y="6100373"/>
            <a:ext cx="18146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rgbClr val="FF0000"/>
                </a:solidFill>
              </a:rPr>
              <a:t>Running </a:t>
            </a:r>
            <a:endParaRPr lang="ko-KR" altLang="en-US" sz="135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2160" y="6093296"/>
            <a:ext cx="23042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rgbClr val="FF0000"/>
                </a:solidFill>
              </a:rPr>
              <a:t>View Log</a:t>
            </a:r>
            <a:endParaRPr lang="ko-KR" altLang="en-US" sz="27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6136" y="1556792"/>
            <a:ext cx="23858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solidFill>
                  <a:srgbClr val="FF0000"/>
                </a:solidFill>
              </a:rPr>
              <a:t>Sharing Dev App</a:t>
            </a:r>
            <a:endParaRPr lang="ko-KR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3"/>
              </a:rPr>
              <a:t>To update version, edit configuration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 </a:t>
            </a:r>
          </a:p>
          <a:p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4"/>
              </a:rPr>
              <a:t>Icons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5"/>
              </a:rPr>
              <a:t>Splash Screen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6"/>
              </a:rPr>
              <a:t>Status Bar</a:t>
            </a: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7"/>
              </a:rPr>
              <a:t>Code Push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8"/>
              </a:rPr>
              <a:t>Push notification 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13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Expo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Guides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3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Detaching</a:t>
            </a:r>
          </a:p>
          <a:p>
            <a:pPr marL="0" indent="0">
              <a:buNone/>
            </a:pP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13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ExpoKit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8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App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의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Background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동작 허용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X</a:t>
            </a:r>
          </a:p>
          <a:p>
            <a:pPr lvl="1"/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Handling a received push(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받을 수</a:t>
            </a:r>
            <a:r>
              <a:rPr lang="ko-KR" altLang="en-US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는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있음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</a:p>
          <a:p>
            <a:pPr lvl="1"/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background </a:t>
            </a:r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geolocation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1"/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play 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audio in the background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100% Native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지원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X </a:t>
            </a:r>
          </a:p>
          <a:p>
            <a:pPr lvl="1"/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Bluetooth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지원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x</a:t>
            </a:r>
          </a:p>
          <a:p>
            <a:pPr lvl="1"/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App size is big</a:t>
            </a: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One Signal(Push)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사용 제약사항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1"/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escape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expo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13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Expo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단점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53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>
                <a:hlinkClick r:id="rId2"/>
              </a:rPr>
              <a:t>Forum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Slack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>
                <a:hlinkClick r:id="rId4"/>
              </a:rPr>
              <a:t>GitHub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hlinkClick r:id="rId5"/>
              </a:rPr>
              <a:t>twitter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6"/>
              </a:rPr>
              <a:t>hashnode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hlinkClick r:id="rId7"/>
              </a:rPr>
              <a:t>doc</a:t>
            </a:r>
            <a:endParaRPr lang="ko-KR" altLang="en-US" dirty="0"/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13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Expo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community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3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64087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Index –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기본은 알아야 개발을 하지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575409" y="1296509"/>
            <a:ext cx="1728192" cy="1728000"/>
          </a:xfrm>
          <a:prstGeom prst="ellipse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575409" y="3194677"/>
            <a:ext cx="1728192" cy="1728000"/>
          </a:xfrm>
          <a:prstGeom prst="ellipse">
            <a:avLst/>
          </a:prstGeom>
          <a:solidFill>
            <a:srgbClr val="4C93C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25"/>
          <p:cNvSpPr txBox="1">
            <a:spLocks noChangeArrowheads="1"/>
          </p:cNvSpPr>
          <p:nvPr/>
        </p:nvSpPr>
        <p:spPr bwMode="auto">
          <a:xfrm>
            <a:off x="755429" y="1728557"/>
            <a:ext cx="1260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하나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</p:txBody>
      </p:sp>
      <p:sp>
        <p:nvSpPr>
          <p:cNvPr id="54" name="TextBox 25"/>
          <p:cNvSpPr txBox="1">
            <a:spLocks noChangeArrowheads="1"/>
          </p:cNvSpPr>
          <p:nvPr/>
        </p:nvSpPr>
        <p:spPr bwMode="auto">
          <a:xfrm>
            <a:off x="755428" y="2116307"/>
            <a:ext cx="31684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ECMA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스크립트가 뭔지 아니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?</a:t>
            </a:r>
          </a:p>
        </p:txBody>
      </p:sp>
      <p:sp>
        <p:nvSpPr>
          <p:cNvPr id="53" name="TextBox 25"/>
          <p:cNvSpPr txBox="1">
            <a:spLocks noChangeArrowheads="1"/>
          </p:cNvSpPr>
          <p:nvPr/>
        </p:nvSpPr>
        <p:spPr bwMode="auto">
          <a:xfrm>
            <a:off x="719425" y="3626725"/>
            <a:ext cx="1260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둘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</p:txBody>
      </p:sp>
      <p:sp>
        <p:nvSpPr>
          <p:cNvPr id="56" name="TextBox 25"/>
          <p:cNvSpPr txBox="1">
            <a:spLocks noChangeArrowheads="1"/>
          </p:cNvSpPr>
          <p:nvPr/>
        </p:nvSpPr>
        <p:spPr bwMode="auto">
          <a:xfrm>
            <a:off x="719424" y="4014475"/>
            <a:ext cx="32765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Component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주도 개발하기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1439505" y="2548355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508256" y="4446523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599863" y="5093026"/>
            <a:ext cx="1728192" cy="17280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743878" y="5525074"/>
            <a:ext cx="4188161" cy="757082"/>
            <a:chOff x="5292079" y="2897234"/>
            <a:chExt cx="4188161" cy="757082"/>
          </a:xfrm>
        </p:grpSpPr>
        <p:sp>
          <p:nvSpPr>
            <p:cNvPr id="78" name="TextBox 25"/>
            <p:cNvSpPr txBox="1">
              <a:spLocks noChangeArrowheads="1"/>
            </p:cNvSpPr>
            <p:nvPr/>
          </p:nvSpPr>
          <p:spPr bwMode="auto">
            <a:xfrm>
              <a:off x="5292080" y="2897234"/>
              <a:ext cx="12601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400" dirty="0">
                  <a:solidFill>
                    <a:schemeClr val="accent5">
                      <a:lumMod val="50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셋</a:t>
              </a:r>
              <a:r>
                <a:rPr lang="en-US" altLang="ko-KR" sz="2400" dirty="0" smtClean="0">
                  <a:solidFill>
                    <a:schemeClr val="accent5">
                      <a:lumMod val="50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,</a:t>
              </a:r>
            </a:p>
          </p:txBody>
        </p:sp>
        <p:sp>
          <p:nvSpPr>
            <p:cNvPr id="79" name="TextBox 25"/>
            <p:cNvSpPr txBox="1">
              <a:spLocks noChangeArrowheads="1"/>
            </p:cNvSpPr>
            <p:nvPr/>
          </p:nvSpPr>
          <p:spPr bwMode="auto">
            <a:xfrm>
              <a:off x="5292079" y="3284984"/>
              <a:ext cx="418816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dirty="0" smtClean="0">
                  <a:solidFill>
                    <a:schemeClr val="accent5">
                      <a:lumMod val="50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Style Sheet</a:t>
              </a:r>
              <a:r>
                <a:rPr lang="ko-KR" altLang="en-US" dirty="0" smtClean="0">
                  <a:solidFill>
                    <a:schemeClr val="accent5">
                      <a:lumMod val="50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는 어떻게 이해해야 하나</a:t>
              </a:r>
              <a:endParaRPr lang="en-US" altLang="ko-KR" dirty="0" smtClean="0">
                <a:solidFill>
                  <a:schemeClr val="accent5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68" name="직선 연결선 67"/>
          <p:cNvCxnSpPr/>
          <p:nvPr/>
        </p:nvCxnSpPr>
        <p:spPr>
          <a:xfrm>
            <a:off x="1439505" y="1252211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508256" y="3150379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535967" y="634487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1535967" y="5048728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5004048" y="1296509"/>
            <a:ext cx="1728192" cy="1728000"/>
          </a:xfrm>
          <a:prstGeom prst="ellipse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5004048" y="3194677"/>
            <a:ext cx="1728192" cy="1728000"/>
          </a:xfrm>
          <a:prstGeom prst="ellipse">
            <a:avLst/>
          </a:prstGeom>
          <a:solidFill>
            <a:srgbClr val="4C93C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5184068" y="1728557"/>
            <a:ext cx="1260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넷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</p:txBody>
      </p:sp>
      <p:sp>
        <p:nvSpPr>
          <p:cNvPr id="30" name="TextBox 25"/>
          <p:cNvSpPr txBox="1">
            <a:spLocks noChangeArrowheads="1"/>
          </p:cNvSpPr>
          <p:nvPr/>
        </p:nvSpPr>
        <p:spPr bwMode="auto">
          <a:xfrm>
            <a:off x="5184068" y="2116307"/>
            <a:ext cx="313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Boiler Plate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상상해 보기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31" name="TextBox 25"/>
          <p:cNvSpPr txBox="1">
            <a:spLocks noChangeArrowheads="1"/>
          </p:cNvSpPr>
          <p:nvPr/>
        </p:nvSpPr>
        <p:spPr bwMode="auto">
          <a:xfrm>
            <a:off x="5148064" y="3626725"/>
            <a:ext cx="1260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다섯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</p:txBody>
      </p:sp>
      <p:sp>
        <p:nvSpPr>
          <p:cNvPr id="32" name="TextBox 25"/>
          <p:cNvSpPr txBox="1">
            <a:spLocks noChangeArrowheads="1"/>
          </p:cNvSpPr>
          <p:nvPr/>
        </p:nvSpPr>
        <p:spPr bwMode="auto">
          <a:xfrm>
            <a:off x="5148064" y="4014475"/>
            <a:ext cx="2232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이제는 개발할 때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868144" y="2548355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936895" y="4446523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936895" y="3150379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92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3528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Index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1403648" y="1201934"/>
            <a:ext cx="1728192" cy="1728000"/>
          </a:xfrm>
          <a:prstGeom prst="ellipse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403648" y="2999543"/>
            <a:ext cx="1728192" cy="1728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403648" y="4797152"/>
            <a:ext cx="1728192" cy="1728000"/>
          </a:xfrm>
          <a:prstGeom prst="ellipse">
            <a:avLst/>
          </a:prstGeom>
          <a:solidFill>
            <a:srgbClr val="4C93C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25"/>
          <p:cNvSpPr txBox="1">
            <a:spLocks noChangeArrowheads="1"/>
          </p:cNvSpPr>
          <p:nvPr/>
        </p:nvSpPr>
        <p:spPr bwMode="auto">
          <a:xfrm>
            <a:off x="1583668" y="1633982"/>
            <a:ext cx="1260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하나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</p:txBody>
      </p:sp>
      <p:sp>
        <p:nvSpPr>
          <p:cNvPr id="54" name="TextBox 25"/>
          <p:cNvSpPr txBox="1">
            <a:spLocks noChangeArrowheads="1"/>
          </p:cNvSpPr>
          <p:nvPr/>
        </p:nvSpPr>
        <p:spPr bwMode="auto">
          <a:xfrm>
            <a:off x="1583668" y="2021732"/>
            <a:ext cx="2988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하이브리드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App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이 뭔가요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52" name="TextBox 25"/>
          <p:cNvSpPr txBox="1">
            <a:spLocks noChangeArrowheads="1"/>
          </p:cNvSpPr>
          <p:nvPr/>
        </p:nvSpPr>
        <p:spPr bwMode="auto">
          <a:xfrm>
            <a:off x="1547664" y="3431591"/>
            <a:ext cx="1260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둘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</p:txBody>
      </p:sp>
      <p:sp>
        <p:nvSpPr>
          <p:cNvPr id="55" name="TextBox 25"/>
          <p:cNvSpPr txBox="1">
            <a:spLocks noChangeArrowheads="1"/>
          </p:cNvSpPr>
          <p:nvPr/>
        </p:nvSpPr>
        <p:spPr bwMode="auto">
          <a:xfrm>
            <a:off x="1547664" y="3819341"/>
            <a:ext cx="31683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하이브리드의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App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의 장점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53" name="TextBox 25"/>
          <p:cNvSpPr txBox="1">
            <a:spLocks noChangeArrowheads="1"/>
          </p:cNvSpPr>
          <p:nvPr/>
        </p:nvSpPr>
        <p:spPr bwMode="auto">
          <a:xfrm>
            <a:off x="1547664" y="5229200"/>
            <a:ext cx="1260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셋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</p:txBody>
      </p:sp>
      <p:sp>
        <p:nvSpPr>
          <p:cNvPr id="56" name="TextBox 25"/>
          <p:cNvSpPr txBox="1">
            <a:spLocks noChangeArrowheads="1"/>
          </p:cNvSpPr>
          <p:nvPr/>
        </p:nvSpPr>
        <p:spPr bwMode="auto">
          <a:xfrm>
            <a:off x="1547664" y="5616950"/>
            <a:ext cx="3456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하이브리드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App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을 만드는 방법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2267744" y="2453780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325376" y="4251389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336495" y="6048998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267744" y="1157636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2325376" y="2955245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2336495" y="4752854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44824"/>
            <a:ext cx="7896785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React.js</a:t>
            </a:r>
          </a:p>
          <a:p>
            <a:endParaRPr lang="en-US" altLang="ko-KR" sz="2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Pure JavaScript</a:t>
            </a:r>
          </a:p>
          <a:p>
            <a:pPr marL="0" indent="0">
              <a:buNone/>
            </a:pPr>
            <a:endParaRPr lang="en-US" altLang="ko-KR" sz="28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- Typescript</a:t>
            </a:r>
          </a:p>
          <a:p>
            <a:endParaRPr lang="en-US" altLang="ko-KR" sz="28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Flow</a:t>
            </a:r>
          </a:p>
          <a:p>
            <a:pPr>
              <a:buFontTx/>
              <a:buChar char="-"/>
            </a:pPr>
            <a:endParaRPr lang="en-US" altLang="ko-KR" sz="28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Babel</a:t>
            </a:r>
            <a:endParaRPr lang="ko-KR" altLang="en-US" sz="28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64087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JavaScript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를 알자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0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45693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View (Single Page App) </a:t>
            </a:r>
          </a:p>
          <a:p>
            <a:pPr marL="0" indent="0">
              <a:buNone/>
            </a:pP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UI component</a:t>
            </a:r>
          </a:p>
          <a:p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import </a:t>
            </a:r>
            <a:r>
              <a:rPr lang="en-US" altLang="ko-KR" sz="2800" dirty="0" err="1">
                <a:latin typeface="다음_Regular" panose="02000603060000000000" pitchFamily="2" charset="-127"/>
                <a:ea typeface="다음_Regular" panose="02000603060000000000" pitchFamily="2" charset="-127"/>
              </a:rPr>
              <a:t>ComponentName</a:t>
            </a:r>
            <a:r>
              <a:rPr lang="en-US" altLang="ko-KR" sz="2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from‘../</a:t>
            </a:r>
            <a:r>
              <a:rPr lang="en-US" altLang="ko-KR" sz="2800" dirty="0" err="1">
                <a:latin typeface="다음_Regular" panose="02000603060000000000" pitchFamily="2" charset="-127"/>
                <a:ea typeface="다음_Regular" panose="02000603060000000000" pitchFamily="2" charset="-127"/>
              </a:rPr>
              <a:t>ComponentPath</a:t>
            </a:r>
            <a:r>
              <a:rPr lang="en-US" altLang="ko-KR" sz="2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’</a:t>
            </a:r>
          </a:p>
          <a:p>
            <a:pPr lvl="1"/>
            <a:r>
              <a:rPr lang="en-US" altLang="ko-KR" sz="26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Java import package</a:t>
            </a:r>
          </a:p>
          <a:p>
            <a:pPr lvl="1"/>
            <a:r>
              <a:rPr lang="en-US" altLang="ko-KR" sz="26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C# using namespace</a:t>
            </a:r>
          </a:p>
          <a:p>
            <a:pPr lvl="1"/>
            <a:r>
              <a:rPr lang="en-US" altLang="ko-KR" sz="26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C,C++ include header </a:t>
            </a:r>
            <a:endParaRPr lang="en-US" altLang="ko-KR" sz="2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1"/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Drag and Drop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방식과 차이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64087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Component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주도 개발을 하자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30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004049" y="603121"/>
            <a:ext cx="3915834" cy="60662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/>
          <p:cNvSpPr/>
          <p:nvPr/>
        </p:nvSpPr>
        <p:spPr>
          <a:xfrm>
            <a:off x="5133486" y="742834"/>
            <a:ext cx="3597224" cy="15719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/>
          <p:cNvSpPr/>
          <p:nvPr/>
        </p:nvSpPr>
        <p:spPr>
          <a:xfrm>
            <a:off x="5133486" y="2418545"/>
            <a:ext cx="3597224" cy="15719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" name="직사각형 7"/>
          <p:cNvSpPr/>
          <p:nvPr/>
        </p:nvSpPr>
        <p:spPr>
          <a:xfrm>
            <a:off x="5152289" y="4591724"/>
            <a:ext cx="3597224" cy="1933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" name="직사각형 8"/>
          <p:cNvSpPr/>
          <p:nvPr/>
        </p:nvSpPr>
        <p:spPr>
          <a:xfrm>
            <a:off x="5152289" y="4093519"/>
            <a:ext cx="3597224" cy="431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0" name="직사각형 9"/>
          <p:cNvSpPr/>
          <p:nvPr/>
        </p:nvSpPr>
        <p:spPr>
          <a:xfrm>
            <a:off x="5374355" y="882221"/>
            <a:ext cx="1038055" cy="4933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5338498" y="1464893"/>
            <a:ext cx="1970766" cy="3079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2" name="직사각형 11"/>
          <p:cNvSpPr/>
          <p:nvPr/>
        </p:nvSpPr>
        <p:spPr>
          <a:xfrm>
            <a:off x="5338498" y="1861419"/>
            <a:ext cx="1970766" cy="3049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3" name="직사각형 12"/>
          <p:cNvSpPr/>
          <p:nvPr/>
        </p:nvSpPr>
        <p:spPr>
          <a:xfrm>
            <a:off x="5239588" y="2588676"/>
            <a:ext cx="3245210" cy="3740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4" name="직사각형 13"/>
          <p:cNvSpPr/>
          <p:nvPr/>
        </p:nvSpPr>
        <p:spPr>
          <a:xfrm>
            <a:off x="5239588" y="3021363"/>
            <a:ext cx="3245210" cy="3740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5" name="직사각형 14"/>
          <p:cNvSpPr/>
          <p:nvPr/>
        </p:nvSpPr>
        <p:spPr>
          <a:xfrm>
            <a:off x="5239588" y="3454050"/>
            <a:ext cx="3245210" cy="3740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6" name="직사각형 15"/>
          <p:cNvSpPr/>
          <p:nvPr/>
        </p:nvSpPr>
        <p:spPr>
          <a:xfrm>
            <a:off x="5310890" y="4706574"/>
            <a:ext cx="3245211" cy="5742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7" name="직사각형 16"/>
          <p:cNvSpPr/>
          <p:nvPr/>
        </p:nvSpPr>
        <p:spPr>
          <a:xfrm>
            <a:off x="5310890" y="5395678"/>
            <a:ext cx="1551303" cy="9856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8" name="직사각형 17"/>
          <p:cNvSpPr/>
          <p:nvPr/>
        </p:nvSpPr>
        <p:spPr>
          <a:xfrm>
            <a:off x="6997556" y="5383832"/>
            <a:ext cx="1556119" cy="9974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1" name="왼쪽 중괄호 20"/>
          <p:cNvSpPr/>
          <p:nvPr/>
        </p:nvSpPr>
        <p:spPr>
          <a:xfrm>
            <a:off x="4414105" y="861882"/>
            <a:ext cx="304800" cy="14529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2" name="왼쪽 중괄호 21"/>
          <p:cNvSpPr/>
          <p:nvPr/>
        </p:nvSpPr>
        <p:spPr>
          <a:xfrm>
            <a:off x="4422239" y="2555829"/>
            <a:ext cx="304800" cy="1434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4" name="왼쪽 중괄호 23"/>
          <p:cNvSpPr/>
          <p:nvPr/>
        </p:nvSpPr>
        <p:spPr>
          <a:xfrm>
            <a:off x="4414105" y="4706539"/>
            <a:ext cx="304800" cy="181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왼쪽 중괄호 24"/>
          <p:cNvSpPr/>
          <p:nvPr/>
        </p:nvSpPr>
        <p:spPr>
          <a:xfrm>
            <a:off x="4396028" y="4172363"/>
            <a:ext cx="304800" cy="3523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38884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StyleSheet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고민하기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28989" y="5831043"/>
            <a:ext cx="4226987" cy="1182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26909" y="5690447"/>
            <a:ext cx="1104732" cy="1405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403649" y="5690448"/>
            <a:ext cx="1104732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55777" y="5690447"/>
            <a:ext cx="537573" cy="1405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179237" y="5690447"/>
            <a:ext cx="1104732" cy="140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99633" y="5569188"/>
            <a:ext cx="302045" cy="1148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487054" y="5588158"/>
            <a:ext cx="276636" cy="1022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817697" y="5588158"/>
            <a:ext cx="276636" cy="1022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161417" y="5588158"/>
            <a:ext cx="276636" cy="1022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279084" y="5562743"/>
            <a:ext cx="302045" cy="1148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689906" y="5562743"/>
            <a:ext cx="499082" cy="120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81309" y="5562743"/>
            <a:ext cx="302045" cy="1148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51955" y="5575632"/>
            <a:ext cx="302045" cy="1148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589" y="868220"/>
            <a:ext cx="492932" cy="4929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97273" y="1438857"/>
            <a:ext cx="150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React Native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519687" y="182003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Seoul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19687" y="2584998"/>
            <a:ext cx="143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Korea Seoul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76566" y="3001170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GangNam-gu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519128" y="3437737"/>
            <a:ext cx="52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Toz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46553" y="4103187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Hangyu</a:t>
            </a:r>
            <a:r>
              <a:rPr lang="en-US" altLang="ko-KR" dirty="0" smtClean="0"/>
              <a:t> Kang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481375" y="477988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Junior Engineer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440841" y="5593918"/>
            <a:ext cx="133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Cell Phone Email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5873" y="5646376"/>
            <a:ext cx="133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xxxxxxxxxx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31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7"/>
            <a:ext cx="9180512" cy="5805264"/>
          </a:xfrm>
        </p:spPr>
      </p:pic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38884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Controller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고민하기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9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68781" cy="5805264"/>
          </a:xfrm>
        </p:spPr>
      </p:pic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38884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Boiler Plate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상상하기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8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51125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Style</a:t>
            </a:r>
          </a:p>
          <a:p>
            <a:pPr lvl="1"/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Asset</a:t>
            </a: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1"/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Splash screen</a:t>
            </a:r>
          </a:p>
          <a:p>
            <a:pPr lvl="1"/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Icon</a:t>
            </a:r>
          </a:p>
          <a:p>
            <a:pPr lvl="1"/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Status Bar</a:t>
            </a:r>
          </a:p>
          <a:p>
            <a:pPr lvl="1"/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Push</a:t>
            </a: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WebView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MapView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Build – Publish – Deploy – OTA(editing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) –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Detach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38884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Example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63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18457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ko-KR" altLang="en-US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화면 영역을 컴포넌트로 어떻게 얼마나 쪼갤 수 있을까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?</a:t>
            </a: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Component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사이에서 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Data</a:t>
            </a:r>
            <a:r>
              <a:rPr lang="ko-KR" altLang="en-US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를 보내는 것은 어떻게 해야 할까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? </a:t>
            </a: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Data</a:t>
            </a:r>
            <a:r>
              <a:rPr lang="ko-KR" altLang="en-US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가 동적으로 변하는 것과 변하지 않는 부분에 대한 처리는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?</a:t>
            </a: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View</a:t>
            </a:r>
            <a:r>
              <a:rPr lang="ko-KR" altLang="en-US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를 템플릿 형태로 어떻게 재활용할 수 있을까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? </a:t>
            </a: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Customizing Component</a:t>
            </a:r>
            <a:r>
              <a:rPr lang="ko-KR" altLang="en-US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는 어떻게 구현할 수 있을까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?</a:t>
            </a: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나중에는</a:t>
            </a:r>
          </a:p>
          <a:p>
            <a:pPr marL="0" indent="0">
              <a:buNone/>
            </a:pPr>
            <a:r>
              <a:rPr lang="ko-KR" altLang="en-US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한 장의 종이 같은 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View(Page)</a:t>
            </a:r>
            <a:r>
              <a:rPr lang="ko-KR" altLang="en-US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와 서버와의 통신은 어떻게 연결해야 할까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?</a:t>
            </a:r>
          </a:p>
          <a:p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38884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ING..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67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115616" y="1271372"/>
            <a:ext cx="2664296" cy="504056"/>
            <a:chOff x="1619672" y="2060848"/>
            <a:chExt cx="2160240" cy="216024"/>
          </a:xfrm>
        </p:grpSpPr>
        <p:sp>
          <p:nvSpPr>
            <p:cNvPr id="18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9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608" y="1169457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감사합니다</a:t>
            </a:r>
            <a:r>
              <a:rPr lang="en-US" altLang="ko-KR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08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213828"/>
            <a:ext cx="2808312" cy="52395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1213828"/>
            <a:ext cx="2720358" cy="52395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76" y="1196752"/>
            <a:ext cx="2749248" cy="5239508"/>
          </a:xfrm>
          <a:prstGeom prst="rect">
            <a:avLst/>
          </a:prstGeom>
        </p:spPr>
      </p:pic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5446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하이브리드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App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이 뭔가요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?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107504" y="6525344"/>
            <a:ext cx="39604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http://www.wikitree.co.kr/main/news_view.php?id=280311</a:t>
            </a:r>
          </a:p>
        </p:txBody>
      </p:sp>
    </p:spTree>
    <p:extLst>
      <p:ext uri="{BB962C8B-B14F-4D97-AF65-F5344CB8AC3E}">
        <p14:creationId xmlns:p14="http://schemas.microsoft.com/office/powerpoint/2010/main" val="2260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781376" y="2420888"/>
            <a:ext cx="2554530" cy="601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Web code</a:t>
            </a:r>
            <a:endParaRPr lang="ko-KR" altLang="en-US" sz="28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81376" y="3156359"/>
            <a:ext cx="2554530" cy="601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HTML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81376" y="3891832"/>
            <a:ext cx="2554530" cy="601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CSS</a:t>
            </a:r>
            <a:endParaRPr lang="ko-KR" altLang="en-US" sz="2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81376" y="4630850"/>
            <a:ext cx="2554530" cy="601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JavaScript</a:t>
            </a:r>
            <a:endParaRPr lang="ko-KR" altLang="en-US" sz="28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65430" y="2420888"/>
            <a:ext cx="3600399" cy="601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Mobile Native Code</a:t>
            </a:r>
            <a:endParaRPr lang="ko-KR" altLang="en-US" sz="2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465430" y="3156359"/>
            <a:ext cx="2554530" cy="601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Object-C</a:t>
            </a:r>
            <a:endParaRPr lang="ko-KR" altLang="en-US" sz="2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65430" y="3891832"/>
            <a:ext cx="2554530" cy="601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Java</a:t>
            </a:r>
            <a:endParaRPr lang="ko-KR" altLang="en-US" sz="2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65430" y="4630850"/>
            <a:ext cx="2554530" cy="601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C#</a:t>
            </a:r>
            <a:endParaRPr lang="ko-KR" altLang="en-US" sz="2400" dirty="0"/>
          </a:p>
        </p:txBody>
      </p:sp>
      <p:sp>
        <p:nvSpPr>
          <p:cNvPr id="13" name="왼쪽/오른쪽 화살표 12"/>
          <p:cNvSpPr/>
          <p:nvPr/>
        </p:nvSpPr>
        <p:spPr>
          <a:xfrm>
            <a:off x="3457444" y="3657724"/>
            <a:ext cx="886449" cy="3414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019960" y="3156359"/>
            <a:ext cx="1045870" cy="601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IOS</a:t>
            </a:r>
            <a:endParaRPr lang="ko-KR" altLang="en-US" sz="135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19961" y="3902018"/>
            <a:ext cx="1045870" cy="601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Android</a:t>
            </a:r>
            <a:endParaRPr lang="ko-KR" altLang="en-US" sz="135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019959" y="4630850"/>
            <a:ext cx="1045870" cy="601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Windows</a:t>
            </a:r>
            <a:endParaRPr lang="ko-KR" altLang="en-US" sz="1350" dirty="0"/>
          </a:p>
        </p:txBody>
      </p: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5446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하이브리드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App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의 장점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179512" y="6423695"/>
            <a:ext cx="359688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https://blog.naver.com/lool2389/220908482525</a:t>
            </a:r>
          </a:p>
        </p:txBody>
      </p:sp>
    </p:spTree>
    <p:extLst>
      <p:ext uri="{BB962C8B-B14F-4D97-AF65-F5344CB8AC3E}">
        <p14:creationId xmlns:p14="http://schemas.microsoft.com/office/powerpoint/2010/main" val="390989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4188" y="2824807"/>
            <a:ext cx="1808835" cy="208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NATIVE VIEW</a:t>
            </a:r>
            <a:endParaRPr lang="ko-KR" altLang="en-US" sz="1350" dirty="0"/>
          </a:p>
        </p:txBody>
      </p:sp>
      <p:sp>
        <p:nvSpPr>
          <p:cNvPr id="5" name="직사각형 4"/>
          <p:cNvSpPr/>
          <p:nvPr/>
        </p:nvSpPr>
        <p:spPr>
          <a:xfrm>
            <a:off x="2812579" y="2309708"/>
            <a:ext cx="963813" cy="1240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VIEW</a:t>
            </a:r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2812579" y="4128027"/>
            <a:ext cx="963813" cy="1240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350" dirty="0"/>
              <a:t>VIEW</a:t>
            </a:r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2911655" y="4388072"/>
            <a:ext cx="765660" cy="90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WEB VIEW</a:t>
            </a:r>
            <a:endParaRPr lang="ko-KR" altLang="en-US" sz="1350" dirty="0"/>
          </a:p>
        </p:txBody>
      </p:sp>
      <p:sp>
        <p:nvSpPr>
          <p:cNvPr id="8" name="직사각형 7"/>
          <p:cNvSpPr/>
          <p:nvPr/>
        </p:nvSpPr>
        <p:spPr>
          <a:xfrm>
            <a:off x="5169455" y="2824807"/>
            <a:ext cx="1808835" cy="208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350" dirty="0"/>
              <a:t>NATIVE VIEW</a:t>
            </a:r>
            <a:endParaRPr lang="ko-KR" altLang="en-US" sz="1350" dirty="0"/>
          </a:p>
        </p:txBody>
      </p:sp>
      <p:sp>
        <p:nvSpPr>
          <p:cNvPr id="9" name="직사각형 8"/>
          <p:cNvSpPr/>
          <p:nvPr/>
        </p:nvSpPr>
        <p:spPr>
          <a:xfrm>
            <a:off x="7517846" y="2309708"/>
            <a:ext cx="963813" cy="1240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HTML</a:t>
            </a:r>
            <a:endParaRPr lang="ko-KR" altLang="en-US" sz="1350" dirty="0"/>
          </a:p>
        </p:txBody>
      </p:sp>
      <p:sp>
        <p:nvSpPr>
          <p:cNvPr id="10" name="직사각형 9"/>
          <p:cNvSpPr/>
          <p:nvPr/>
        </p:nvSpPr>
        <p:spPr>
          <a:xfrm>
            <a:off x="7517846" y="4128027"/>
            <a:ext cx="963813" cy="1240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HTML</a:t>
            </a:r>
            <a:endParaRPr lang="ko-KR" altLang="en-US" sz="1350" dirty="0"/>
          </a:p>
        </p:txBody>
      </p:sp>
      <p:sp>
        <p:nvSpPr>
          <p:cNvPr id="12" name="직사각형 11"/>
          <p:cNvSpPr/>
          <p:nvPr/>
        </p:nvSpPr>
        <p:spPr>
          <a:xfrm>
            <a:off x="5281259" y="3145246"/>
            <a:ext cx="1552783" cy="162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WEB VIEW</a:t>
            </a:r>
            <a:endParaRPr lang="ko-KR" altLang="en-US" sz="135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273023" y="3303969"/>
            <a:ext cx="515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273023" y="4667084"/>
            <a:ext cx="515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002747" y="3259547"/>
            <a:ext cx="515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7002747" y="4622662"/>
            <a:ext cx="515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5446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구조의 차이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323528" y="1922820"/>
            <a:ext cx="34528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일부 페이지만 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웹뷰로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처리하는 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하이브리드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5065886" y="5585408"/>
            <a:ext cx="35363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웹 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뷰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하나에 인터페이스와 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콘텐츠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모두를 담은 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하이브리드는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웹앱에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가까움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179512" y="6423695"/>
            <a:ext cx="359688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https://www.slideshare.net/deview/124-67552757</a:t>
            </a:r>
          </a:p>
        </p:txBody>
      </p:sp>
    </p:spTree>
    <p:extLst>
      <p:ext uri="{BB962C8B-B14F-4D97-AF65-F5344CB8AC3E}">
        <p14:creationId xmlns:p14="http://schemas.microsoft.com/office/powerpoint/2010/main" val="69331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교육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: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2"/>
              </a:rPr>
              <a:t>https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  <a:hlinkClick r:id="rId2"/>
              </a:rPr>
              <a:t>://goo.gl/qxBkuq</a:t>
            </a: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3"/>
              </a:rPr>
              <a:t>Fuse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4"/>
              </a:rPr>
              <a:t>PhoneGap (Apache Cordova)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Ionic Framework</a:t>
            </a: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5"/>
              </a:rPr>
              <a:t>Xamarin 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6"/>
              </a:rPr>
              <a:t>React Native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5446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하이브리드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App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을 만드는 방법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9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124744"/>
            <a:ext cx="4710737" cy="26641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540" y="1124744"/>
            <a:ext cx="4661885" cy="266415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956" y="3841797"/>
            <a:ext cx="4200824" cy="29249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7540" y="4005064"/>
            <a:ext cx="4629248" cy="2598410"/>
          </a:xfrm>
          <a:prstGeom prst="rect">
            <a:avLst/>
          </a:prstGeom>
        </p:spPr>
      </p:pic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5446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구조적 차이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4226449" y="6573415"/>
            <a:ext cx="48610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https://www.slideshare.net/sambhu7/introduction-to-react-native-71847255</a:t>
            </a:r>
          </a:p>
        </p:txBody>
      </p:sp>
    </p:spTree>
    <p:extLst>
      <p:ext uri="{BB962C8B-B14F-4D97-AF65-F5344CB8AC3E}">
        <p14:creationId xmlns:p14="http://schemas.microsoft.com/office/powerpoint/2010/main" val="33086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4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Native</a:t>
            </a: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위에서 동작하는 방식과 조금 다른 수평적 관점 </a:t>
            </a:r>
            <a:endParaRPr lang="ko-KR" altLang="en-US" sz="2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029811"/>
            <a:ext cx="6264696" cy="4570836"/>
          </a:xfrm>
          <a:prstGeom prst="rect">
            <a:avLst/>
          </a:prstGeom>
        </p:spPr>
      </p:pic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5446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React Native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2699792" y="6600647"/>
            <a:ext cx="446449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https://github.com/nhnent/fe.javascript/wiki/April-9---April-13,-2018</a:t>
            </a:r>
          </a:p>
        </p:txBody>
      </p:sp>
    </p:spTree>
    <p:extLst>
      <p:ext uri="{BB962C8B-B14F-4D97-AF65-F5344CB8AC3E}">
        <p14:creationId xmlns:p14="http://schemas.microsoft.com/office/powerpoint/2010/main" val="312366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2099</Words>
  <Application>Microsoft Office PowerPoint</Application>
  <PresentationFormat>화면 슬라이드 쇼(4:3)</PresentationFormat>
  <Paragraphs>480</Paragraphs>
  <Slides>37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나눔바른고딕</vt:lpstr>
      <vt:lpstr>맑은 고딕</vt:lpstr>
      <vt:lpstr>다음_SemiBold</vt:lpstr>
      <vt:lpstr>Verdana</vt:lpstr>
      <vt:lpstr>나눔고딕 ExtraBold</vt:lpstr>
      <vt:lpstr>다음_Regular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hankkuu</cp:lastModifiedBy>
  <cp:revision>63</cp:revision>
  <dcterms:created xsi:type="dcterms:W3CDTF">2014-03-28T09:29:33Z</dcterms:created>
  <dcterms:modified xsi:type="dcterms:W3CDTF">2018-09-08T05:59:59Z</dcterms:modified>
</cp:coreProperties>
</file>