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06" r:id="rId3"/>
    <p:sldId id="291" r:id="rId4"/>
    <p:sldId id="292" r:id="rId5"/>
    <p:sldId id="293" r:id="rId6"/>
    <p:sldId id="294" r:id="rId7"/>
    <p:sldId id="295" r:id="rId8"/>
    <p:sldId id="275" r:id="rId9"/>
    <p:sldId id="296" r:id="rId10"/>
    <p:sldId id="28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400" autoAdjust="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BF05D-9363-4422-86A1-5B778893914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A16B-8F77-46FE-9BB8-284930E06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4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930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485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044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088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047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5800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200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978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019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15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83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54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9ca1bb7d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b9ca1bb7d7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52341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9ca1bb7d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b9ca1bb7d7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 </a:t>
            </a:r>
            <a:r>
              <a:rPr lang="ko-KR" altLang="en-US" dirty="0" err="1"/>
              <a:t>즐겨찾기</a:t>
            </a:r>
            <a:r>
              <a:rPr lang="ko-KR" altLang="en-US" dirty="0"/>
              <a:t> 빼기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6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9ca1bb7d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b9ca1bb7d7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 </a:t>
            </a:r>
            <a:r>
              <a:rPr lang="ko-KR" altLang="en-US" dirty="0" err="1"/>
              <a:t>즐겨찾기</a:t>
            </a:r>
            <a:r>
              <a:rPr lang="ko-KR" altLang="en-US" dirty="0"/>
              <a:t> 빼기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501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9ca1bb7d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b9ca1bb7d7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 </a:t>
            </a:r>
            <a:r>
              <a:rPr lang="ko-KR" altLang="en-US" dirty="0" err="1"/>
              <a:t>즐겨찾기</a:t>
            </a:r>
            <a:r>
              <a:rPr lang="ko-KR" altLang="en-US" dirty="0"/>
              <a:t> 빼기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086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9ca1bb7d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b9ca1bb7d7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 </a:t>
            </a:r>
            <a:r>
              <a:rPr lang="ko-KR" altLang="en-US" dirty="0" err="1"/>
              <a:t>즐겨찾기</a:t>
            </a:r>
            <a:r>
              <a:rPr lang="ko-KR" altLang="en-US" dirty="0"/>
              <a:t> 빼기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50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17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999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3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0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3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4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5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7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7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5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1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7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E4D6E-21B0-4DA2-B75B-4DC83531E872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1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69D2-B218-4A7E-BB53-D293F8341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605" y="2544784"/>
            <a:ext cx="9695042" cy="126188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은행 앱 리뷰 데이터 분석을 통한 </a:t>
            </a:r>
            <a:r>
              <a:rPr lang="ko-KR" altLang="en-US" sz="3200" dirty="0" err="1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인사이트</a:t>
            </a:r>
            <a:r>
              <a:rPr lang="ko-KR" altLang="en-US" sz="32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도출</a:t>
            </a:r>
            <a:br>
              <a:rPr lang="en-US" altLang="ko-KR" sz="44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br>
              <a:rPr lang="en-US" altLang="ko-KR" sz="4400" dirty="0">
                <a:solidFill>
                  <a:srgbClr val="1153A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 분석 서비스 개발 </a:t>
            </a:r>
            <a:r>
              <a:rPr lang="en-US" altLang="ko-KR" sz="2400" dirty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sz="2400" dirty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FA19FBB-78AA-4D78-9A75-045DEE5EC72E}"/>
              </a:ext>
            </a:extLst>
          </p:cNvPr>
          <p:cNvSpPr txBox="1">
            <a:spLocks/>
          </p:cNvSpPr>
          <p:nvPr/>
        </p:nvSpPr>
        <p:spPr>
          <a:xfrm>
            <a:off x="3507094" y="4312514"/>
            <a:ext cx="4753642" cy="1348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600" dirty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데이터 영재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1153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</a:t>
            </a:r>
            <a:r>
              <a:rPr lang="en-US" altLang="ko-KR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황영민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현재웅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rgbClr val="1153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D47B11-AF69-46C4-B77E-B35F046467EC}"/>
              </a:ext>
            </a:extLst>
          </p:cNvPr>
          <p:cNvGrpSpPr/>
          <p:nvPr/>
        </p:nvGrpSpPr>
        <p:grpSpPr>
          <a:xfrm>
            <a:off x="4973900" y="4810180"/>
            <a:ext cx="9062582" cy="4190889"/>
            <a:chOff x="2729204" y="2763747"/>
            <a:chExt cx="11551309" cy="5341773"/>
          </a:xfrm>
        </p:grpSpPr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E2957A9C-C775-4BFA-B745-5DA95F4B7FCF}"/>
                </a:ext>
              </a:extLst>
            </p:cNvPr>
            <p:cNvSpPr/>
            <p:nvPr/>
          </p:nvSpPr>
          <p:spPr>
            <a:xfrm rot="5400000" flipV="1">
              <a:off x="8791779" y="890624"/>
              <a:ext cx="3615612" cy="7361857"/>
            </a:xfrm>
            <a:prstGeom prst="parallelogram">
              <a:avLst/>
            </a:prstGeom>
            <a:solidFill>
              <a:srgbClr val="B0E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487A3AA5-33A1-4F72-A0C3-E1AFD9ACF0D5}"/>
                </a:ext>
              </a:extLst>
            </p:cNvPr>
            <p:cNvSpPr/>
            <p:nvPr/>
          </p:nvSpPr>
          <p:spPr>
            <a:xfrm rot="5400000">
              <a:off x="6697053" y="3918411"/>
              <a:ext cx="3615612" cy="3172405"/>
            </a:xfrm>
            <a:prstGeom prst="parallelogram">
              <a:avLst/>
            </a:prstGeom>
            <a:solidFill>
              <a:srgbClr val="86B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E1EE4A57-B3B1-4FA8-8447-0FED29F07ADA}"/>
                </a:ext>
              </a:extLst>
            </p:cNvPr>
            <p:cNvSpPr/>
            <p:nvPr/>
          </p:nvSpPr>
          <p:spPr>
            <a:xfrm rot="5400000" flipV="1">
              <a:off x="4602327" y="2616785"/>
              <a:ext cx="3615612" cy="7361857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F5C40E-EFFA-48C3-ABAD-D15CC620844C}"/>
              </a:ext>
            </a:extLst>
          </p:cNvPr>
          <p:cNvGrpSpPr/>
          <p:nvPr/>
        </p:nvGrpSpPr>
        <p:grpSpPr>
          <a:xfrm rot="10800000">
            <a:off x="-481760" y="-1550854"/>
            <a:ext cx="7249186" cy="3096613"/>
            <a:chOff x="-755524" y="-370447"/>
            <a:chExt cx="11551309" cy="5423419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1867D1A1-AC5E-4773-851E-18468CE25679}"/>
                </a:ext>
              </a:extLst>
            </p:cNvPr>
            <p:cNvSpPr/>
            <p:nvPr/>
          </p:nvSpPr>
          <p:spPr>
            <a:xfrm rot="5400000" flipV="1">
              <a:off x="5307050" y="-2243569"/>
              <a:ext cx="3615613" cy="7361857"/>
            </a:xfrm>
            <a:prstGeom prst="parallelogram">
              <a:avLst/>
            </a:prstGeom>
            <a:solidFill>
              <a:srgbClr val="B0E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389E9297-A5EA-4639-AC7B-BB9BAF060826}"/>
                </a:ext>
              </a:extLst>
            </p:cNvPr>
            <p:cNvSpPr/>
            <p:nvPr/>
          </p:nvSpPr>
          <p:spPr>
            <a:xfrm rot="5400000">
              <a:off x="3212325" y="795880"/>
              <a:ext cx="3615613" cy="3172406"/>
            </a:xfrm>
            <a:prstGeom prst="parallelogram">
              <a:avLst/>
            </a:prstGeom>
            <a:solidFill>
              <a:srgbClr val="86B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FB9B3982-853B-4820-A9A0-DDCD0D1C633F}"/>
                </a:ext>
              </a:extLst>
            </p:cNvPr>
            <p:cNvSpPr/>
            <p:nvPr/>
          </p:nvSpPr>
          <p:spPr>
            <a:xfrm rot="5400000" flipV="1">
              <a:off x="1117599" y="-435763"/>
              <a:ext cx="3615612" cy="7361857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70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22701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 err="1">
                <a:solidFill>
                  <a:srgbClr val="1153A3"/>
                </a:solidFill>
                <a:latin typeface="나눔스퀘어 ExtraBold"/>
                <a:ea typeface="나눔스퀘어 ExtraBold"/>
              </a:rPr>
              <a:t>카카오뱅크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 리뷰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330076" y="1748545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긍정적인 의미로 많이 쓰인 단어 찾기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4202" y="2569620"/>
                <a:ext cx="10989890" cy="21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-&gt;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단순히 언급된 횟수가 아닌 </a:t>
                </a:r>
                <a:r>
                  <a:rPr lang="en-US" altLang="ko-KR" sz="1600" dirty="0">
                    <a:solidFill>
                      <a:schemeClr val="accen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“</a:t>
                </a:r>
                <a:r>
                  <a:rPr lang="ko-KR" altLang="en-US" sz="1600" dirty="0">
                    <a:solidFill>
                      <a:schemeClr val="accen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언급 비율과 기대 언급 비율의 차이를 계산</a:t>
                </a:r>
                <a:r>
                  <a:rPr lang="en-US" altLang="ko-KR" sz="1600" dirty="0">
                    <a:solidFill>
                      <a:schemeClr val="accen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”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하여 사용자가 가장 긍정적인 의미로 쓴 단어를 찾고자 함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-&gt;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중립적인 단어는 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5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점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리뷰에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등장한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횟수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전체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등장한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횟수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5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점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리뷰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전체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리뷰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수</m:t>
                        </m:r>
                      </m:den>
                    </m:f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동일할 것으로 예측할 수 있음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즉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“</a:t>
                </a:r>
                <a:r>
                  <a:rPr lang="ko-KR" altLang="en-US" sz="1500" dirty="0">
                    <a:solidFill>
                      <a:schemeClr val="accen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단어가 </a:t>
                </a:r>
                <a:r>
                  <a:rPr lang="en-US" altLang="ko-KR" sz="1500" dirty="0">
                    <a:solidFill>
                      <a:schemeClr val="accen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r>
                  <a:rPr lang="ko-KR" altLang="en-US" sz="1500" dirty="0">
                    <a:solidFill>
                      <a:schemeClr val="accen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점 리뷰에 등장한 비율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</a:t>
                </a:r>
                <a:r>
                  <a:rPr lang="ko-KR" altLang="en-US" sz="1500" dirty="0">
                    <a:solidFill>
                      <a:schemeClr val="accen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기대 등장 비율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차이를 통해 긍정적인 의미로 쓴 단어를 찾을 수 있다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.”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라고 가정하여 분석을 진행함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" y="2569620"/>
                <a:ext cx="10989890" cy="2188035"/>
              </a:xfrm>
              <a:prstGeom prst="rect">
                <a:avLst/>
              </a:prstGeom>
              <a:blipFill>
                <a:blip r:embed="rId3"/>
                <a:stretch>
                  <a:fillRect l="-333" b="-1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 flipH="1">
            <a:off x="2392823" y="3663637"/>
            <a:ext cx="717846" cy="61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230168" y="3663637"/>
            <a:ext cx="658026" cy="61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2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75" y="1904876"/>
            <a:ext cx="4239982" cy="3661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22701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 err="1">
                <a:solidFill>
                  <a:srgbClr val="1153A3"/>
                </a:solidFill>
                <a:latin typeface="나눔스퀘어 ExtraBold"/>
                <a:ea typeface="나눔스퀘어 ExtraBold"/>
              </a:rPr>
              <a:t>카카오뱅크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 리뷰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4775" y="1030698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긍정적인 의미로 많이 쓰인 단어 찾기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90601" y="1904876"/>
                <a:ext cx="5264209" cy="315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Ex)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편리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모든 리뷰에서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“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편리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”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등장 횟수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908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점 리뷰에서 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“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편리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”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등장 횟수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798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단어가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점 리뷰에 등장한 비율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87.89%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카카오 뱅크의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점 리뷰 비율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68.93%  …  </a:t>
                </a: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5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리뷰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수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</m:num>
                      <m:den>
                        <m:r>
                          <a:rPr lang="ko-KR" altLang="en-US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전체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리뷰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수</m:t>
                        </m:r>
                      </m:den>
                    </m:f>
                  </m:oMath>
                </a14:m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즉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편리는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18.96%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만큼 긍정적인 의미로 더 쓰인 단어임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01" y="1904876"/>
                <a:ext cx="5264209" cy="3150478"/>
              </a:xfrm>
              <a:prstGeom prst="rect">
                <a:avLst/>
              </a:prstGeom>
              <a:blipFill>
                <a:blip r:embed="rId4"/>
                <a:stretch>
                  <a:fillRect l="-695" b="-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8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22701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 err="1">
                <a:solidFill>
                  <a:srgbClr val="1153A3"/>
                </a:solidFill>
                <a:latin typeface="나눔스퀘어 ExtraBold"/>
                <a:ea typeface="나눔스퀘어 ExtraBold"/>
              </a:rPr>
              <a:t>카카오뱅크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 리뷰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4775" y="1030698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긍정적인 의미로 많이 쓰인 단어 찾기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FD4D4B-C040-4556-A6C6-4F8A2A503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6" y="1904876"/>
            <a:ext cx="4996247" cy="36367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2E3017-987A-476E-A085-F0333578C86C}"/>
              </a:ext>
            </a:extLst>
          </p:cNvPr>
          <p:cNvSpPr txBox="1"/>
          <p:nvPr/>
        </p:nvSpPr>
        <p:spPr>
          <a:xfrm>
            <a:off x="6459419" y="2762877"/>
            <a:ext cx="4557808" cy="150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앞서 말한 비율의 차이가 큰 순으로 정렬한 결과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긍정적인 의미로 많이 쓰인 단어는 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최고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뒤이어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유용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“, 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편리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4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5470" y="1429540"/>
            <a:ext cx="912690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점을 준 리뷰는 전체적으로 앱 서비스에 불만을 느낀 사용자가 작성한 리뷰임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22701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 err="1">
                <a:solidFill>
                  <a:srgbClr val="1153A3"/>
                </a:solidFill>
                <a:latin typeface="나눔스퀘어 ExtraBold"/>
                <a:ea typeface="나눔스퀘어 ExtraBold"/>
              </a:rPr>
              <a:t>카카오뱅크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 리뷰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4775" y="1030698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 리뷰 텍스트 마이닝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1539" y="5244899"/>
            <a:ext cx="9126909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많이 언급된 단어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직접적으로 나쁜 의미의 단어보다는 사용자가 불만을 느낀 키워드가 많이 언급됨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긍정적인 리뷰에 비해 다양한 단어가 언급됨을 확인할 수 있음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9A37291-BE02-421A-A902-5ECFE66C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41" y="2197243"/>
            <a:ext cx="3994851" cy="30074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87DC57-E733-4F93-8102-EE9078AB1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936" y="2197243"/>
            <a:ext cx="3547953" cy="26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6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22701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 err="1">
                <a:solidFill>
                  <a:srgbClr val="1153A3"/>
                </a:solidFill>
                <a:latin typeface="나눔스퀘어 ExtraBold"/>
                <a:ea typeface="나눔스퀘어 ExtraBold"/>
              </a:rPr>
              <a:t>카카오뱅크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 리뷰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4775" y="1030698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부정적인 의미로 많이 쓰인 단어 찾기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E3017-987A-476E-A085-F0333578C86C}"/>
              </a:ext>
            </a:extLst>
          </p:cNvPr>
          <p:cNvSpPr txBox="1"/>
          <p:nvPr/>
        </p:nvSpPr>
        <p:spPr>
          <a:xfrm>
            <a:off x="6096000" y="2512893"/>
            <a:ext cx="5808767" cy="248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긍정적인 단어와 동일하게 데이터 분석을 진행한 결과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부정적인 의미로 많이 쓰인 단어는 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</a:t>
            </a:r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신분증</a:t>
            </a:r>
            <a:endParaRPr lang="en-US" altLang="ko-KR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카카오뱅크의 신분증 인증 과정에서 사용자가 불만을 느낀 것으로 추측됨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3226A2F-C052-48CF-A60E-5C74FD24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45" y="2053577"/>
            <a:ext cx="4669163" cy="34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62921" y="5585412"/>
            <a:ext cx="8454682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신한은행은 로그인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 이라는 명사가 가장 많이 언급됨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카카오뱅크에 비해 좋은 의미를 가진 단어가 적은 것을 확인할 수 있음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20842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#2 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신한은행 리뷰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4775" y="1030698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리뷰 텍스트 </a:t>
            </a:r>
            <a:r>
              <a:rPr lang="ko-KR" altLang="en-US" dirty="0" err="1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마이닝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8F6AB7-E674-44B7-8BE6-D686C3AE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46" y="1591564"/>
            <a:ext cx="1205704" cy="36748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6B256B-FD9D-4C97-B704-EB04B76AA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247" y="2056048"/>
            <a:ext cx="3840130" cy="28733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0F682F-F350-4D98-BA38-09EE9E663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320" y="2294980"/>
            <a:ext cx="3012956" cy="22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3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5470" y="1429540"/>
            <a:ext cx="912690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점을 준 리뷰는 전체적으로 앱 서비스에 만족을 느낀 사용자가 작성한 리뷰임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4775" y="1030698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 리뷰 텍스트 </a:t>
            </a:r>
            <a:r>
              <a:rPr lang="ko-KR" altLang="en-US" dirty="0" err="1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마이닝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8400" y="5614231"/>
            <a:ext cx="565028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많이 언급된 단어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편리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신한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4D1C1C-4080-4D57-ABC1-FD70469FF106}"/>
              </a:ext>
            </a:extLst>
          </p:cNvPr>
          <p:cNvSpPr txBox="1"/>
          <p:nvPr/>
        </p:nvSpPr>
        <p:spPr>
          <a:xfrm>
            <a:off x="2099374" y="313531"/>
            <a:ext cx="20842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#2 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신한은행 리뷰 분석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568D93-E281-45C3-9F1A-01AB9DAB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291" y="2246338"/>
            <a:ext cx="3626615" cy="27599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E567CC-AE3B-4DFD-9762-9644B6BC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606" y="2266480"/>
            <a:ext cx="2885140" cy="21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7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4775" y="1030698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긍정적인 의미로 많이 쓰인 단어 찾기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E3017-987A-476E-A085-F0333578C86C}"/>
              </a:ext>
            </a:extLst>
          </p:cNvPr>
          <p:cNvSpPr txBox="1"/>
          <p:nvPr/>
        </p:nvSpPr>
        <p:spPr>
          <a:xfrm>
            <a:off x="6459419" y="2762877"/>
            <a:ext cx="4557808" cy="150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긍정적인 의미로 많이 쓰인 단어는 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최고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 뱅크와 동일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뒤이어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“, 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유용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많이 언급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44CCA-9B8C-4F8A-B927-D50E06C212C1}"/>
              </a:ext>
            </a:extLst>
          </p:cNvPr>
          <p:cNvSpPr txBox="1"/>
          <p:nvPr/>
        </p:nvSpPr>
        <p:spPr>
          <a:xfrm>
            <a:off x="2099374" y="313531"/>
            <a:ext cx="20842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#2 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신한은행 리뷰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D50F90-605C-4B0E-A39B-EFAEEB433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54" y="2024426"/>
            <a:ext cx="4557808" cy="33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9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5470" y="1429540"/>
            <a:ext cx="912690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점을 준 리뷰는 전체적으로 앱 서비스에 불만을 느낀 사용자가 작성한 리뷰임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4775" y="1030698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 리뷰 텍스트 마이닝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5154" y="5454706"/>
            <a:ext cx="9126909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많이 언급된 단어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데이트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긍정적인 리뷰에 비해 다양한 단어가 언급됨을 확인할 수 있음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6CD6C3B-F951-47FD-8661-D3961D59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636" y="2155563"/>
            <a:ext cx="3955559" cy="29400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7F02AA-9199-432B-AAC0-A3ABA34C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251" y="2155563"/>
            <a:ext cx="3522128" cy="26098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EAE81E-8312-480C-8314-B59D8AF00FBE}"/>
              </a:ext>
            </a:extLst>
          </p:cNvPr>
          <p:cNvSpPr txBox="1"/>
          <p:nvPr/>
        </p:nvSpPr>
        <p:spPr>
          <a:xfrm>
            <a:off x="2099374" y="313531"/>
            <a:ext cx="20842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#2 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신한은행 리뷰 분석</a:t>
            </a:r>
          </a:p>
        </p:txBody>
      </p:sp>
    </p:spTree>
    <p:extLst>
      <p:ext uri="{BB962C8B-B14F-4D97-AF65-F5344CB8AC3E}">
        <p14:creationId xmlns:p14="http://schemas.microsoft.com/office/powerpoint/2010/main" val="418516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4775" y="1030698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부정적인 의미로 많이 쓰인 단어 찾기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E3017-987A-476E-A085-F0333578C86C}"/>
              </a:ext>
            </a:extLst>
          </p:cNvPr>
          <p:cNvSpPr txBox="1"/>
          <p:nvPr/>
        </p:nvSpPr>
        <p:spPr>
          <a:xfrm>
            <a:off x="6096000" y="2681423"/>
            <a:ext cx="5556308" cy="199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부정적인 의미로 많이 쓰인 단어는 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진짜</a:t>
            </a:r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</a:t>
            </a:r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</a:t>
            </a:r>
            <a:endParaRPr lang="en-US" altLang="ko-KR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신한은행의 어플 서버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로딩 과정에서 불만을 느낀 것을 추측 가능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81E0ED-461D-4AB2-A1A9-5C1AB60B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03" y="2082739"/>
            <a:ext cx="4096110" cy="31931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7C48F-8FCF-41A9-8D0B-063ED17A9B7A}"/>
              </a:ext>
            </a:extLst>
          </p:cNvPr>
          <p:cNvSpPr txBox="1"/>
          <p:nvPr/>
        </p:nvSpPr>
        <p:spPr>
          <a:xfrm>
            <a:off x="2099374" y="313531"/>
            <a:ext cx="20842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#2 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신한은행 리뷰 분석</a:t>
            </a:r>
          </a:p>
        </p:txBody>
      </p:sp>
    </p:spTree>
    <p:extLst>
      <p:ext uri="{BB962C8B-B14F-4D97-AF65-F5344CB8AC3E}">
        <p14:creationId xmlns:p14="http://schemas.microsoft.com/office/powerpoint/2010/main" val="394491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0" name="평행 사변형 19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0951" y="236587"/>
              <a:ext cx="511679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00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목차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1612400" y="2405631"/>
            <a:ext cx="2061718" cy="1838878"/>
            <a:chOff x="2546438" y="2351782"/>
            <a:chExt cx="2061718" cy="1838878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2824211" y="2421119"/>
              <a:ext cx="1487908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</a:p>
            <a:p>
              <a:pPr algn="ctr"/>
              <a:r>
                <a:rPr lang="ko-KR" altLang="en-US" sz="1600" dirty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배경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546438" y="3113442"/>
              <a:ext cx="2061718" cy="1077218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프로젝트 주제</a:t>
              </a:r>
              <a:endParaRPr lang="en-US" altLang="ko-KR" sz="1600" dirty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데이터 수집</a:t>
              </a:r>
              <a:endParaRPr lang="en-US" altLang="ko-KR" sz="1600" dirty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3920677" y="2405630"/>
            <a:ext cx="2061718" cy="1838878"/>
            <a:chOff x="2546438" y="2351782"/>
            <a:chExt cx="2061718" cy="1838878"/>
          </a:xfrm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2866692" y="2421119"/>
              <a:ext cx="1402948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</a:p>
            <a:p>
              <a:pPr algn="ctr"/>
              <a:r>
                <a:rPr lang="ko-KR" altLang="en-US" sz="1600" dirty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앱 만족도 비교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546438" y="3113442"/>
              <a:ext cx="2061718" cy="1077218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평점과 리뷰 수 비교</a:t>
              </a:r>
              <a:endPara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타겟 데이터 설정</a:t>
              </a:r>
              <a:endParaRPr lang="en-US" altLang="ko-KR" sz="1600" dirty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6143962" y="2405628"/>
            <a:ext cx="2295007" cy="2331320"/>
            <a:chOff x="2474717" y="2351782"/>
            <a:chExt cx="2295007" cy="23313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2773717" y="2421119"/>
              <a:ext cx="1588897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</a:p>
            <a:p>
              <a:pPr algn="ctr"/>
              <a:r>
                <a:rPr lang="ko-KR" altLang="en-US" sz="1600" dirty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은행의 평점 추세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474717" y="3113442"/>
              <a:ext cx="2295007" cy="156966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/>
                  <a:ea typeface="나눔스퀘어 ExtraBold"/>
                </a:rPr>
                <a:t>데이터 구조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/>
                  <a:ea typeface="나눔스퀘어 ExtraBold"/>
                </a:rPr>
                <a:t>연도별 평점 추세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/>
                  <a:ea typeface="나눔스퀘어 ExtraBold"/>
                </a:rPr>
                <a:t>코로나 기준 평점 추세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/>
                <a:ea typeface="나눔스퀘어 ExtraBold"/>
              </a:endParaRPr>
            </a:p>
            <a:p>
              <a:pPr algn="ctr"/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8510690" y="2405629"/>
            <a:ext cx="2061718" cy="1838878"/>
            <a:chOff x="2546438" y="2351782"/>
            <a:chExt cx="2061718" cy="1838878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2892339" y="2421119"/>
              <a:ext cx="1351652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</a:p>
            <a:p>
              <a:pPr algn="ctr"/>
              <a:r>
                <a:rPr lang="ko-KR" altLang="en-US" sz="1600" dirty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 </a:t>
              </a:r>
              <a:r>
                <a:rPr lang="ko-KR" altLang="en-US" sz="1600" dirty="0" err="1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마이닝</a:t>
              </a:r>
              <a:endPara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546438" y="3113442"/>
              <a:ext cx="2061718" cy="1077218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/>
                  <a:ea typeface="나눔스퀘어 ExtraBold"/>
                </a:rPr>
                <a:t>카카오뱅크 리뷰 분석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/>
                  <a:ea typeface="나눔스퀘어 ExtraBold"/>
                </a:rPr>
                <a:t>신한은행 리뷰 분석</a:t>
              </a:r>
              <a:endPara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4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D77BFDEC-A3FB-49C9-832B-EEF758ED0F45}"/>
              </a:ext>
            </a:extLst>
          </p:cNvPr>
          <p:cNvSpPr/>
          <p:nvPr/>
        </p:nvSpPr>
        <p:spPr>
          <a:xfrm rot="5400000" flipV="1">
            <a:off x="3071787" y="616232"/>
            <a:ext cx="6048427" cy="12192000"/>
          </a:xfrm>
          <a:prstGeom prst="parallelogram">
            <a:avLst/>
          </a:prstGeom>
          <a:solidFill>
            <a:srgbClr val="86B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48FFF11B-08D6-48B6-8983-C0DEFA9942C7}"/>
              </a:ext>
            </a:extLst>
          </p:cNvPr>
          <p:cNvSpPr/>
          <p:nvPr/>
        </p:nvSpPr>
        <p:spPr>
          <a:xfrm rot="5400000" flipV="1">
            <a:off x="3071787" y="-4619960"/>
            <a:ext cx="6048427" cy="12192000"/>
          </a:xfrm>
          <a:prstGeom prst="parallelogram">
            <a:avLst/>
          </a:prstGeom>
          <a:solidFill>
            <a:srgbClr val="B0E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4B054422-8E53-4FE5-B5C1-C77C29E89258}"/>
              </a:ext>
            </a:extLst>
          </p:cNvPr>
          <p:cNvSpPr/>
          <p:nvPr/>
        </p:nvSpPr>
        <p:spPr>
          <a:xfrm rot="5400000" flipV="1">
            <a:off x="3071787" y="-3071786"/>
            <a:ext cx="6048427" cy="1219200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B08A1-1108-4B2A-A34E-CD5C679CE3E4}"/>
              </a:ext>
            </a:extLst>
          </p:cNvPr>
          <p:cNvSpPr txBox="1"/>
          <p:nvPr/>
        </p:nvSpPr>
        <p:spPr>
          <a:xfrm>
            <a:off x="4576994" y="2253051"/>
            <a:ext cx="3038011" cy="185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 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1" name="평행 사변형 10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01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프로젝트 배경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17988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프로젝트 배경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772" y="3974268"/>
            <a:ext cx="661527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앱 스토어에 있는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은행의 앱 리뷰를 수집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Selenium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활용한 데이터 수집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657772" y="3365702"/>
            <a:ext cx="58087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  <a:endParaRPr lang="en-US" altLang="ko-KR" sz="2200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657772" y="1442606"/>
            <a:ext cx="58087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  <a:endParaRPr lang="en-US" altLang="ko-KR" sz="2200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71" y="2189574"/>
            <a:ext cx="548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 앱 리뷰 데이터 분석을 통한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인사이트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도출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B610B-78EA-4A5F-A73F-8B66F3E6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92" y="1275884"/>
            <a:ext cx="4319909" cy="39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4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1" name="평행 사변형 10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951" y="236587"/>
              <a:ext cx="138691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02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앱 만족도 비교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1994378" y="313531"/>
            <a:ext cx="20762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타겟 데이터 선정</a:t>
            </a:r>
            <a:endParaRPr lang="ko-KR" altLang="en-US" sz="1600" dirty="0">
              <a:solidFill>
                <a:srgbClr val="1153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D69DB4-6618-4608-9C58-FC661AB23FBA}"/>
              </a:ext>
            </a:extLst>
          </p:cNvPr>
          <p:cNvGrpSpPr/>
          <p:nvPr/>
        </p:nvGrpSpPr>
        <p:grpSpPr>
          <a:xfrm>
            <a:off x="250951" y="1200823"/>
            <a:ext cx="5961888" cy="5227320"/>
            <a:chOff x="479432" y="1164964"/>
            <a:chExt cx="5961888" cy="52273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7BFEA9E-2F0E-4FA1-93C0-795E920B3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32" y="1164964"/>
              <a:ext cx="5961888" cy="5227320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7F5FF99-D54E-4596-83B9-AEA3FDBF0838}"/>
                </a:ext>
              </a:extLst>
            </p:cNvPr>
            <p:cNvSpPr/>
            <p:nvPr/>
          </p:nvSpPr>
          <p:spPr>
            <a:xfrm>
              <a:off x="2761129" y="1541928"/>
              <a:ext cx="340659" cy="26894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6A7704E-1291-48B5-B774-CEE7F64F4A43}"/>
                </a:ext>
              </a:extLst>
            </p:cNvPr>
            <p:cNvSpPr/>
            <p:nvPr/>
          </p:nvSpPr>
          <p:spPr>
            <a:xfrm>
              <a:off x="5011271" y="2875386"/>
              <a:ext cx="340659" cy="26894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C8B56BD-9B51-41D6-B8CA-8D005BF299C7}"/>
              </a:ext>
            </a:extLst>
          </p:cNvPr>
          <p:cNvSpPr txBox="1"/>
          <p:nvPr/>
        </p:nvSpPr>
        <p:spPr>
          <a:xfrm>
            <a:off x="6530459" y="2622953"/>
            <a:ext cx="388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은행별</a:t>
            </a: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앱 평점과 리뷰 수 </a:t>
            </a:r>
            <a:r>
              <a:rPr lang="ko-KR" altLang="en-US" dirty="0" err="1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산점도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73FE0-B585-408B-832C-B726F0BCFBC3}"/>
              </a:ext>
            </a:extLst>
          </p:cNvPr>
          <p:cNvSpPr txBox="1"/>
          <p:nvPr/>
        </p:nvSpPr>
        <p:spPr>
          <a:xfrm>
            <a:off x="6530458" y="3068786"/>
            <a:ext cx="4549918" cy="140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수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평점이 가장 높은 은행 앱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카카오뱅크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리뷰수가 가장 많은 은행 앱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신한은행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8ABC1-0A32-4AA1-B292-4C0C59B339C7}"/>
              </a:ext>
            </a:extLst>
          </p:cNvPr>
          <p:cNvSpPr txBox="1"/>
          <p:nvPr/>
        </p:nvSpPr>
        <p:spPr>
          <a:xfrm>
            <a:off x="6530459" y="1443313"/>
            <a:ext cx="388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단위 기간 통일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822BB-72FF-4639-B36C-8DB38E8F471E}"/>
              </a:ext>
            </a:extLst>
          </p:cNvPr>
          <p:cNvSpPr txBox="1"/>
          <p:nvPr/>
        </p:nvSpPr>
        <p:spPr>
          <a:xfrm>
            <a:off x="6530458" y="1987761"/>
            <a:ext cx="4549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 기준으로 단위 기간 통일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AFE1ED-ABDB-4568-ACC3-9524F190BDF7}"/>
              </a:ext>
            </a:extLst>
          </p:cNvPr>
          <p:cNvSpPr txBox="1"/>
          <p:nvPr/>
        </p:nvSpPr>
        <p:spPr>
          <a:xfrm>
            <a:off x="6530454" y="4724388"/>
            <a:ext cx="388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선정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AB96A-6424-4AC0-A236-E87B94178F0F}"/>
              </a:ext>
            </a:extLst>
          </p:cNvPr>
          <p:cNvSpPr txBox="1"/>
          <p:nvPr/>
        </p:nvSpPr>
        <p:spPr>
          <a:xfrm>
            <a:off x="6530458" y="5122265"/>
            <a:ext cx="4549918" cy="942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평점이 가장 높은 카카오뱅크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수가 가장 많은 신한은행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3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1" name="평행 사변형 10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951" y="236587"/>
              <a:ext cx="1628972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03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은행 별 평점 추세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15937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데이터 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14DCF-F52F-4ABA-A513-9C1EF3563F5A}"/>
              </a:ext>
            </a:extLst>
          </p:cNvPr>
          <p:cNvSpPr txBox="1"/>
          <p:nvPr/>
        </p:nvSpPr>
        <p:spPr>
          <a:xfrm>
            <a:off x="932230" y="1365324"/>
            <a:ext cx="388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카카오뱅크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A48FE-6119-4421-972A-0E84460AE027}"/>
              </a:ext>
            </a:extLst>
          </p:cNvPr>
          <p:cNvSpPr txBox="1"/>
          <p:nvPr/>
        </p:nvSpPr>
        <p:spPr>
          <a:xfrm>
            <a:off x="932229" y="1820122"/>
            <a:ext cx="4549918" cy="186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2018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2021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리뷰 수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8800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 리뷰 수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6066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 리뷰 수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1385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6012AF-DD80-42A4-99E6-CF77177460E4}"/>
              </a:ext>
            </a:extLst>
          </p:cNvPr>
          <p:cNvSpPr txBox="1"/>
          <p:nvPr/>
        </p:nvSpPr>
        <p:spPr>
          <a:xfrm>
            <a:off x="6077969" y="1365324"/>
            <a:ext cx="388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신한은행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683FA-D423-4831-8D8B-B23EA8225DBC}"/>
              </a:ext>
            </a:extLst>
          </p:cNvPr>
          <p:cNvSpPr txBox="1"/>
          <p:nvPr/>
        </p:nvSpPr>
        <p:spPr>
          <a:xfrm>
            <a:off x="6077969" y="1820122"/>
            <a:ext cx="4549918" cy="186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2018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2021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리뷰 수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8280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 리뷰 수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3128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 리뷰 수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3582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5DF618A-C0B3-41D7-8587-35DB6B3A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16" y="4110141"/>
            <a:ext cx="3971925" cy="21812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89A5E84-1D08-40CB-BC5A-0FAD092F3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969" y="4104170"/>
            <a:ext cx="4267200" cy="21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1" name="평행 사변형 10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951" y="236587"/>
              <a:ext cx="1628972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03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은행 별 평점 추세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20762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#2 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연도별 평점 추세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A275F6-C599-4898-A364-3F55DAFA6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37" y="941496"/>
            <a:ext cx="4273819" cy="274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5996C-6519-4246-BE20-3B6069DBA0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38" y="3843204"/>
            <a:ext cx="4273818" cy="2749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37F529-5980-43D4-92A8-7B314E7F5F86}"/>
              </a:ext>
            </a:extLst>
          </p:cNvPr>
          <p:cNvSpPr txBox="1"/>
          <p:nvPr/>
        </p:nvSpPr>
        <p:spPr>
          <a:xfrm>
            <a:off x="6456868" y="1898026"/>
            <a:ext cx="388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가설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5A97-F0F2-44D4-803D-871C47466731}"/>
              </a:ext>
            </a:extLst>
          </p:cNvPr>
          <p:cNvSpPr txBox="1"/>
          <p:nvPr/>
        </p:nvSpPr>
        <p:spPr>
          <a:xfrm>
            <a:off x="6456872" y="2295903"/>
            <a:ext cx="4549918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시작된 금융권 디지털 전환 정책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시간이 지남에 따라 별 점의 평균이 상승할 것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14E3A-4BD4-40E8-9FAC-8C8E67438DCE}"/>
              </a:ext>
            </a:extLst>
          </p:cNvPr>
          <p:cNvSpPr txBox="1"/>
          <p:nvPr/>
        </p:nvSpPr>
        <p:spPr>
          <a:xfrm>
            <a:off x="6456867" y="3566114"/>
            <a:ext cx="388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532DD-FE9E-4601-8231-8B66C7BF4DF6}"/>
              </a:ext>
            </a:extLst>
          </p:cNvPr>
          <p:cNvSpPr txBox="1"/>
          <p:nvPr/>
        </p:nvSpPr>
        <p:spPr>
          <a:xfrm>
            <a:off x="6456871" y="3963991"/>
            <a:ext cx="5036046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카카오뱅크의 별 점 평균은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4.33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3.42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하락함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신한은행의 별 점 평균은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3.63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1.57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하락함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0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1" name="평행 사변형 10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951" y="236587"/>
              <a:ext cx="1628972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03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은행 별 평점 추세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25587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#3 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코로나 기준 평점 추세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0943F-BFC9-4848-BCAB-4E62E950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8" y="824953"/>
            <a:ext cx="4727537" cy="2865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436EA9-EE60-4547-AB0F-EDCB4F5ED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8" y="3613201"/>
            <a:ext cx="4727537" cy="3128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BABFF5-74B5-4714-866D-FF051F47A410}"/>
              </a:ext>
            </a:extLst>
          </p:cNvPr>
          <p:cNvSpPr txBox="1"/>
          <p:nvPr/>
        </p:nvSpPr>
        <p:spPr>
          <a:xfrm>
            <a:off x="6456868" y="1216705"/>
            <a:ext cx="388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 리뷰 수 대비 </a:t>
            </a:r>
            <a:r>
              <a:rPr lang="en-US" altLang="ko-KR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 리뷰 수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F5BD0-8716-4C59-8FE9-EF04229DEAF5}"/>
              </a:ext>
            </a:extLst>
          </p:cNvPr>
          <p:cNvSpPr txBox="1"/>
          <p:nvPr/>
        </p:nvSpPr>
        <p:spPr>
          <a:xfrm>
            <a:off x="6456872" y="1614582"/>
            <a:ext cx="4549918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카카오뱅크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5.12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3.46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하락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신한은행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1.13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0.75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하락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3E552-EE7E-4CE2-8154-726CA0F43591}"/>
              </a:ext>
            </a:extLst>
          </p:cNvPr>
          <p:cNvSpPr txBox="1"/>
          <p:nvPr/>
        </p:nvSpPr>
        <p:spPr>
          <a:xfrm>
            <a:off x="6456867" y="2606228"/>
            <a:ext cx="388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3B1B3-B34B-4F2C-9354-5FDEA4482A4D}"/>
              </a:ext>
            </a:extLst>
          </p:cNvPr>
          <p:cNvSpPr txBox="1"/>
          <p:nvPr/>
        </p:nvSpPr>
        <p:spPr>
          <a:xfrm>
            <a:off x="6456871" y="3004105"/>
            <a:ext cx="4549918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카카오뱅크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4.21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3.97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하락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신한은행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3.12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2.76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하락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5701A-E1DA-48B0-B0F8-0BB78ED32AEB}"/>
              </a:ext>
            </a:extLst>
          </p:cNvPr>
          <p:cNvSpPr txBox="1"/>
          <p:nvPr/>
        </p:nvSpPr>
        <p:spPr>
          <a:xfrm>
            <a:off x="6461682" y="3966141"/>
            <a:ext cx="388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추측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387AA-753B-4E54-B66F-235DE725FA27}"/>
              </a:ext>
            </a:extLst>
          </p:cNvPr>
          <p:cNvSpPr txBox="1"/>
          <p:nvPr/>
        </p:nvSpPr>
        <p:spPr>
          <a:xfrm>
            <a:off x="6461685" y="4328159"/>
            <a:ext cx="4986243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비대면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활성화로 인해 고령층의 앱 사용 불편도 반영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상대적으로 표본이 작은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데이터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6B62289-5337-4716-8A97-4FB70F6C3D58}"/>
              </a:ext>
            </a:extLst>
          </p:cNvPr>
          <p:cNvSpPr/>
          <p:nvPr/>
        </p:nvSpPr>
        <p:spPr>
          <a:xfrm>
            <a:off x="6516486" y="5535672"/>
            <a:ext cx="502024" cy="23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26D16-34A0-40FA-963C-0E453FC81129}"/>
              </a:ext>
            </a:extLst>
          </p:cNvPr>
          <p:cNvSpPr txBox="1"/>
          <p:nvPr/>
        </p:nvSpPr>
        <p:spPr>
          <a:xfrm>
            <a:off x="7116109" y="5421415"/>
            <a:ext cx="322728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마이닝을 통한 원인 도출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8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539" y="1764808"/>
            <a:ext cx="1150491" cy="3431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8638" y="5543114"/>
            <a:ext cx="845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카카오뱅크는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편리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가장 많이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언급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만족도가 높은 것을 다시 한번 유추 가능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뒤이어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“, 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순으로 언급됨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381" y="2010029"/>
            <a:ext cx="3600571" cy="31571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913" y="2187421"/>
            <a:ext cx="3049604" cy="25860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22701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 err="1">
                <a:solidFill>
                  <a:srgbClr val="1153A3"/>
                </a:solidFill>
                <a:latin typeface="나눔스퀘어 ExtraBold"/>
                <a:ea typeface="나눔스퀘어 ExtraBold"/>
              </a:rPr>
              <a:t>카카오뱅크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 리뷰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4775" y="1030698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리뷰 텍스트 </a:t>
            </a:r>
            <a:r>
              <a:rPr lang="ko-KR" altLang="en-US" dirty="0" err="1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마이닝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8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텍스트 </a:t>
              </a: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마이닝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5470" y="1429540"/>
            <a:ext cx="912690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점을 준 리뷰는 전체적으로 앱 서비스에 만족을 느낀 사용자가 작성한 리뷰임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22701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 err="1">
                <a:solidFill>
                  <a:srgbClr val="1153A3"/>
                </a:solidFill>
                <a:latin typeface="나눔스퀘어 ExtraBold"/>
                <a:ea typeface="나눔스퀘어 ExtraBold"/>
              </a:rPr>
              <a:t>카카오뱅크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 리뷰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4775" y="1030698"/>
            <a:ext cx="580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 리뷰 텍스트 </a:t>
            </a:r>
            <a:r>
              <a:rPr lang="ko-KR" altLang="en-US" dirty="0" err="1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마이닝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970" y="2390556"/>
            <a:ext cx="4114933" cy="290530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269" y="2528607"/>
            <a:ext cx="3364931" cy="24043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15338" y="5546291"/>
            <a:ext cx="9126909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많이 언급된 단어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편리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편리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간편과 같은 좋은 의미를 보유한 단어가 많이 등장함을 확인했음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5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975</Words>
  <Application>Microsoft Office PowerPoint</Application>
  <PresentationFormat>와이드스크린</PresentationFormat>
  <Paragraphs>194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 Bold</vt:lpstr>
      <vt:lpstr>나눔스퀘어 ExtraBold</vt:lpstr>
      <vt:lpstr>맑은 고딕</vt:lpstr>
      <vt:lpstr>Arial</vt:lpstr>
      <vt:lpstr>Cambria Math</vt:lpstr>
      <vt:lpstr>Office 테마</vt:lpstr>
      <vt:lpstr>은행 앱 리뷰 데이터 분석을 통한 인사이트 도출   빅데이터 분석 서비스 개발 C반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인터페이스 개발 프로젝트   빅데이터 분석 서비스 개발 C반</dc:title>
  <dc:creator>Windows User</dc:creator>
  <cp:lastModifiedBy>HYM</cp:lastModifiedBy>
  <cp:revision>85</cp:revision>
  <dcterms:created xsi:type="dcterms:W3CDTF">2021-02-18T04:47:14Z</dcterms:created>
  <dcterms:modified xsi:type="dcterms:W3CDTF">2021-03-24T01:18:18Z</dcterms:modified>
</cp:coreProperties>
</file>