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4" r:id="rId25"/>
    <p:sldId id="285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0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662-6916-43EF-9B9C-0D24F343E5A9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47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662-6916-43EF-9B9C-0D24F343E5A9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8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662-6916-43EF-9B9C-0D24F343E5A9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34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662-6916-43EF-9B9C-0D24F343E5A9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2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662-6916-43EF-9B9C-0D24F343E5A9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46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662-6916-43EF-9B9C-0D24F343E5A9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9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662-6916-43EF-9B9C-0D24F343E5A9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21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662-6916-43EF-9B9C-0D24F343E5A9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23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662-6916-43EF-9B9C-0D24F343E5A9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0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662-6916-43EF-9B9C-0D24F343E5A9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2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662-6916-43EF-9B9C-0D24F343E5A9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6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A5662-6916-43EF-9B9C-0D24F343E5A9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66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마이닝</a:t>
            </a:r>
            <a:r>
              <a:rPr lang="ko-KR" altLang="en-US" b="1" dirty="0"/>
              <a:t> 개요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636667"/>
            <a:ext cx="8176827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텍스트 </a:t>
            </a:r>
            <a:r>
              <a:rPr lang="ko-KR" altLang="en-US" sz="1200" dirty="0" err="1">
                <a:latin typeface="+mn-ea"/>
              </a:rPr>
              <a:t>마이닝은</a:t>
            </a:r>
            <a:r>
              <a:rPr lang="ko-KR" altLang="en-US" sz="1200" dirty="0">
                <a:latin typeface="+mn-ea"/>
              </a:rPr>
              <a:t> 단어의 출현 빈도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단어 간 관계성 등을 파악하여 유의미한 정보를 추출하는 것이다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이는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‘자연어 처리 기술’을 기반</a:t>
            </a:r>
            <a:r>
              <a:rPr lang="ko-KR" altLang="en-US" sz="1200" dirty="0">
                <a:latin typeface="+mn-ea"/>
              </a:rPr>
              <a:t>으로 하고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텍스트마이닝</a:t>
            </a:r>
            <a:r>
              <a:rPr lang="en-US" altLang="ko-KR" sz="1200" dirty="0">
                <a:latin typeface="+mn-ea"/>
              </a:rPr>
              <a:t>(Text mining)</a:t>
            </a:r>
            <a:r>
              <a:rPr lang="ko-KR" altLang="en-US" sz="1200" dirty="0">
                <a:latin typeface="+mn-ea"/>
              </a:rPr>
              <a:t>은 </a:t>
            </a:r>
            <a:r>
              <a:rPr lang="ko-KR" altLang="en-US" sz="1200" dirty="0" err="1">
                <a:latin typeface="+mn-ea"/>
              </a:rPr>
              <a:t>데이터마이닝의</a:t>
            </a:r>
            <a:r>
              <a:rPr lang="ko-KR" altLang="en-US" sz="1200" dirty="0">
                <a:latin typeface="+mn-ea"/>
              </a:rPr>
              <a:t> 일부라고 볼 수 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 err="1">
                <a:latin typeface="+mn-ea"/>
              </a:rPr>
              <a:t>데이터마이닝이</a:t>
            </a:r>
            <a:r>
              <a:rPr lang="ko-KR" altLang="en-US" sz="1200" dirty="0">
                <a:latin typeface="+mn-ea"/>
              </a:rPr>
              <a:t> 수치데이터와 </a:t>
            </a:r>
            <a:r>
              <a:rPr lang="ko-KR" altLang="en-US" sz="1200" dirty="0" err="1">
                <a:latin typeface="+mn-ea"/>
              </a:rPr>
              <a:t>범주형데이터를</a:t>
            </a:r>
            <a:r>
              <a:rPr lang="ko-KR" altLang="en-US" sz="1200" dirty="0">
                <a:latin typeface="+mn-ea"/>
              </a:rPr>
              <a:t> 집중적으로 보는 반면에 </a:t>
            </a:r>
            <a:r>
              <a:rPr lang="ko-KR" altLang="en-US" sz="1200" dirty="0" err="1">
                <a:latin typeface="+mn-ea"/>
              </a:rPr>
              <a:t>텍스트마이닝은</a:t>
            </a:r>
            <a:r>
              <a:rPr lang="ko-KR" altLang="en-US" sz="1200" dirty="0">
                <a:latin typeface="+mn-ea"/>
              </a:rPr>
              <a:t> 텍스트데이터를 중점적으로 다룬다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텍스트데이터를 다루는 것은 수치데이터를 다루는 것과 </a:t>
            </a:r>
            <a:r>
              <a:rPr lang="ko-KR" altLang="en-US" sz="1200" dirty="0" err="1">
                <a:latin typeface="+mn-ea"/>
              </a:rPr>
              <a:t>프로세싱이나</a:t>
            </a:r>
            <a:r>
              <a:rPr lang="ko-KR" altLang="en-US" sz="1200" dirty="0">
                <a:latin typeface="+mn-ea"/>
              </a:rPr>
              <a:t> 처리방법에서 많이 다르다</a:t>
            </a:r>
            <a:r>
              <a:rPr lang="en-US" altLang="ko-KR" sz="1200" dirty="0">
                <a:latin typeface="+mn-ea"/>
              </a:rPr>
              <a:t>.  </a:t>
            </a:r>
            <a:r>
              <a:rPr lang="ko-KR" altLang="en-US" sz="1200" dirty="0" err="1">
                <a:latin typeface="+mn-ea"/>
              </a:rPr>
              <a:t>텍스트마이닝을</a:t>
            </a:r>
            <a:r>
              <a:rPr lang="ko-KR" altLang="en-US" sz="1200" dirty="0">
                <a:latin typeface="+mn-ea"/>
              </a:rPr>
              <a:t> 잘 하기 위해서는 형태소분석기나 구문분석기와 같은 자연어처리 도구를 잘 사용할 수 있어야 하며 그 외에 다루는 언어에 대해서도 잘 알고 있어야 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텍스트 </a:t>
            </a:r>
            <a:r>
              <a:rPr lang="ko-KR" altLang="en-US" sz="1200" dirty="0" err="1">
                <a:latin typeface="+mn-ea"/>
              </a:rPr>
              <a:t>마이닝은</a:t>
            </a:r>
            <a:r>
              <a:rPr lang="ko-KR" altLang="en-US" sz="1200" dirty="0">
                <a:latin typeface="+mn-ea"/>
              </a:rPr>
              <a:t> 많은 양의 비정형 데이터에 접근하고 활용하는데 사용되고 있고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가치나 </a:t>
            </a:r>
            <a:r>
              <a:rPr lang="ko-KR" altLang="en-US" sz="1200" dirty="0" err="1">
                <a:latin typeface="+mn-ea"/>
              </a:rPr>
              <a:t>인사이트를</a:t>
            </a:r>
            <a:r>
              <a:rPr lang="ko-KR" altLang="en-US" sz="1200" dirty="0">
                <a:latin typeface="+mn-ea"/>
              </a:rPr>
              <a:t> 찾을 수 있을 뿐 아니라 비정형 데이터를 관리함으로써 실질적인 </a:t>
            </a:r>
            <a:r>
              <a:rPr lang="en-US" altLang="ko-KR" sz="1200" dirty="0">
                <a:latin typeface="+mn-ea"/>
              </a:rPr>
              <a:t>ROI(Return On Investment)</a:t>
            </a:r>
            <a:r>
              <a:rPr lang="ko-KR" altLang="en-US" sz="1200" dirty="0">
                <a:latin typeface="+mn-ea"/>
              </a:rPr>
              <a:t>를 이끌어 낼 수도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소셜</a:t>
            </a:r>
            <a:r>
              <a:rPr lang="ko-KR" altLang="en-US" sz="1200" dirty="0">
                <a:latin typeface="+mn-ea"/>
              </a:rPr>
              <a:t> 미디어는 시장 및 고객 정보를 파악하는데 있어서 점차 그 중요성이 높아지고 있으며 텍스트 </a:t>
            </a:r>
            <a:r>
              <a:rPr lang="ko-KR" altLang="en-US" sz="1200" dirty="0" err="1">
                <a:latin typeface="+mn-ea"/>
              </a:rPr>
              <a:t>마이닝은</a:t>
            </a:r>
            <a:r>
              <a:rPr lang="ko-KR" altLang="en-US" sz="1200" dirty="0">
                <a:latin typeface="+mn-ea"/>
              </a:rPr>
              <a:t> 많은 양의 비정형 데이터를 분석함으로써 해당 브랜드나 제품에 대한 다양한 의견과 감성반응을 살펴볼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텍스트 </a:t>
            </a:r>
            <a:r>
              <a:rPr lang="ko-KR" altLang="en-US" sz="1200" dirty="0" err="1">
                <a:latin typeface="+mn-ea"/>
              </a:rPr>
              <a:t>마이닝을</a:t>
            </a:r>
            <a:r>
              <a:rPr lang="ko-KR" altLang="en-US" sz="1200" dirty="0">
                <a:latin typeface="+mn-ea"/>
              </a:rPr>
              <a:t> 통해 문서들을 자동으로 분류할 수 있고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문서나 단어들간의 연관성을 분석할 수 있으며 텍스트에 담겨있는 감성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즉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평가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성향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을 예측할 수 있고 시간의 흐름에 따른 이슈들의 변환과정을 추적할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0258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570" y="1914525"/>
            <a:ext cx="4669914" cy="35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424" y="1477179"/>
            <a:ext cx="4394673" cy="448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47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402" y="1733329"/>
            <a:ext cx="4453469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822" y="1152525"/>
            <a:ext cx="4295775" cy="4748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382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691431"/>
            <a:ext cx="8176827" cy="45704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[ tm </a:t>
            </a:r>
            <a:r>
              <a:rPr lang="ko-KR" altLang="en-US" sz="1400" b="1" dirty="0">
                <a:latin typeface="+mn-ea"/>
              </a:rPr>
              <a:t>패키지를 이용한 텍스트 전처리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: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tm_map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() </a:t>
            </a:r>
            <a:r>
              <a:rPr lang="ko-KR" altLang="en-US" sz="1400" b="1" dirty="0">
                <a:latin typeface="+mn-ea"/>
              </a:rPr>
              <a:t>함수 사용 </a:t>
            </a:r>
            <a:r>
              <a:rPr lang="en-US" altLang="ko-KR" sz="1400" b="1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텍스트는 기본적으로 비정형 데이터로서 분석에 불필요한 때로는 분석에 방해가 되는 요소들이 포함되어 있어서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데이터 정제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(data cleaning)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작업은 필수</a:t>
            </a:r>
            <a:r>
              <a:rPr lang="ko-KR" altLang="en-US" sz="1200" dirty="0">
                <a:latin typeface="+mn-ea"/>
              </a:rPr>
              <a:t>이다</a:t>
            </a:r>
            <a:r>
              <a:rPr lang="en-US" altLang="ko-KR" sz="1200" dirty="0">
                <a:latin typeface="+mn-ea"/>
              </a:rPr>
              <a:t>. tm </a:t>
            </a:r>
            <a:r>
              <a:rPr lang="ko-KR" altLang="en-US" sz="1200" dirty="0">
                <a:latin typeface="+mn-ea"/>
              </a:rPr>
              <a:t>패키지에는 텍스트 데이터의 정제작업을 지원하는 다양한 변환함수를 제공한다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err="1">
                <a:latin typeface="+mn-ea"/>
              </a:rPr>
              <a:t>getTransformations</a:t>
            </a:r>
            <a:r>
              <a:rPr lang="en-US" altLang="ko-KR" sz="1200" dirty="0">
                <a:latin typeface="+mn-ea"/>
              </a:rPr>
              <a:t>()</a:t>
            </a:r>
            <a:r>
              <a:rPr lang="ko-KR" altLang="en-US" sz="1200" dirty="0">
                <a:latin typeface="+mn-ea"/>
              </a:rPr>
              <a:t>이라는 함수를 수행시키면 사용 가능한 변환함수의 리스트를 확인할 수 있으며 이 함수들은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() </a:t>
            </a:r>
            <a:r>
              <a:rPr lang="ko-KR" altLang="en-US" sz="1200" dirty="0">
                <a:latin typeface="+mn-ea"/>
              </a:rPr>
              <a:t>함수에 인수로 전달하여 변환작업을 처리할 수 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문서에서 문장 부호를 제거하거나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문자를 모두 소문자로 바꾸거나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단어의 어간을 추출해주는 </a:t>
            </a:r>
            <a:r>
              <a:rPr lang="ko-KR" altLang="en-US" sz="1200" dirty="0" err="1">
                <a:latin typeface="+mn-ea"/>
              </a:rPr>
              <a:t>스테밍</a:t>
            </a:r>
            <a:r>
              <a:rPr lang="en-US" altLang="ko-KR" sz="1200" dirty="0">
                <a:latin typeface="+mn-ea"/>
              </a:rPr>
              <a:t>(stemming)</a:t>
            </a:r>
            <a:r>
              <a:rPr lang="ko-KR" altLang="en-US" sz="1200" dirty="0">
                <a:latin typeface="+mn-ea"/>
              </a:rPr>
              <a:t>을 적용할 수 있다</a:t>
            </a:r>
            <a:r>
              <a:rPr lang="en-US" altLang="ko-KR" sz="1200" dirty="0" smtClean="0">
                <a:latin typeface="+mn-ea"/>
              </a:rPr>
              <a:t>. (</a:t>
            </a:r>
            <a:r>
              <a:rPr lang="ko-KR" altLang="en-US" sz="1200" dirty="0" smtClean="0">
                <a:latin typeface="+mn-ea"/>
              </a:rPr>
              <a:t>코퍼스 </a:t>
            </a:r>
            <a:r>
              <a:rPr lang="en-US" altLang="ko-KR" sz="1200" dirty="0" smtClean="0">
                <a:latin typeface="+mn-ea"/>
              </a:rPr>
              <a:t>– </a:t>
            </a:r>
            <a:r>
              <a:rPr lang="en-US" altLang="ko-KR" sz="1200" dirty="0" err="1" smtClean="0">
                <a:latin typeface="+mn-ea"/>
              </a:rPr>
              <a:t>conten</a:t>
            </a:r>
            <a:r>
              <a:rPr lang="ko-KR" altLang="en-US" sz="1200" dirty="0" smtClean="0">
                <a:latin typeface="+mn-ea"/>
              </a:rPr>
              <a:t>와 </a:t>
            </a:r>
            <a:r>
              <a:rPr lang="en-US" altLang="ko-KR" sz="1200" dirty="0" smtClean="0">
                <a:latin typeface="+mn-ea"/>
              </a:rPr>
              <a:t>meta</a:t>
            </a:r>
            <a:r>
              <a:rPr lang="ko-KR" altLang="en-US" sz="1200" dirty="0" smtClean="0">
                <a:latin typeface="+mn-ea"/>
              </a:rPr>
              <a:t>를 가지는 특정한 형태의 텍스트데이터뭉치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 </a:t>
            </a:r>
            <a:r>
              <a:rPr lang="en-US" altLang="ko-KR" sz="1200" b="1" dirty="0" err="1">
                <a:latin typeface="+mn-ea"/>
              </a:rPr>
              <a:t>tm_map</a:t>
            </a:r>
            <a:r>
              <a:rPr lang="en-US" altLang="ko-KR" sz="1200" b="1" dirty="0">
                <a:latin typeface="+mn-ea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   x,   # </a:t>
            </a:r>
            <a:r>
              <a:rPr lang="ko-KR" altLang="en-US" sz="1200" b="1" dirty="0">
                <a:latin typeface="+mn-ea"/>
              </a:rPr>
              <a:t>코퍼스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    </a:t>
            </a:r>
            <a:r>
              <a:rPr lang="en-US" altLang="ko-KR" sz="1200" b="1" dirty="0">
                <a:latin typeface="+mn-ea"/>
              </a:rPr>
              <a:t>FUN  # </a:t>
            </a:r>
            <a:r>
              <a:rPr lang="ko-KR" altLang="en-US" sz="1200" b="1" dirty="0">
                <a:latin typeface="+mn-ea"/>
              </a:rPr>
              <a:t>변환에 사용할 함수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 )</a:t>
            </a:r>
            <a:r>
              <a:rPr lang="en-US" altLang="ko-KR" sz="1200" dirty="0">
                <a:latin typeface="+mn-ea"/>
              </a:rPr>
              <a:t>                    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        corp2.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(corp1,</a:t>
            </a:r>
            <a:r>
              <a:rPr lang="en-US" altLang="ko-KR" sz="1200" dirty="0">
                <a:solidFill>
                  <a:schemeClr val="accent5"/>
                </a:solidFill>
                <a:latin typeface="+mn-ea"/>
              </a:rPr>
              <a:t>stripWhitespace</a:t>
            </a:r>
            <a:r>
              <a:rPr lang="en-US" altLang="ko-KR" sz="1200" dirty="0">
                <a:latin typeface="+mn-ea"/>
              </a:rPr>
              <a:t>) # </a:t>
            </a:r>
            <a:r>
              <a:rPr lang="ko-KR" altLang="en-US" sz="1200" dirty="0">
                <a:latin typeface="+mn-ea"/>
              </a:rPr>
              <a:t>여러 개의 공백을 하나의 공백으로 변환한다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	       corp2.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(corp2.,removeNumbers) # </a:t>
            </a:r>
            <a:r>
              <a:rPr lang="ko-KR" altLang="en-US" sz="1200" dirty="0">
                <a:latin typeface="+mn-ea"/>
              </a:rPr>
              <a:t>숫자를 제거한다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        corp2. &lt;- </a:t>
            </a:r>
            <a:r>
              <a:rPr lang="en-US" altLang="ko-KR" sz="1200" dirty="0" err="1" smtClean="0">
                <a:latin typeface="+mn-ea"/>
              </a:rPr>
              <a:t>tm_map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myCorpus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en-US" altLang="ko-KR" sz="1200" dirty="0" err="1" smtClean="0">
                <a:latin typeface="+mn-ea"/>
              </a:rPr>
              <a:t>content_transformer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tolower</a:t>
            </a:r>
            <a:r>
              <a:rPr lang="en-US" altLang="ko-KR" sz="1200" dirty="0">
                <a:latin typeface="+mn-ea"/>
              </a:rPr>
              <a:t>)) # </a:t>
            </a:r>
            <a:r>
              <a:rPr lang="ko-KR" altLang="en-US" sz="1200" dirty="0">
                <a:latin typeface="+mn-ea"/>
              </a:rPr>
              <a:t>영문 대문자를 소문자로 변환한다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        corp2.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(corp2.,</a:t>
            </a:r>
            <a:r>
              <a:rPr lang="en-US" altLang="ko-KR" sz="1200" dirty="0" err="1" smtClean="0">
                <a:solidFill>
                  <a:schemeClr val="accent5"/>
                </a:solidFill>
                <a:latin typeface="+mn-ea"/>
              </a:rPr>
              <a:t>removePunctuation</a:t>
            </a:r>
            <a:r>
              <a:rPr lang="en-US" altLang="ko-KR" sz="1200" dirty="0">
                <a:latin typeface="+mn-ea"/>
              </a:rPr>
              <a:t>) # </a:t>
            </a:r>
            <a:r>
              <a:rPr lang="ko-KR" altLang="en-US" sz="1200" dirty="0">
                <a:latin typeface="+mn-ea"/>
              </a:rPr>
              <a:t>마침표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콤마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세미콜론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콜론 등 문자 제거한다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        corp2.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(corp2.,PlainTextDocument)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        stopword2. &lt;- c(</a:t>
            </a:r>
            <a:r>
              <a:rPr lang="en-US" altLang="ko-KR" sz="1200" dirty="0" err="1">
                <a:latin typeface="+mn-ea"/>
              </a:rPr>
              <a:t>stopwords</a:t>
            </a:r>
            <a:r>
              <a:rPr lang="en-US" altLang="ko-KR" sz="1200" dirty="0">
                <a:latin typeface="+mn-ea"/>
              </a:rPr>
              <a:t>('en'),"</a:t>
            </a:r>
            <a:r>
              <a:rPr lang="en-US" altLang="ko-KR" sz="1200" dirty="0" err="1">
                <a:latin typeface="+mn-ea"/>
              </a:rPr>
              <a:t>and","but</a:t>
            </a:r>
            <a:r>
              <a:rPr lang="en-US" altLang="ko-KR" sz="1200" dirty="0">
                <a:latin typeface="+mn-ea"/>
              </a:rPr>
              <a:t>") # </a:t>
            </a:r>
            <a:r>
              <a:rPr lang="ko-KR" altLang="en-US" sz="1200" dirty="0">
                <a:solidFill>
                  <a:schemeClr val="accent5"/>
                </a:solidFill>
                <a:latin typeface="+mn-ea"/>
              </a:rPr>
              <a:t>기본 </a:t>
            </a:r>
            <a:r>
              <a:rPr lang="ko-KR" altLang="en-US" sz="1200" dirty="0" err="1">
                <a:solidFill>
                  <a:schemeClr val="accent5"/>
                </a:solidFill>
                <a:latin typeface="+mn-ea"/>
              </a:rPr>
              <a:t>불용어</a:t>
            </a:r>
            <a:r>
              <a:rPr lang="ko-KR" altLang="en-US" sz="1200" dirty="0">
                <a:solidFill>
                  <a:schemeClr val="accent5"/>
                </a:solidFill>
                <a:latin typeface="+mn-ea"/>
              </a:rPr>
              <a:t> 외에 불용어로 쓸 단어 추가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        corp2.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(corp2.,removeWords,stopword2.) # </a:t>
            </a:r>
            <a:r>
              <a:rPr lang="ko-KR" altLang="en-US" sz="1200" dirty="0" err="1">
                <a:solidFill>
                  <a:schemeClr val="accent5"/>
                </a:solidFill>
                <a:latin typeface="+mn-ea"/>
              </a:rPr>
              <a:t>불용어</a:t>
            </a:r>
            <a:r>
              <a:rPr lang="ko-KR" altLang="en-US" sz="1200" dirty="0">
                <a:solidFill>
                  <a:schemeClr val="accent5"/>
                </a:solidFill>
                <a:latin typeface="+mn-ea"/>
              </a:rPr>
              <a:t> 제거하기 </a:t>
            </a:r>
            <a:r>
              <a:rPr lang="en-US" altLang="ko-KR" sz="1200" dirty="0">
                <a:solidFill>
                  <a:schemeClr val="accent5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accent5"/>
                </a:solidFill>
                <a:latin typeface="+mn-ea"/>
              </a:rPr>
              <a:t>전치사 </a:t>
            </a:r>
            <a:r>
              <a:rPr lang="en-US" altLang="ko-KR" sz="1200" dirty="0">
                <a:solidFill>
                  <a:schemeClr val="accent5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accent5"/>
                </a:solidFill>
                <a:latin typeface="+mn-ea"/>
              </a:rPr>
              <a:t>관사 등</a:t>
            </a:r>
            <a:r>
              <a:rPr lang="en-US" altLang="ko-KR" sz="1200" dirty="0">
                <a:latin typeface="+mn-ea"/>
              </a:rPr>
              <a:t>)                                     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667" y="3741335"/>
            <a:ext cx="50673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97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83444" y="1636668"/>
            <a:ext cx="8572140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코퍼스란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코퍼스</a:t>
            </a:r>
            <a:r>
              <a:rPr lang="en-US" altLang="ko-KR" sz="1200" dirty="0">
                <a:latin typeface="+mn-ea"/>
              </a:rPr>
              <a:t>(corpus; </a:t>
            </a:r>
            <a:r>
              <a:rPr lang="ko-KR" altLang="en-US" sz="1200" dirty="0">
                <a:latin typeface="+mn-ea"/>
              </a:rPr>
              <a:t>말뭉치</a:t>
            </a:r>
            <a:r>
              <a:rPr lang="en-US" altLang="ko-KR" sz="1200" dirty="0">
                <a:latin typeface="+mn-ea"/>
              </a:rPr>
              <a:t>): </a:t>
            </a:r>
            <a:r>
              <a:rPr lang="ko-KR" altLang="en-US" sz="1200" dirty="0">
                <a:latin typeface="+mn-ea"/>
              </a:rPr>
              <a:t>언어학에서 구조를 이루고 있는 텍스트 집합으로 통계 분석 및 가설 검증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언어 규칙의 검사 등에 사용된다</a:t>
            </a:r>
            <a:r>
              <a:rPr lang="en-US" altLang="ko-KR" sz="1200" dirty="0">
                <a:solidFill>
                  <a:schemeClr val="accent5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accent5"/>
                </a:solidFill>
                <a:latin typeface="+mn-ea"/>
              </a:rPr>
              <a:t>텍스트 </a:t>
            </a:r>
            <a:r>
              <a:rPr lang="ko-KR" altLang="en-US" sz="1200" dirty="0" err="1">
                <a:solidFill>
                  <a:schemeClr val="accent5"/>
                </a:solidFill>
                <a:latin typeface="+mn-ea"/>
              </a:rPr>
              <a:t>마이닝</a:t>
            </a:r>
            <a:r>
              <a:rPr lang="ko-KR" altLang="en-US" sz="1200" dirty="0">
                <a:solidFill>
                  <a:schemeClr val="accent5"/>
                </a:solidFill>
                <a:latin typeface="+mn-ea"/>
              </a:rPr>
              <a:t> 패키지인 </a:t>
            </a:r>
            <a:r>
              <a:rPr lang="en-US" altLang="ko-KR" sz="1200" dirty="0">
                <a:solidFill>
                  <a:schemeClr val="accent5"/>
                </a:solidFill>
                <a:latin typeface="+mn-ea"/>
              </a:rPr>
              <a:t>tm</a:t>
            </a:r>
            <a:r>
              <a:rPr lang="ko-KR" altLang="en-US" sz="1200" dirty="0">
                <a:solidFill>
                  <a:schemeClr val="accent5"/>
                </a:solidFill>
                <a:latin typeface="+mn-ea"/>
              </a:rPr>
              <a:t>에서 문서를 관리하는 기본구조를 </a:t>
            </a:r>
            <a:r>
              <a:rPr lang="en-US" altLang="ko-KR" sz="1200" dirty="0">
                <a:solidFill>
                  <a:schemeClr val="accent5"/>
                </a:solidFill>
                <a:latin typeface="+mn-ea"/>
              </a:rPr>
              <a:t>Corpus</a:t>
            </a:r>
            <a:r>
              <a:rPr lang="ko-KR" altLang="en-US" sz="1200" dirty="0">
                <a:solidFill>
                  <a:schemeClr val="accent5"/>
                </a:solidFill>
                <a:latin typeface="+mn-ea"/>
              </a:rPr>
              <a:t>라 부르며</a:t>
            </a:r>
            <a:r>
              <a:rPr lang="en-US" altLang="ko-KR" sz="1200" dirty="0">
                <a:solidFill>
                  <a:schemeClr val="accent5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accent5"/>
                </a:solidFill>
                <a:latin typeface="+mn-ea"/>
              </a:rPr>
              <a:t>이는 텍스트 문서들의 집합</a:t>
            </a:r>
            <a:r>
              <a:rPr lang="ko-KR" altLang="en-US" sz="1200" dirty="0">
                <a:latin typeface="+mn-ea"/>
              </a:rPr>
              <a:t>을 의미한다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pic>
        <p:nvPicPr>
          <p:cNvPr id="7" name="그림 6" descr="https://media.licdn.com/mpr/mpr/AAEAAQAAAAAAAAcrAAAAJDgwNGJlOWRhLWFlZDEtNDI2NS1iNGRhLTUxMzZjOTdjYjE5Y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008" y="3325104"/>
            <a:ext cx="4706589" cy="304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1883444" y="2765654"/>
            <a:ext cx="374649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텍스트 </a:t>
            </a:r>
            <a:r>
              <a:rPr lang="ko-KR" altLang="en-US" sz="1200" dirty="0" err="1">
                <a:latin typeface="+mn-ea"/>
              </a:rPr>
              <a:t>마이닝을</a:t>
            </a:r>
            <a:r>
              <a:rPr lang="ko-KR" altLang="en-US" sz="1200" dirty="0">
                <a:latin typeface="+mn-ea"/>
              </a:rPr>
              <a:t> 위해 수행해야 할 </a:t>
            </a:r>
            <a:r>
              <a:rPr lang="ko-KR" altLang="en-US" sz="1200" dirty="0">
                <a:solidFill>
                  <a:schemeClr val="accent5"/>
                </a:solidFill>
                <a:latin typeface="+mn-ea"/>
              </a:rPr>
              <a:t>첫 번째 작업</a:t>
            </a:r>
            <a:r>
              <a:rPr lang="ko-KR" altLang="en-US" sz="1200" dirty="0">
                <a:latin typeface="+mn-ea"/>
              </a:rPr>
              <a:t>은 비 구조화된 텍스트 즉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비정형의 텍스트를 구조화된 데이터로 변환하는 것</a:t>
            </a:r>
            <a:r>
              <a:rPr lang="ko-KR" altLang="en-US" sz="1200" dirty="0">
                <a:latin typeface="+mn-ea"/>
              </a:rPr>
              <a:t>이다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텍스트를 구조화하는 방법 가운데 </a:t>
            </a:r>
            <a:r>
              <a:rPr lang="ko-KR" altLang="en-US" sz="1200" dirty="0">
                <a:solidFill>
                  <a:schemeClr val="accent5"/>
                </a:solidFill>
                <a:latin typeface="+mn-ea"/>
              </a:rPr>
              <a:t>하나로 코퍼스</a:t>
            </a:r>
            <a:r>
              <a:rPr lang="en-US" altLang="ko-KR" sz="1200" dirty="0">
                <a:solidFill>
                  <a:schemeClr val="accent5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accent5"/>
                </a:solidFill>
                <a:latin typeface="+mn-ea"/>
              </a:rPr>
              <a:t>단어주머니</a:t>
            </a:r>
            <a:r>
              <a:rPr lang="en-US" altLang="ko-KR" sz="1200" dirty="0">
                <a:solidFill>
                  <a:schemeClr val="accent5"/>
                </a:solidFill>
                <a:latin typeface="+mn-ea"/>
              </a:rPr>
              <a:t>:bag-of-words)</a:t>
            </a:r>
            <a:r>
              <a:rPr lang="ko-KR" altLang="en-US" sz="1200" dirty="0">
                <a:solidFill>
                  <a:schemeClr val="accent5"/>
                </a:solidFill>
                <a:latin typeface="+mn-ea"/>
              </a:rPr>
              <a:t>접근법이 일반적으로 많이 사용</a:t>
            </a:r>
            <a:r>
              <a:rPr lang="ko-KR" altLang="en-US" sz="1200" dirty="0">
                <a:latin typeface="+mn-ea"/>
              </a:rPr>
              <a:t>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코퍼스 접근법은 </a:t>
            </a:r>
            <a:r>
              <a:rPr lang="ko-KR" altLang="en-US" sz="1200" b="1" dirty="0">
                <a:latin typeface="+mn-ea"/>
              </a:rPr>
              <a:t>분석 대상이 되는 개별 텍스트 즉 문서</a:t>
            </a:r>
            <a:r>
              <a:rPr lang="en-US" altLang="ko-KR" sz="1200" b="1" dirty="0">
                <a:latin typeface="+mn-ea"/>
              </a:rPr>
              <a:t>(document)</a:t>
            </a:r>
            <a:r>
              <a:rPr lang="ko-KR" altLang="en-US" sz="1200" b="1" dirty="0">
                <a:latin typeface="+mn-ea"/>
              </a:rPr>
              <a:t>를 단어의 집합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>
                <a:latin typeface="+mn-ea"/>
              </a:rPr>
              <a:t>주머니</a:t>
            </a:r>
            <a:r>
              <a:rPr lang="en-US" altLang="ko-KR" sz="1200" b="1" dirty="0">
                <a:latin typeface="+mn-ea"/>
              </a:rPr>
              <a:t>)</a:t>
            </a:r>
            <a:r>
              <a:rPr lang="ko-KR" altLang="en-US" sz="1200" b="1" dirty="0">
                <a:latin typeface="+mn-ea"/>
              </a:rPr>
              <a:t>으로 단순화시킨 표현 방법으로서 단어의 순서나 문법은 무시하고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단어의 출현 빈도만을 이용하여 텍스트를 매트릭스로 표현</a:t>
            </a:r>
            <a:r>
              <a:rPr lang="ko-KR" altLang="en-US" sz="1200" dirty="0">
                <a:latin typeface="+mn-ea"/>
              </a:rPr>
              <a:t>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 때 생성되는 매트릭스를 </a:t>
            </a:r>
            <a:r>
              <a:rPr lang="en-US" altLang="ko-KR" sz="1200" dirty="0">
                <a:latin typeface="+mn-ea"/>
              </a:rPr>
              <a:t>term-document-matrix(TDM)</a:t>
            </a:r>
            <a:r>
              <a:rPr lang="ko-KR" altLang="en-US" sz="1200" dirty="0">
                <a:latin typeface="+mn-ea"/>
              </a:rPr>
              <a:t>또는 </a:t>
            </a:r>
            <a:r>
              <a:rPr lang="en-US" altLang="ko-KR" sz="1200" dirty="0">
                <a:latin typeface="+mn-ea"/>
              </a:rPr>
              <a:t>document-term-matrix(DTM) </a:t>
            </a:r>
            <a:r>
              <a:rPr lang="ko-KR" altLang="en-US" sz="1200" dirty="0">
                <a:latin typeface="+mn-ea"/>
              </a:rPr>
              <a:t>라고 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7616142" y="2883163"/>
            <a:ext cx="854416" cy="600817"/>
          </a:xfrm>
          <a:prstGeom prst="wedgeRoundRectCallout">
            <a:avLst>
              <a:gd name="adj1" fmla="val -20833"/>
              <a:gd name="adj2" fmla="val 83691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b="1" kern="100" dirty="0">
              <a:solidFill>
                <a:srgbClr val="FF0000"/>
              </a:solidFill>
              <a:latin typeface="+mj-ea"/>
              <a:cs typeface="Times New Roman"/>
            </a:endParaRPr>
          </a:p>
          <a:p>
            <a:pPr algn="ctr"/>
            <a:r>
              <a:rPr lang="ko-KR" altLang="en-US" sz="1200" b="1" kern="100" dirty="0">
                <a:solidFill>
                  <a:srgbClr val="FF0000"/>
                </a:solidFill>
                <a:latin typeface="+mj-ea"/>
                <a:cs typeface="Times New Roman"/>
              </a:rPr>
              <a:t>코퍼스</a:t>
            </a:r>
            <a:r>
              <a:rPr lang="en-US" altLang="ko-KR" sz="1200" b="1" kern="100" dirty="0">
                <a:solidFill>
                  <a:srgbClr val="FF0000"/>
                </a:solidFill>
                <a:latin typeface="+mj-ea"/>
                <a:cs typeface="Times New Roman"/>
              </a:rPr>
              <a:t>(corpus)</a:t>
            </a:r>
            <a:endParaRPr lang="ko-KR" altLang="en-US" sz="1200" b="1" kern="100" dirty="0">
              <a:latin typeface="+mj-ea"/>
              <a:cs typeface="Times New Roman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677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59"/>
            <a:ext cx="817682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분석해야 할 텍스트를 문서들의 집합인 코퍼스 형식으로 변환해야 한다</a:t>
            </a:r>
            <a:r>
              <a:rPr lang="en-US" altLang="ko-KR" sz="1200" dirty="0">
                <a:latin typeface="+mn-ea"/>
              </a:rPr>
              <a:t>. tm </a:t>
            </a:r>
            <a:r>
              <a:rPr lang="ko-KR" altLang="en-US" sz="1200" dirty="0">
                <a:latin typeface="+mn-ea"/>
              </a:rPr>
              <a:t>패키지의 </a:t>
            </a:r>
            <a:r>
              <a:rPr lang="en-US" altLang="ko-KR" sz="1200" dirty="0">
                <a:latin typeface="+mn-ea"/>
              </a:rPr>
              <a:t>Corpus() </a:t>
            </a:r>
            <a:r>
              <a:rPr lang="ko-KR" altLang="en-US" sz="1200" dirty="0">
                <a:latin typeface="+mn-ea"/>
              </a:rPr>
              <a:t>함수를 사용한다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 함수는 다양한 소스로부터 읽어 들인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텍스트를 텍스트 </a:t>
            </a:r>
            <a:r>
              <a:rPr lang="ko-KR" altLang="en-US" sz="1200" dirty="0" err="1">
                <a:solidFill>
                  <a:srgbClr val="FF0000"/>
                </a:solidFill>
                <a:latin typeface="+mn-ea"/>
              </a:rPr>
              <a:t>마이닝을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 위한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Corpus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객체로 변환</a:t>
            </a:r>
            <a:r>
              <a:rPr lang="ko-KR" altLang="en-US" sz="1200" dirty="0">
                <a:latin typeface="+mn-ea"/>
              </a:rPr>
              <a:t>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err="1">
                <a:latin typeface="+mn-ea"/>
              </a:rPr>
              <a:t>getSources</a:t>
            </a:r>
            <a:r>
              <a:rPr lang="en-US" altLang="ko-KR" sz="1200" dirty="0">
                <a:latin typeface="+mn-ea"/>
              </a:rPr>
              <a:t>() </a:t>
            </a:r>
            <a:r>
              <a:rPr lang="ko-KR" altLang="en-US" sz="1200" dirty="0">
                <a:latin typeface="+mn-ea"/>
              </a:rPr>
              <a:t>함수를 사용하면 사용 가능한 소스객체의 종류를 파악할 수 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19" y="2766357"/>
            <a:ext cx="7581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81101" y="3585968"/>
            <a:ext cx="8176827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tm </a:t>
            </a:r>
            <a:r>
              <a:rPr lang="ko-KR" altLang="en-US" sz="1200" dirty="0">
                <a:latin typeface="+mn-ea"/>
              </a:rPr>
              <a:t>패키지를 이용한 텍스트 </a:t>
            </a:r>
            <a:r>
              <a:rPr lang="ko-KR" altLang="en-US" sz="1200" dirty="0" err="1">
                <a:latin typeface="+mn-ea"/>
              </a:rPr>
              <a:t>마이닝</a:t>
            </a:r>
            <a:r>
              <a:rPr lang="ko-KR" altLang="en-US" sz="1200" dirty="0">
                <a:latin typeface="+mn-ea"/>
              </a:rPr>
              <a:t> 예제 </a:t>
            </a:r>
            <a:r>
              <a:rPr lang="en-US" altLang="ko-KR" sz="1200" dirty="0">
                <a:latin typeface="+mn-ea"/>
              </a:rPr>
              <a:t>1 ]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lunch &lt;- c("</a:t>
            </a:r>
            <a:r>
              <a:rPr lang="ko-KR" altLang="en-US" sz="1200" dirty="0">
                <a:latin typeface="+mn-ea"/>
              </a:rPr>
              <a:t>커피 </a:t>
            </a:r>
            <a:r>
              <a:rPr lang="ko-KR" altLang="en-US" sz="1200" dirty="0" err="1">
                <a:latin typeface="+mn-ea"/>
              </a:rPr>
              <a:t>파스타</a:t>
            </a:r>
            <a:r>
              <a:rPr lang="ko-KR" altLang="en-US" sz="1200" dirty="0">
                <a:latin typeface="+mn-ea"/>
              </a:rPr>
              <a:t> 치킨 샐러드 아이스크림</a:t>
            </a:r>
            <a:r>
              <a:rPr lang="en-US" altLang="ko-KR" sz="1200" dirty="0">
                <a:latin typeface="+mn-ea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"</a:t>
            </a:r>
            <a:r>
              <a:rPr lang="ko-KR" altLang="en-US" sz="1200" dirty="0">
                <a:latin typeface="+mn-ea"/>
              </a:rPr>
              <a:t>커피 우동 소고기김밥 귤</a:t>
            </a:r>
            <a:r>
              <a:rPr lang="en-US" altLang="ko-KR" sz="1200" dirty="0">
                <a:latin typeface="+mn-ea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"</a:t>
            </a:r>
            <a:r>
              <a:rPr lang="ko-KR" altLang="en-US" sz="1200" dirty="0">
                <a:latin typeface="+mn-ea"/>
              </a:rPr>
              <a:t>참치김밥 커피 오뎅</a:t>
            </a:r>
            <a:r>
              <a:rPr lang="en-US" altLang="ko-KR" sz="1200" dirty="0">
                <a:latin typeface="+mn-ea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"</a:t>
            </a:r>
            <a:r>
              <a:rPr lang="ko-KR" altLang="en-US" sz="1200" dirty="0">
                <a:latin typeface="+mn-ea"/>
              </a:rPr>
              <a:t>샐러드 피자 </a:t>
            </a:r>
            <a:r>
              <a:rPr lang="ko-KR" altLang="en-US" sz="1200" dirty="0" err="1">
                <a:latin typeface="+mn-ea"/>
              </a:rPr>
              <a:t>파스타</a:t>
            </a:r>
            <a:r>
              <a:rPr lang="ko-KR" altLang="en-US" sz="1200" dirty="0">
                <a:latin typeface="+mn-ea"/>
              </a:rPr>
              <a:t> 콜라</a:t>
            </a:r>
            <a:r>
              <a:rPr lang="en-US" altLang="ko-KR" sz="1200" dirty="0">
                <a:latin typeface="+mn-ea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"</a:t>
            </a:r>
            <a:r>
              <a:rPr lang="ko-KR" altLang="en-US" sz="1200" dirty="0" err="1">
                <a:latin typeface="+mn-ea"/>
              </a:rPr>
              <a:t>티라무슈</a:t>
            </a:r>
            <a:r>
              <a:rPr lang="ko-KR" altLang="en-US" sz="1200" dirty="0">
                <a:latin typeface="+mn-ea"/>
              </a:rPr>
              <a:t> 햄버거 콜라</a:t>
            </a:r>
            <a:r>
              <a:rPr lang="en-US" altLang="ko-KR" sz="1200" dirty="0">
                <a:latin typeface="+mn-ea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"</a:t>
            </a:r>
            <a:r>
              <a:rPr lang="ko-KR" altLang="en-US" sz="1200" dirty="0" err="1">
                <a:latin typeface="+mn-ea"/>
              </a:rPr>
              <a:t>파스타</a:t>
            </a:r>
            <a:r>
              <a:rPr lang="ko-KR" altLang="en-US" sz="1200" dirty="0">
                <a:latin typeface="+mn-ea"/>
              </a:rPr>
              <a:t> 샐러드 커피</a:t>
            </a:r>
            <a:r>
              <a:rPr lang="en-US" altLang="ko-KR" sz="1200" dirty="0">
                <a:latin typeface="+mn-ea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)</a:t>
            </a:r>
          </a:p>
        </p:txBody>
      </p:sp>
    </p:spTree>
    <p:extLst>
      <p:ext uri="{BB962C8B-B14F-4D97-AF65-F5344CB8AC3E}">
        <p14:creationId xmlns:p14="http://schemas.microsoft.com/office/powerpoint/2010/main" val="1570042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408841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cps &lt;- </a:t>
            </a:r>
            <a:r>
              <a:rPr lang="en-US" altLang="ko-KR" sz="1200" dirty="0" err="1">
                <a:latin typeface="+mn-ea"/>
              </a:rPr>
              <a:t>VCorpus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VectorSource</a:t>
            </a:r>
            <a:r>
              <a:rPr lang="en-US" altLang="ko-KR" sz="1200" dirty="0">
                <a:latin typeface="+mn-ea"/>
              </a:rPr>
              <a:t>(lunch))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TermDocumentMatrix</a:t>
            </a:r>
            <a:r>
              <a:rPr lang="en-US" altLang="ko-KR" sz="1200" dirty="0">
                <a:latin typeface="+mn-ea"/>
              </a:rPr>
              <a:t>(cps)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tdm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(m &lt;- </a:t>
            </a:r>
            <a:r>
              <a:rPr lang="en-US" altLang="ko-KR" sz="1200" dirty="0" err="1">
                <a:latin typeface="+mn-ea"/>
              </a:rPr>
              <a:t>as.matrix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42457" y="3511540"/>
            <a:ext cx="4088413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cps &lt;- </a:t>
            </a:r>
            <a:r>
              <a:rPr lang="en-US" altLang="ko-KR" sz="1200" dirty="0" err="1">
                <a:latin typeface="+mn-ea"/>
              </a:rPr>
              <a:t>VCorpus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VectorSource</a:t>
            </a:r>
            <a:r>
              <a:rPr lang="en-US" altLang="ko-KR" sz="1200" dirty="0">
                <a:latin typeface="+mn-ea"/>
              </a:rPr>
              <a:t>(lunch))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TermDocumentMatrix</a:t>
            </a:r>
            <a:r>
              <a:rPr lang="en-US" altLang="ko-KR" sz="1200" dirty="0">
                <a:latin typeface="+mn-ea"/>
              </a:rPr>
              <a:t>(cps,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control = list(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</a:rPr>
              <a:t>wordLengths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= c(1,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Inf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tdm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(m &lt;- </a:t>
            </a:r>
            <a:r>
              <a:rPr lang="en-US" altLang="ko-KR" sz="1200" dirty="0" err="1">
                <a:latin typeface="+mn-ea"/>
              </a:rPr>
              <a:t>as.matrix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))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973" y="1543141"/>
            <a:ext cx="22764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332" y="3511540"/>
            <a:ext cx="23622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7584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408841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sz="1200" dirty="0">
                <a:latin typeface="+mn-ea"/>
              </a:rPr>
              <a:t>rowSums(m)</a:t>
            </a:r>
          </a:p>
          <a:p>
            <a:pPr>
              <a:lnSpc>
                <a:spcPct val="150000"/>
              </a:lnSpc>
            </a:pPr>
            <a:r>
              <a:rPr lang="pt-BR" altLang="ko-KR" sz="1200" dirty="0">
                <a:latin typeface="+mn-ea"/>
              </a:rPr>
              <a:t>colSums(m)</a:t>
            </a:r>
          </a:p>
          <a:p>
            <a:pPr>
              <a:lnSpc>
                <a:spcPct val="150000"/>
              </a:lnSpc>
            </a:pPr>
            <a:endParaRPr lang="pt-BR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pt-BR" altLang="ko-KR" sz="12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2456" y="3511540"/>
            <a:ext cx="85721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sz="1200" dirty="0">
                <a:latin typeface="+mn-ea"/>
              </a:rPr>
              <a:t>com &lt;- </a:t>
            </a:r>
            <a:r>
              <a:rPr lang="pt-BR" altLang="ko-KR" sz="1200" b="1" dirty="0">
                <a:solidFill>
                  <a:srgbClr val="FF0000"/>
                </a:solidFill>
                <a:latin typeface="+mn-ea"/>
              </a:rPr>
              <a:t>m %*% t(m)  </a:t>
            </a:r>
            <a:r>
              <a:rPr lang="pt-BR" altLang="ko-KR" sz="1200" dirty="0">
                <a:latin typeface="+mn-ea"/>
              </a:rPr>
              <a:t># </a:t>
            </a:r>
            <a:r>
              <a:rPr lang="ko-KR" altLang="en-US" sz="1200" dirty="0">
                <a:latin typeface="+mn-ea"/>
              </a:rPr>
              <a:t>동시출현</a:t>
            </a:r>
            <a:r>
              <a:rPr lang="en-US" altLang="ko-KR" sz="1200" dirty="0">
                <a:latin typeface="+mn-ea"/>
              </a:rPr>
              <a:t>(Co-occurrence)</a:t>
            </a:r>
            <a:r>
              <a:rPr lang="ko-KR" altLang="en-US" sz="1200" dirty="0">
                <a:latin typeface="+mn-ea"/>
              </a:rPr>
              <a:t>이란 한 문장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문단 또는 텍스트 단위에서 같이 출현한 단어를 가리킨다</a:t>
            </a:r>
            <a:r>
              <a:rPr lang="en-US" altLang="ko-KR" sz="1200" dirty="0" smtClean="0">
                <a:latin typeface="+mn-ea"/>
              </a:rPr>
              <a:t>. M%*%t(m)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507" y="1849319"/>
            <a:ext cx="5536461" cy="14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457" y="4051005"/>
            <a:ext cx="8572140" cy="242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778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8176827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tm </a:t>
            </a:r>
            <a:r>
              <a:rPr lang="ko-KR" altLang="en-US" sz="1200" dirty="0">
                <a:latin typeface="+mn-ea"/>
              </a:rPr>
              <a:t>패키지를 이용한 텍스트 </a:t>
            </a:r>
            <a:r>
              <a:rPr lang="ko-KR" altLang="en-US" sz="1200" dirty="0" err="1">
                <a:latin typeface="+mn-ea"/>
              </a:rPr>
              <a:t>마이닝</a:t>
            </a:r>
            <a:r>
              <a:rPr lang="ko-KR" altLang="en-US" sz="1200" dirty="0">
                <a:latin typeface="+mn-ea"/>
              </a:rPr>
              <a:t> 예제 </a:t>
            </a:r>
            <a:r>
              <a:rPr lang="en-US" altLang="ko-KR" sz="1200" dirty="0">
                <a:latin typeface="+mn-ea"/>
              </a:rPr>
              <a:t>2. 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library(tm)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A &lt;- c('</a:t>
            </a:r>
            <a:r>
              <a:rPr lang="ko-KR" altLang="en-US" sz="1200" dirty="0">
                <a:latin typeface="+mn-ea"/>
              </a:rPr>
              <a:t>포도 바나나 딸기 맥주 비빔밥 여행 낚시 떡볶이 분홍색 </a:t>
            </a:r>
            <a:r>
              <a:rPr lang="ko-KR" altLang="en-US" sz="1200" dirty="0" err="1">
                <a:latin typeface="+mn-ea"/>
              </a:rPr>
              <a:t>듀크</a:t>
            </a:r>
            <a:r>
              <a:rPr lang="ko-KR" altLang="en-US" sz="1200" dirty="0">
                <a:latin typeface="+mn-ea"/>
              </a:rPr>
              <a:t> 귤</a:t>
            </a:r>
            <a:r>
              <a:rPr lang="en-US" altLang="ko-KR" sz="1200" dirty="0">
                <a:latin typeface="+mn-ea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B &lt;- c('</a:t>
            </a:r>
            <a:r>
              <a:rPr lang="ko-KR" altLang="en-US" sz="1200" dirty="0">
                <a:latin typeface="+mn-ea"/>
              </a:rPr>
              <a:t>사과 와인 스테이크 배 포도 여행 등산 </a:t>
            </a:r>
            <a:r>
              <a:rPr lang="ko-KR" altLang="en-US" sz="1200" dirty="0" err="1">
                <a:latin typeface="+mn-ea"/>
              </a:rPr>
              <a:t>짜장면</a:t>
            </a:r>
            <a:r>
              <a:rPr lang="ko-KR" altLang="en-US" sz="1200" dirty="0">
                <a:latin typeface="+mn-ea"/>
              </a:rPr>
              <a:t> 냉면 삼겹살 파란색 </a:t>
            </a:r>
            <a:r>
              <a:rPr lang="ko-KR" altLang="en-US" sz="1200" dirty="0" err="1">
                <a:latin typeface="+mn-ea"/>
              </a:rPr>
              <a:t>듀크</a:t>
            </a:r>
            <a:r>
              <a:rPr lang="ko-KR" altLang="en-US" sz="1200" dirty="0">
                <a:latin typeface="+mn-ea"/>
              </a:rPr>
              <a:t> 귤 귤</a:t>
            </a:r>
            <a:r>
              <a:rPr lang="en-US" altLang="ko-KR" sz="1200" dirty="0">
                <a:latin typeface="+mn-ea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 &lt;- c('</a:t>
            </a:r>
            <a:r>
              <a:rPr lang="ko-KR" altLang="en-US" sz="1200" dirty="0">
                <a:latin typeface="+mn-ea"/>
              </a:rPr>
              <a:t>백숙 바나나 맥주 여행 피자 콜라 햄버거 비빔밥 파란색 </a:t>
            </a:r>
            <a:r>
              <a:rPr lang="ko-KR" altLang="en-US" sz="1200" dirty="0" err="1">
                <a:latin typeface="+mn-ea"/>
              </a:rPr>
              <a:t>듀크</a:t>
            </a:r>
            <a:r>
              <a:rPr lang="ko-KR" altLang="en-US" sz="1200" dirty="0">
                <a:latin typeface="+mn-ea"/>
              </a:rPr>
              <a:t> 귤</a:t>
            </a:r>
            <a:r>
              <a:rPr lang="en-US" altLang="ko-KR" sz="1200" dirty="0">
                <a:latin typeface="+mn-ea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 &lt;- c('</a:t>
            </a:r>
            <a:r>
              <a:rPr lang="ko-KR" altLang="en-US" sz="1200" dirty="0">
                <a:latin typeface="+mn-ea"/>
              </a:rPr>
              <a:t>귤 와인 스테이크 배 포도 햄버거 등산 갈비 냉면 삼겹살 녹색 </a:t>
            </a:r>
            <a:r>
              <a:rPr lang="ko-KR" altLang="en-US" sz="1200" dirty="0" err="1">
                <a:latin typeface="+mn-ea"/>
              </a:rPr>
              <a:t>듀크</a:t>
            </a:r>
            <a:r>
              <a:rPr lang="en-US" altLang="ko-KR" sz="1200" dirty="0">
                <a:latin typeface="+mn-ea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data &lt;- c(A,B,C,D)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cps &lt;- Corpus(</a:t>
            </a:r>
            <a:r>
              <a:rPr lang="en-US" altLang="ko-KR" sz="1200" dirty="0" err="1">
                <a:latin typeface="+mn-ea"/>
              </a:rPr>
              <a:t>VectorSource</a:t>
            </a:r>
            <a:r>
              <a:rPr lang="en-US" altLang="ko-KR" sz="1200" dirty="0">
                <a:latin typeface="+mn-ea"/>
              </a:rPr>
              <a:t>(data))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TermDocumentMatrix</a:t>
            </a:r>
            <a:r>
              <a:rPr lang="en-US" altLang="ko-KR" sz="1200" dirty="0">
                <a:latin typeface="+mn-ea"/>
              </a:rPr>
              <a:t>(cps)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inspect(</a:t>
            </a: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m &lt;- </a:t>
            </a:r>
            <a:r>
              <a:rPr lang="en-US" altLang="ko-KR" sz="1200" dirty="0" err="1">
                <a:latin typeface="+mn-ea"/>
              </a:rPr>
              <a:t>as.matrix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v &lt;- sort(</a:t>
            </a:r>
            <a:r>
              <a:rPr lang="en-US" altLang="ko-KR" sz="1200" dirty="0" err="1">
                <a:latin typeface="+mn-ea"/>
              </a:rPr>
              <a:t>rowSums</a:t>
            </a:r>
            <a:r>
              <a:rPr lang="en-US" altLang="ko-KR" sz="1200" dirty="0">
                <a:latin typeface="+mn-ea"/>
              </a:rPr>
              <a:t>(m), decreasing=T)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245" y="3440521"/>
            <a:ext cx="5234756" cy="251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023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817682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inspect(</a:t>
            </a: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m &lt;- </a:t>
            </a:r>
            <a:r>
              <a:rPr lang="en-US" altLang="ko-KR" sz="1200" dirty="0" err="1">
                <a:latin typeface="+mn-ea"/>
              </a:rPr>
              <a:t>as.matrix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v &lt;- sort(</a:t>
            </a:r>
            <a:r>
              <a:rPr lang="en-US" altLang="ko-KR" sz="1200" dirty="0" err="1">
                <a:latin typeface="+mn-ea"/>
              </a:rPr>
              <a:t>rowSums</a:t>
            </a:r>
            <a:r>
              <a:rPr lang="en-US" altLang="ko-KR" sz="1200" dirty="0">
                <a:latin typeface="+mn-ea"/>
              </a:rPr>
              <a:t>(m), decreasing=T)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933" y="3187443"/>
            <a:ext cx="3581158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85" y="1030695"/>
            <a:ext cx="1860697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307" y="5259129"/>
            <a:ext cx="7289284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343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817682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m1 &lt;- </a:t>
            </a:r>
            <a:r>
              <a:rPr lang="en-US" altLang="ko-KR" sz="1200" dirty="0" err="1">
                <a:latin typeface="+mn-ea"/>
              </a:rPr>
              <a:t>as.matrix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weightTf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m2. &lt;- </a:t>
            </a:r>
            <a:r>
              <a:rPr lang="en-US" altLang="ko-KR" sz="1200" dirty="0" err="1">
                <a:latin typeface="+mn-ea"/>
              </a:rPr>
              <a:t>as.matrix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weightTfIdf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m1;m2.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571" y="1800364"/>
            <a:ext cx="1601751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358" y="1790840"/>
            <a:ext cx="3867924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92709" y="2910872"/>
            <a:ext cx="3367754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단어 가중치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문서에서 어떤 단어의 중요도를 평가하기 위해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</a:t>
            </a:r>
            <a:r>
              <a:rPr lang="ko-KR" altLang="en-US" sz="1200" dirty="0">
                <a:latin typeface="+mn-ea"/>
              </a:rPr>
              <a:t>사용되는 통계적인 수치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TF : Term Frequency(</a:t>
            </a:r>
            <a:r>
              <a:rPr lang="ko-KR" altLang="en-US" sz="1200" dirty="0">
                <a:latin typeface="+mn-ea"/>
              </a:rPr>
              <a:t>단어빈도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IDF : Inverse Document Frequency(</a:t>
            </a:r>
            <a:r>
              <a:rPr lang="ko-KR" altLang="en-US" sz="1200" dirty="0" err="1">
                <a:latin typeface="+mn-ea"/>
              </a:rPr>
              <a:t>역문서빈도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DF : Document Frequency(</a:t>
            </a:r>
            <a:r>
              <a:rPr lang="ko-KR" altLang="en-US" sz="1200" dirty="0">
                <a:latin typeface="+mn-ea"/>
              </a:rPr>
              <a:t>문서빈도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TFIDF  : TF X IDF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특정 문서 내에서 단어 빈도가 높을 수록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전체 문서들엔 그 단어를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포함한 문서가 적을 수록 </a:t>
            </a:r>
            <a:r>
              <a:rPr lang="en-US" altLang="ko-KR" sz="1200" dirty="0">
                <a:latin typeface="+mn-ea"/>
              </a:rPr>
              <a:t>TFIDF </a:t>
            </a:r>
            <a:r>
              <a:rPr lang="ko-KR" altLang="en-US" sz="1200" dirty="0">
                <a:latin typeface="+mn-ea"/>
              </a:rPr>
              <a:t>값이 높아지게 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즉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문서 내에서 해당 단어의 중요도는 커지게 된다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379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마이닝</a:t>
            </a:r>
            <a:r>
              <a:rPr lang="ko-KR" altLang="en-US" b="1" dirty="0"/>
              <a:t> 개요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8176827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258122" y="2106246"/>
            <a:ext cx="2256728" cy="9165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비정형 텍스트</a:t>
            </a:r>
          </a:p>
        </p:txBody>
      </p:sp>
      <p:sp>
        <p:nvSpPr>
          <p:cNvPr id="4" name="위로 굽은 화살표 3"/>
          <p:cNvSpPr/>
          <p:nvPr/>
        </p:nvSpPr>
        <p:spPr>
          <a:xfrm rot="5400000">
            <a:off x="3291840" y="3108818"/>
            <a:ext cx="502920" cy="583073"/>
          </a:xfrm>
          <a:prstGeom prst="ben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996606" y="3328833"/>
            <a:ext cx="2195768" cy="9568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구조화된 데이터</a:t>
            </a:r>
          </a:p>
        </p:txBody>
      </p:sp>
      <p:sp>
        <p:nvSpPr>
          <p:cNvPr id="12" name="위로 굽은 화살표 11"/>
          <p:cNvSpPr/>
          <p:nvPr/>
        </p:nvSpPr>
        <p:spPr>
          <a:xfrm rot="5400000">
            <a:off x="4945019" y="4409990"/>
            <a:ext cx="502920" cy="583073"/>
          </a:xfrm>
          <a:prstGeom prst="ben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687969" y="4671030"/>
            <a:ext cx="2108244" cy="988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의미있는</a:t>
            </a:r>
            <a:r>
              <a:rPr lang="ko-KR" altLang="en-US" sz="1400" dirty="0">
                <a:solidFill>
                  <a:schemeClr val="tx1"/>
                </a:solidFill>
              </a:rPr>
              <a:t> 정보 추출</a:t>
            </a: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8139114" y="4952987"/>
            <a:ext cx="1873567" cy="1585927"/>
          </a:xfrm>
          <a:prstGeom prst="snip1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연관성 분석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/>
                </a:solidFill>
              </a:rPr>
              <a:t>트렌드</a:t>
            </a:r>
            <a:r>
              <a:rPr lang="ko-KR" altLang="en-US" sz="1400" b="1" dirty="0">
                <a:solidFill>
                  <a:schemeClr val="tx1"/>
                </a:solidFill>
              </a:rPr>
              <a:t> 분석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감성 분석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: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342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1"/>
            <a:ext cx="8176827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tm </a:t>
            </a:r>
            <a:r>
              <a:rPr lang="ko-KR" altLang="en-US" sz="1200" dirty="0">
                <a:latin typeface="+mn-ea"/>
              </a:rPr>
              <a:t>패키지를 이용한 텍스트 </a:t>
            </a:r>
            <a:r>
              <a:rPr lang="ko-KR" altLang="en-US" sz="1200" dirty="0" err="1">
                <a:latin typeface="+mn-ea"/>
              </a:rPr>
              <a:t>마이닝</a:t>
            </a:r>
            <a:r>
              <a:rPr lang="ko-KR" altLang="en-US" sz="1200" dirty="0">
                <a:latin typeface="+mn-ea"/>
              </a:rPr>
              <a:t> 예제 </a:t>
            </a:r>
            <a:r>
              <a:rPr lang="en-US" altLang="ko-KR" sz="1200" dirty="0">
                <a:latin typeface="+mn-ea"/>
              </a:rPr>
              <a:t>3 ]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html.parsed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htmlParse</a:t>
            </a:r>
            <a:r>
              <a:rPr lang="en-US" altLang="ko-KR" sz="1200" dirty="0">
                <a:latin typeface="+mn-ea"/>
              </a:rPr>
              <a:t>("TextofSteveJobs.html")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 &lt;- </a:t>
            </a:r>
            <a:r>
              <a:rPr lang="en-US" altLang="ko-KR" sz="1200" dirty="0" err="1">
                <a:latin typeface="+mn-ea"/>
              </a:rPr>
              <a:t>xpathSApply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html.parsed</a:t>
            </a:r>
            <a:r>
              <a:rPr lang="en-US" altLang="ko-KR" sz="1200" dirty="0"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path="//p", </a:t>
            </a:r>
            <a:r>
              <a:rPr lang="en-US" altLang="ko-KR" sz="1200" dirty="0" err="1">
                <a:latin typeface="+mn-ea"/>
              </a:rPr>
              <a:t>xmlValue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 &lt;- text[4:30]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 &lt;- </a:t>
            </a:r>
            <a:r>
              <a:rPr lang="en-US" altLang="ko-KR" sz="1200" dirty="0" err="1">
                <a:latin typeface="+mn-ea"/>
              </a:rPr>
              <a:t>VCorpus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VectorSource</a:t>
            </a:r>
            <a:r>
              <a:rPr lang="en-US" altLang="ko-KR" sz="1200" dirty="0">
                <a:latin typeface="+mn-ea"/>
              </a:rPr>
              <a:t>(text))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134" y="2583712"/>
            <a:ext cx="6144962" cy="38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53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1"/>
            <a:ext cx="8176827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toSpace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content_transformer</a:t>
            </a:r>
            <a:r>
              <a:rPr lang="en-US" altLang="ko-KR" sz="1200" dirty="0">
                <a:latin typeface="+mn-ea"/>
              </a:rPr>
              <a:t>(function(x, pattern){return(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(pattern, " ", x))})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(docs, </a:t>
            </a:r>
            <a:r>
              <a:rPr lang="en-US" altLang="ko-KR" sz="1200" dirty="0" err="1">
                <a:latin typeface="+mn-ea"/>
              </a:rPr>
              <a:t>toSpace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smtClean="0">
                <a:latin typeface="+mn-ea"/>
              </a:rPr>
              <a:t>":")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(docs, </a:t>
            </a:r>
            <a:r>
              <a:rPr lang="en-US" altLang="ko-KR" sz="1200" dirty="0" err="1">
                <a:latin typeface="+mn-ea"/>
              </a:rPr>
              <a:t>toSpace</a:t>
            </a:r>
            <a:r>
              <a:rPr lang="en-US" altLang="ko-KR" sz="1200" dirty="0">
                <a:latin typeface="+mn-ea"/>
              </a:rPr>
              <a:t>, ";")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(docs, </a:t>
            </a:r>
            <a:r>
              <a:rPr lang="en-US" altLang="ko-KR" sz="1200" dirty="0" err="1">
                <a:latin typeface="+mn-ea"/>
              </a:rPr>
              <a:t>toSpace</a:t>
            </a:r>
            <a:r>
              <a:rPr lang="en-US" altLang="ko-KR" sz="1200" dirty="0">
                <a:latin typeface="+mn-ea"/>
              </a:rPr>
              <a:t>, "'")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docs[[17]]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docs[[19]]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docs[[17]]$content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docs[[19]]$content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670" y="2902687"/>
            <a:ext cx="6670926" cy="1671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081" y="5754873"/>
            <a:ext cx="68675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88081" y="4790026"/>
            <a:ext cx="817682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(docs, </a:t>
            </a:r>
            <a:r>
              <a:rPr lang="en-US" altLang="ko-KR" sz="1200" dirty="0" err="1">
                <a:latin typeface="+mn-ea"/>
              </a:rPr>
              <a:t>removePunctuation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text[17]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docs[[17]]$content</a:t>
            </a:r>
          </a:p>
        </p:txBody>
      </p:sp>
    </p:spTree>
    <p:extLst>
      <p:ext uri="{BB962C8B-B14F-4D97-AF65-F5344CB8AC3E}">
        <p14:creationId xmlns:p14="http://schemas.microsoft.com/office/powerpoint/2010/main" val="3018501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4227058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(docs, </a:t>
            </a:r>
            <a:r>
              <a:rPr lang="en-US" altLang="ko-KR" sz="1200" dirty="0" err="1">
                <a:latin typeface="+mn-ea"/>
              </a:rPr>
              <a:t>content_transformer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tolower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docs[[17]]$content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(docs, </a:t>
            </a:r>
            <a:r>
              <a:rPr lang="en-US" altLang="ko-KR" sz="1200" dirty="0" err="1">
                <a:latin typeface="+mn-ea"/>
              </a:rPr>
              <a:t>removeNumbers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docs[[17]]$content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(docs, </a:t>
            </a:r>
            <a:r>
              <a:rPr lang="en-US" altLang="ko-KR" sz="1200" dirty="0" err="1">
                <a:latin typeface="+mn-ea"/>
              </a:rPr>
              <a:t>removeWords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stopwords</a:t>
            </a:r>
            <a:r>
              <a:rPr lang="en-US" altLang="ko-KR" sz="1200" dirty="0">
                <a:latin typeface="+mn-ea"/>
              </a:rPr>
              <a:t>("</a:t>
            </a:r>
            <a:r>
              <a:rPr lang="en-US" altLang="ko-KR" sz="1200" dirty="0" err="1">
                <a:latin typeface="+mn-ea"/>
              </a:rPr>
              <a:t>english</a:t>
            </a:r>
            <a:r>
              <a:rPr lang="en-US" altLang="ko-KR" sz="1200" dirty="0">
                <a:latin typeface="+mn-ea"/>
              </a:rPr>
              <a:t>"))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docs[[17]]$content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(docs,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latin typeface="+mn-ea"/>
              </a:rPr>
              <a:t>stripWhitespace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docs[[17]]$content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(docs,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latin typeface="+mn-ea"/>
              </a:rPr>
              <a:t>stemDocument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docs[[17]]$content</a:t>
            </a:r>
          </a:p>
          <a:p>
            <a:pPr>
              <a:lnSpc>
                <a:spcPct val="150000"/>
              </a:lnSpc>
            </a:pPr>
            <a:endParaRPr lang="en-US" altLang="ko-KR" sz="1200" dirty="0" err="1">
              <a:latin typeface="+mn-ea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072" y="3976577"/>
            <a:ext cx="6867525" cy="2087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909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1"/>
            <a:ext cx="422705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TermDocumentMatrix</a:t>
            </a:r>
            <a:r>
              <a:rPr lang="en-US" altLang="ko-KR" sz="1200" dirty="0">
                <a:latin typeface="+mn-ea"/>
              </a:rPr>
              <a:t>(docs)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tdm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inspect(</a:t>
            </a: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[50:60, 1:5])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termFreq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rowSums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as.matrix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head(</a:t>
            </a:r>
            <a:r>
              <a:rPr lang="en-US" altLang="ko-KR" sz="1200" dirty="0" err="1">
                <a:latin typeface="+mn-ea"/>
              </a:rPr>
              <a:t>termFreq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termFreq</a:t>
            </a:r>
            <a:r>
              <a:rPr lang="en-US" altLang="ko-KR" sz="1200" dirty="0">
                <a:latin typeface="+mn-ea"/>
              </a:rPr>
              <a:t>[head(order(</a:t>
            </a:r>
            <a:r>
              <a:rPr lang="en-US" altLang="ko-KR" sz="1200" dirty="0" err="1">
                <a:latin typeface="+mn-ea"/>
              </a:rPr>
              <a:t>termFreq</a:t>
            </a:r>
            <a:r>
              <a:rPr lang="en-US" altLang="ko-KR" sz="1200" dirty="0">
                <a:latin typeface="+mn-ea"/>
              </a:rPr>
              <a:t>, decreasing=T))]</a:t>
            </a:r>
          </a:p>
          <a:p>
            <a:pPr>
              <a:lnSpc>
                <a:spcPct val="150000"/>
              </a:lnSpc>
            </a:pPr>
            <a:endParaRPr lang="en-US" altLang="ko-KR" sz="1200" dirty="0" err="1">
              <a:latin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871" y="1292512"/>
            <a:ext cx="441007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02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문서간 유사도 분석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530808"/>
            <a:ext cx="6096643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문서들간에 동일한 단어 또는 비슷한 단어가 얼마나 공통으로 많이 사용 </a:t>
            </a:r>
            <a:r>
              <a:rPr lang="ko-KR" altLang="en-US" sz="1200" dirty="0" err="1">
                <a:latin typeface="+mn-ea"/>
              </a:rPr>
              <a:t>되었나에</a:t>
            </a:r>
            <a:r>
              <a:rPr lang="ko-KR" altLang="en-US" sz="1200" dirty="0">
                <a:latin typeface="+mn-ea"/>
              </a:rPr>
              <a:t> 따라서 문서간 유사도 분석을 할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Both"/>
            </a:pPr>
            <a:r>
              <a:rPr lang="ko-KR" altLang="en-US" sz="1200" dirty="0">
                <a:latin typeface="+mn-ea"/>
              </a:rPr>
              <a:t>문서의 각 단어들을 수치화 하여 표현한다</a:t>
            </a:r>
            <a:r>
              <a:rPr lang="en-US" altLang="ko-KR" sz="1200" dirty="0">
                <a:latin typeface="+mn-ea"/>
              </a:rPr>
              <a:t>. – DTM</a:t>
            </a:r>
          </a:p>
          <a:p>
            <a:pPr marL="228600" indent="-228600">
              <a:lnSpc>
                <a:spcPct val="150000"/>
              </a:lnSpc>
              <a:buAutoNum type="arabicParenBoth"/>
            </a:pPr>
            <a:r>
              <a:rPr lang="ko-KR" altLang="en-US" sz="1200" dirty="0">
                <a:latin typeface="+mn-ea"/>
              </a:rPr>
              <a:t>문서간 단어들의 차이를 계산한다 </a:t>
            </a:r>
            <a:r>
              <a:rPr lang="en-US" altLang="ko-KR" sz="1200" dirty="0">
                <a:latin typeface="+mn-ea"/>
              </a:rPr>
              <a:t>– </a:t>
            </a:r>
            <a:r>
              <a:rPr lang="ko-KR" altLang="en-US" sz="1200" dirty="0">
                <a:latin typeface="+mn-ea"/>
              </a:rPr>
              <a:t>코사인 유사도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유클리드</a:t>
            </a:r>
            <a:r>
              <a:rPr lang="ko-KR" altLang="en-US" sz="1200" dirty="0">
                <a:latin typeface="+mn-ea"/>
              </a:rPr>
              <a:t> 거리</a:t>
            </a:r>
            <a:endParaRPr lang="en-US" altLang="ko-KR" sz="1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Both"/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코사인 유사도</a:t>
            </a:r>
            <a:r>
              <a:rPr lang="en-US" altLang="ko-KR" sz="1200" dirty="0">
                <a:latin typeface="+mn-ea"/>
              </a:rPr>
              <a:t>(Cosine Similarity)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두 벡터 간의 코사인 각도를 이용하여 </a:t>
            </a:r>
            <a:r>
              <a:rPr lang="ko-KR" altLang="en-US" sz="1200" dirty="0" err="1">
                <a:latin typeface="+mn-ea"/>
              </a:rPr>
              <a:t>유사도를</a:t>
            </a:r>
            <a:r>
              <a:rPr lang="ko-KR" altLang="en-US" sz="1200" dirty="0">
                <a:latin typeface="+mn-ea"/>
              </a:rPr>
              <a:t> 측정한다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두 벡터의 값이 완전 동일하면 </a:t>
            </a:r>
            <a:r>
              <a:rPr lang="en-US" altLang="ko-KR" sz="1200" dirty="0">
                <a:latin typeface="+mn-ea"/>
              </a:rPr>
              <a:t>1,  </a:t>
            </a:r>
            <a:r>
              <a:rPr lang="ko-KR" altLang="en-US" sz="1200" dirty="0">
                <a:latin typeface="+mn-ea"/>
              </a:rPr>
              <a:t>반대 방향이면 </a:t>
            </a:r>
            <a:r>
              <a:rPr lang="en-US" altLang="ko-KR" sz="1200" dirty="0">
                <a:latin typeface="+mn-ea"/>
              </a:rPr>
              <a:t>-1, 90</a:t>
            </a:r>
            <a:r>
              <a:rPr lang="ko-KR" altLang="en-US" sz="1200" dirty="0">
                <a:latin typeface="+mn-ea"/>
              </a:rPr>
              <a:t>도의 각을 이루면 </a:t>
            </a:r>
            <a:r>
              <a:rPr lang="en-US" altLang="ko-KR" sz="1200" dirty="0">
                <a:latin typeface="+mn-ea"/>
              </a:rPr>
              <a:t>0 </a:t>
            </a:r>
            <a:r>
              <a:rPr lang="ko-KR" altLang="en-US" sz="1200" dirty="0" err="1">
                <a:latin typeface="+mn-ea"/>
              </a:rPr>
              <a:t>이된다</a:t>
            </a:r>
            <a:r>
              <a:rPr lang="en-US" altLang="ko-KR" sz="1200" dirty="0">
                <a:latin typeface="+mn-ea"/>
              </a:rPr>
              <a:t>. 1</a:t>
            </a:r>
            <a:r>
              <a:rPr lang="ko-KR" altLang="en-US" sz="1200" dirty="0">
                <a:latin typeface="+mn-ea"/>
              </a:rPr>
              <a:t>에 가까울수록 유사도가 높다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유클리드</a:t>
            </a:r>
            <a:r>
              <a:rPr lang="ko-KR" altLang="en-US" sz="1200" dirty="0">
                <a:latin typeface="+mn-ea"/>
              </a:rPr>
              <a:t> 거리</a:t>
            </a:r>
            <a:r>
              <a:rPr lang="en-US" altLang="ko-KR" sz="1200" dirty="0">
                <a:latin typeface="+mn-ea"/>
              </a:rPr>
              <a:t>(Euclidean distance)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두 점 사이의 </a:t>
            </a:r>
            <a:r>
              <a:rPr lang="ko-KR" altLang="en-US" sz="1200" dirty="0" err="1">
                <a:latin typeface="+mn-ea"/>
              </a:rPr>
              <a:t>유클리드</a:t>
            </a:r>
            <a:r>
              <a:rPr lang="ko-KR" altLang="en-US" sz="1200" dirty="0">
                <a:latin typeface="+mn-ea"/>
              </a:rPr>
              <a:t> 거리 공식은 피타고라스의 정리를 통해 두 점 사이의 거리를 구하는 것과 동일하다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00" y="1751517"/>
            <a:ext cx="2625090" cy="2154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340" y="5713771"/>
            <a:ext cx="3295650" cy="276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573" y="6046787"/>
            <a:ext cx="4581525" cy="619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4252" y="3924300"/>
            <a:ext cx="3995738" cy="108286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8431" y="3924300"/>
            <a:ext cx="3652838" cy="742950"/>
          </a:xfrm>
          <a:prstGeom prst="rect">
            <a:avLst/>
          </a:prstGeom>
        </p:spPr>
      </p:pic>
      <p:pic>
        <p:nvPicPr>
          <p:cNvPr id="13" name="그림 12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554" y="4706978"/>
            <a:ext cx="2926715" cy="2154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119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문서간 유사도 분석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530808"/>
            <a:ext cx="6058543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install.packages</a:t>
            </a:r>
            <a:r>
              <a:rPr lang="en-US" altLang="ko-KR" sz="1200" dirty="0">
                <a:latin typeface="+mn-ea"/>
              </a:rPr>
              <a:t>("proxy")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library(proxy)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dd</a:t>
            </a:r>
            <a:r>
              <a:rPr lang="en-US" altLang="ko-KR" sz="1200" dirty="0">
                <a:latin typeface="+mn-ea"/>
              </a:rPr>
              <a:t> &lt;- NULL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d1 &lt;- c("</a:t>
            </a:r>
            <a:r>
              <a:rPr lang="en-US" altLang="ko-KR" sz="1200" dirty="0" err="1">
                <a:latin typeface="+mn-ea"/>
              </a:rPr>
              <a:t>aaa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bbb</a:t>
            </a:r>
            <a:r>
              <a:rPr lang="en-US" altLang="ko-KR" sz="1200" dirty="0">
                <a:latin typeface="+mn-ea"/>
              </a:rPr>
              <a:t> ccc")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d2 &lt;- c("</a:t>
            </a:r>
            <a:r>
              <a:rPr lang="en-US" altLang="ko-KR" sz="1200" dirty="0" err="1">
                <a:latin typeface="+mn-ea"/>
              </a:rPr>
              <a:t>aaa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bbb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ddd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d3 &lt;- c("</a:t>
            </a:r>
            <a:r>
              <a:rPr lang="en-US" altLang="ko-KR" sz="1200" dirty="0" err="1">
                <a:latin typeface="+mn-ea"/>
              </a:rPr>
              <a:t>aaa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bbb</a:t>
            </a:r>
            <a:r>
              <a:rPr lang="en-US" altLang="ko-KR" sz="1200" dirty="0">
                <a:latin typeface="+mn-ea"/>
              </a:rPr>
              <a:t> ccc")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d4 &lt;- c("xxx </a:t>
            </a:r>
            <a:r>
              <a:rPr lang="en-US" altLang="ko-KR" sz="1200" dirty="0" err="1">
                <a:latin typeface="+mn-ea"/>
              </a:rPr>
              <a:t>yyy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zzz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dd</a:t>
            </a:r>
            <a:r>
              <a:rPr lang="en-US" altLang="ko-KR" sz="1200" dirty="0">
                <a:latin typeface="+mn-ea"/>
              </a:rPr>
              <a:t> &lt;- c(d1, d2, d3, d4)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cps &lt;- Corpus(</a:t>
            </a:r>
            <a:r>
              <a:rPr lang="en-US" altLang="ko-KR" sz="1200" dirty="0" err="1">
                <a:latin typeface="+mn-ea"/>
              </a:rPr>
              <a:t>VectorSource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dd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dtm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DocumentTermMatrix</a:t>
            </a:r>
            <a:r>
              <a:rPr lang="en-US" altLang="ko-KR" sz="1200" dirty="0">
                <a:latin typeface="+mn-ea"/>
              </a:rPr>
              <a:t>(cps)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(m &lt;- </a:t>
            </a:r>
            <a:r>
              <a:rPr lang="en-US" altLang="ko-KR" sz="1200" dirty="0" err="1">
                <a:latin typeface="+mn-ea"/>
              </a:rPr>
              <a:t>as.matrix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dtm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com &lt;- m %*% t(m)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com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dist</a:t>
            </a:r>
            <a:r>
              <a:rPr lang="en-US" altLang="ko-KR" sz="1200" dirty="0">
                <a:latin typeface="+mn-ea"/>
              </a:rPr>
              <a:t>(com, method = "cosine") # </a:t>
            </a:r>
            <a:r>
              <a:rPr lang="ko-KR" altLang="en-US" sz="1200" dirty="0">
                <a:latin typeface="+mn-ea"/>
              </a:rPr>
              <a:t>코사인 거리</a:t>
            </a:r>
            <a:r>
              <a:rPr lang="en-US" altLang="ko-KR" sz="1200" dirty="0">
                <a:latin typeface="+mn-ea"/>
              </a:rPr>
              <a:t>(Cosine Distance) : '1 - </a:t>
            </a:r>
            <a:r>
              <a:rPr lang="ko-KR" altLang="en-US" sz="1200" dirty="0">
                <a:latin typeface="+mn-ea"/>
              </a:rPr>
              <a:t>코사인 유사도</a:t>
            </a:r>
            <a:r>
              <a:rPr lang="en-US" altLang="ko-KR" sz="1200" dirty="0">
                <a:latin typeface="+mn-ea"/>
              </a:rPr>
              <a:t>(Cosine Similarity)'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dist</a:t>
            </a:r>
            <a:r>
              <a:rPr lang="en-US" altLang="ko-KR" sz="1200" dirty="0">
                <a:latin typeface="+mn-ea"/>
              </a:rPr>
              <a:t>(com, method = "Euclidean") # </a:t>
            </a:r>
            <a:r>
              <a:rPr lang="ko-KR" altLang="en-US" sz="1200" dirty="0" err="1">
                <a:latin typeface="+mn-ea"/>
              </a:rPr>
              <a:t>유클리드</a:t>
            </a:r>
            <a:r>
              <a:rPr lang="ko-KR" altLang="en-US" sz="1200" dirty="0">
                <a:latin typeface="+mn-ea"/>
              </a:rPr>
              <a:t> 거리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62" y="2224087"/>
            <a:ext cx="3019425" cy="12668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137" y="5578873"/>
            <a:ext cx="4143375" cy="9525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038" y="3786418"/>
            <a:ext cx="6072188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65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마이닝의</a:t>
            </a:r>
            <a:r>
              <a:rPr lang="ko-KR" altLang="en-US" b="1" dirty="0"/>
              <a:t> 결과 시각화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8176827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텍스트 </a:t>
            </a:r>
            <a:r>
              <a:rPr lang="ko-KR" altLang="en-US" sz="1200" dirty="0" err="1">
                <a:latin typeface="+mn-ea"/>
              </a:rPr>
              <a:t>마이닝의</a:t>
            </a:r>
            <a:r>
              <a:rPr lang="ko-KR" altLang="en-US" sz="1200" dirty="0">
                <a:latin typeface="+mn-ea"/>
              </a:rPr>
              <a:t> 결과를 시각화 할 때 가장 많이 사용되는 것은 워드 </a:t>
            </a:r>
            <a:r>
              <a:rPr lang="ko-KR" altLang="en-US" sz="1200" dirty="0" err="1">
                <a:latin typeface="+mn-ea"/>
              </a:rPr>
              <a:t>클라우드이다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워드 </a:t>
            </a:r>
            <a:r>
              <a:rPr lang="ko-KR" altLang="en-US" sz="1200" dirty="0" err="1">
                <a:latin typeface="+mn-ea"/>
              </a:rPr>
              <a:t>클라우드는</a:t>
            </a:r>
            <a:r>
              <a:rPr lang="ko-KR" altLang="en-US" sz="1200" dirty="0">
                <a:latin typeface="+mn-ea"/>
              </a:rPr>
              <a:t> 단어의 개수를 세어 객수의 크기 값에 따라서 단어의 크기를 차등적으로 출력하여 키워드가 되는 단어를 좀 더 강조하여 출력하는 시각화이다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install.packages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(“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wordcloud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”)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library(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wordcloud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rgbClr val="FF0000"/>
                </a:solidFill>
              </a:rPr>
              <a:t>wordcloud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words,freq,scale</a:t>
            </a:r>
            <a:r>
              <a:rPr lang="en-US" altLang="ko-KR" sz="1200" dirty="0">
                <a:solidFill>
                  <a:srgbClr val="FF0000"/>
                </a:solidFill>
              </a:rPr>
              <a:t>=c(4,.5),</a:t>
            </a:r>
            <a:r>
              <a:rPr lang="en-US" altLang="ko-KR" sz="1200" dirty="0" err="1">
                <a:solidFill>
                  <a:srgbClr val="FF0000"/>
                </a:solidFill>
              </a:rPr>
              <a:t>min.freq</a:t>
            </a:r>
            <a:r>
              <a:rPr lang="en-US" altLang="ko-KR" sz="1200" dirty="0">
                <a:solidFill>
                  <a:srgbClr val="FF0000"/>
                </a:solidFill>
              </a:rPr>
              <a:t>=3,max.words=</a:t>
            </a:r>
            <a:r>
              <a:rPr lang="en-US" altLang="ko-KR" sz="1200" dirty="0" err="1">
                <a:solidFill>
                  <a:srgbClr val="FF0000"/>
                </a:solidFill>
              </a:rPr>
              <a:t>Inf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</a:rPr>
              <a:t>random.order</a:t>
            </a:r>
            <a:r>
              <a:rPr lang="en-US" altLang="ko-KR" sz="1200" dirty="0">
                <a:solidFill>
                  <a:srgbClr val="FF0000"/>
                </a:solidFill>
              </a:rPr>
              <a:t>=TRUE, </a:t>
            </a:r>
            <a:r>
              <a:rPr lang="en-US" altLang="ko-KR" sz="1200" dirty="0" err="1">
                <a:solidFill>
                  <a:srgbClr val="FF0000"/>
                </a:solidFill>
              </a:rPr>
              <a:t>random.color</a:t>
            </a:r>
            <a:r>
              <a:rPr lang="en-US" altLang="ko-KR" sz="1200" dirty="0">
                <a:solidFill>
                  <a:srgbClr val="FF0000"/>
                </a:solidFill>
              </a:rPr>
              <a:t>=FALSE, </a:t>
            </a:r>
            <a:r>
              <a:rPr lang="en-US" altLang="ko-KR" sz="1200" dirty="0" err="1">
                <a:solidFill>
                  <a:srgbClr val="FF0000"/>
                </a:solidFill>
              </a:rPr>
              <a:t>rot.per</a:t>
            </a:r>
            <a:r>
              <a:rPr lang="en-US" altLang="ko-KR" sz="1200" dirty="0">
                <a:solidFill>
                  <a:srgbClr val="FF0000"/>
                </a:solidFill>
              </a:rPr>
              <a:t>=.1, colors="black",</a:t>
            </a:r>
            <a:r>
              <a:rPr lang="en-US" altLang="ko-KR" sz="1200" dirty="0" err="1">
                <a:solidFill>
                  <a:srgbClr val="FF0000"/>
                </a:solidFill>
              </a:rPr>
              <a:t>ordered.colors</a:t>
            </a:r>
            <a:r>
              <a:rPr lang="en-US" altLang="ko-KR" sz="1200" dirty="0">
                <a:solidFill>
                  <a:srgbClr val="FF0000"/>
                </a:solidFill>
              </a:rPr>
              <a:t>=</a:t>
            </a:r>
            <a:r>
              <a:rPr lang="en-US" altLang="ko-KR" sz="1200" dirty="0" err="1">
                <a:solidFill>
                  <a:srgbClr val="FF0000"/>
                </a:solidFill>
              </a:rPr>
              <a:t>FALSE,use.r.layout</a:t>
            </a:r>
            <a:r>
              <a:rPr lang="en-US" altLang="ko-KR" sz="1200" dirty="0">
                <a:solidFill>
                  <a:srgbClr val="FF0000"/>
                </a:solidFill>
              </a:rPr>
              <a:t>=FALSE, fixed.asp=TRUE, ...)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• scale : </a:t>
            </a:r>
            <a:r>
              <a:rPr lang="ko-KR" altLang="en-US" sz="1200" dirty="0">
                <a:latin typeface="+mn-ea"/>
              </a:rPr>
              <a:t>빈도가 가장 큰 단어와 가장 빈도가 작은 단어 폰트 사이 크기</a:t>
            </a:r>
            <a:r>
              <a:rPr lang="en-US" altLang="ko-KR" sz="1200" dirty="0">
                <a:latin typeface="+mn-ea"/>
              </a:rPr>
              <a:t>, scale=c(5,0.2.)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• </a:t>
            </a:r>
            <a:r>
              <a:rPr lang="en-US" altLang="ko-KR" sz="1200" dirty="0" err="1">
                <a:latin typeface="+mn-ea"/>
              </a:rPr>
              <a:t>rot.per</a:t>
            </a:r>
            <a:r>
              <a:rPr lang="en-US" altLang="ko-KR" sz="1200" dirty="0">
                <a:latin typeface="+mn-ea"/>
              </a:rPr>
              <a:t>=0.1 : 90</a:t>
            </a:r>
            <a:r>
              <a:rPr lang="ko-KR" altLang="en-US" sz="1200" dirty="0">
                <a:latin typeface="+mn-ea"/>
              </a:rPr>
              <a:t>도 회전해서 보여줄 단어 비율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• </a:t>
            </a:r>
            <a:r>
              <a:rPr lang="en-US" altLang="ko-KR" sz="1200" dirty="0" err="1">
                <a:latin typeface="+mn-ea"/>
              </a:rPr>
              <a:t>min.freq</a:t>
            </a:r>
            <a:r>
              <a:rPr lang="en-US" altLang="ko-KR" sz="1200" dirty="0">
                <a:latin typeface="+mn-ea"/>
              </a:rPr>
              <a:t>=3, </a:t>
            </a:r>
            <a:r>
              <a:rPr lang="en-US" altLang="ko-KR" sz="1200" dirty="0" err="1">
                <a:latin typeface="+mn-ea"/>
              </a:rPr>
              <a:t>max.words</a:t>
            </a:r>
            <a:r>
              <a:rPr lang="en-US" altLang="ko-KR" sz="1200" dirty="0">
                <a:latin typeface="+mn-ea"/>
              </a:rPr>
              <a:t>=100 : </a:t>
            </a:r>
            <a:r>
              <a:rPr lang="ko-KR" altLang="en-US" sz="1200" dirty="0">
                <a:latin typeface="+mn-ea"/>
              </a:rPr>
              <a:t>빈도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이상</a:t>
            </a:r>
            <a:r>
              <a:rPr lang="en-US" altLang="ko-KR" sz="1200" dirty="0">
                <a:latin typeface="+mn-ea"/>
              </a:rPr>
              <a:t>, 100</a:t>
            </a:r>
            <a:r>
              <a:rPr lang="ko-KR" altLang="en-US" sz="1200" dirty="0">
                <a:latin typeface="+mn-ea"/>
              </a:rPr>
              <a:t>미만 단어 표현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• </a:t>
            </a:r>
            <a:r>
              <a:rPr lang="en-US" altLang="ko-KR" sz="1200" dirty="0" err="1">
                <a:latin typeface="+mn-ea"/>
              </a:rPr>
              <a:t>random.order</a:t>
            </a:r>
            <a:r>
              <a:rPr lang="en-US" altLang="ko-KR" sz="1200" dirty="0">
                <a:latin typeface="+mn-ea"/>
              </a:rPr>
              <a:t>=F : True(</a:t>
            </a:r>
            <a:r>
              <a:rPr lang="ko-KR" altLang="en-US" sz="1200" dirty="0">
                <a:latin typeface="+mn-ea"/>
              </a:rPr>
              <a:t>랜덤배치</a:t>
            </a:r>
            <a:r>
              <a:rPr lang="en-US" altLang="ko-KR" sz="1200" dirty="0">
                <a:latin typeface="+mn-ea"/>
              </a:rPr>
              <a:t>) / False(</a:t>
            </a:r>
            <a:r>
              <a:rPr lang="ko-KR" altLang="en-US" sz="1200" dirty="0">
                <a:latin typeface="+mn-ea"/>
              </a:rPr>
              <a:t>빈도수가 </a:t>
            </a:r>
            <a:r>
              <a:rPr lang="ko-KR" altLang="en-US" sz="1200" dirty="0" err="1">
                <a:latin typeface="+mn-ea"/>
              </a:rPr>
              <a:t>큰단어를</a:t>
            </a:r>
            <a:r>
              <a:rPr lang="ko-KR" altLang="en-US" sz="1200" dirty="0">
                <a:latin typeface="+mn-ea"/>
              </a:rPr>
              <a:t> 중앙에 배치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• </a:t>
            </a:r>
            <a:r>
              <a:rPr lang="en-US" altLang="ko-KR" sz="1200" dirty="0" err="1">
                <a:latin typeface="+mn-ea"/>
              </a:rPr>
              <a:t>random.color</a:t>
            </a:r>
            <a:r>
              <a:rPr lang="en-US" altLang="ko-KR" sz="1200" dirty="0">
                <a:latin typeface="+mn-ea"/>
              </a:rPr>
              <a:t>=T : True(</a:t>
            </a:r>
            <a:r>
              <a:rPr lang="ko-KR" altLang="en-US" sz="1200" dirty="0">
                <a:latin typeface="+mn-ea"/>
              </a:rPr>
              <a:t>색상랜덤</a:t>
            </a:r>
            <a:r>
              <a:rPr lang="en-US" altLang="ko-KR" sz="1200" dirty="0">
                <a:latin typeface="+mn-ea"/>
              </a:rPr>
              <a:t>) / False(</a:t>
            </a:r>
            <a:r>
              <a:rPr lang="ko-KR" altLang="en-US" sz="1200" dirty="0">
                <a:latin typeface="+mn-ea"/>
              </a:rPr>
              <a:t>빈도수순으로 색상표현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• colors=</a:t>
            </a:r>
            <a:r>
              <a:rPr lang="ko-KR" altLang="en-US" sz="1200" dirty="0">
                <a:latin typeface="+mn-ea"/>
              </a:rPr>
              <a:t>색상이름</a:t>
            </a:r>
            <a:r>
              <a:rPr lang="en-US" altLang="ko-KR" sz="1200" dirty="0">
                <a:latin typeface="+mn-ea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• family : </a:t>
            </a:r>
            <a:r>
              <a:rPr lang="ko-KR" altLang="en-US" sz="1200" dirty="0">
                <a:latin typeface="+mn-ea"/>
              </a:rPr>
              <a:t>폰트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savePlot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szWordCloudImageFile</a:t>
            </a:r>
            <a:r>
              <a:rPr lang="en-US" altLang="ko-KR" sz="1200" dirty="0">
                <a:latin typeface="+mn-ea"/>
              </a:rPr>
              <a:t>, type="</a:t>
            </a:r>
            <a:r>
              <a:rPr lang="en-US" altLang="ko-KR" sz="1200" dirty="0" err="1">
                <a:latin typeface="+mn-ea"/>
              </a:rPr>
              <a:t>png</a:t>
            </a:r>
            <a:r>
              <a:rPr lang="en-US" altLang="ko-KR" sz="1200" dirty="0">
                <a:latin typeface="+mn-ea"/>
              </a:rPr>
              <a:t>") : </a:t>
            </a:r>
            <a:r>
              <a:rPr lang="en-US" altLang="ko-KR" sz="1200" dirty="0" err="1">
                <a:latin typeface="+mn-ea"/>
              </a:rPr>
              <a:t>WordCloud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결과를 이미지 파일로 저장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2211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마이닝의</a:t>
            </a:r>
            <a:r>
              <a:rPr lang="ko-KR" altLang="en-US" b="1" dirty="0"/>
              <a:t> 결과 시각화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8176827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</a:t>
            </a:r>
            <a:r>
              <a:rPr lang="en-US" altLang="ko-KR" sz="1200" dirty="0" err="1">
                <a:latin typeface="+mn-ea"/>
              </a:rPr>
              <a:t>wordcloud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v &lt;- sort(</a:t>
            </a:r>
            <a:r>
              <a:rPr lang="en-US" altLang="ko-KR" sz="1200" dirty="0" err="1">
                <a:latin typeface="+mn-ea"/>
              </a:rPr>
              <a:t>rowSums</a:t>
            </a:r>
            <a:r>
              <a:rPr lang="en-US" altLang="ko-KR" sz="1200" dirty="0">
                <a:latin typeface="+mn-ea"/>
              </a:rPr>
              <a:t>(m), decreasing=T)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v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wordcloud</a:t>
            </a:r>
            <a:r>
              <a:rPr lang="en-US" altLang="ko-KR" sz="1200" dirty="0">
                <a:latin typeface="+mn-ea"/>
              </a:rPr>
              <a:t>(names(v), v, </a:t>
            </a:r>
            <a:r>
              <a:rPr lang="en-US" altLang="ko-KR" sz="1200" dirty="0" err="1">
                <a:latin typeface="+mn-ea"/>
              </a:rPr>
              <a:t>min.freq</a:t>
            </a:r>
            <a:r>
              <a:rPr lang="en-US" altLang="ko-KR" sz="1200" dirty="0">
                <a:latin typeface="+mn-ea"/>
              </a:rPr>
              <a:t> = 2., </a:t>
            </a:r>
            <a:r>
              <a:rPr lang="en-US" altLang="ko-KR" sz="1200" dirty="0" err="1">
                <a:latin typeface="+mn-ea"/>
              </a:rPr>
              <a:t>random.order</a:t>
            </a:r>
            <a:r>
              <a:rPr lang="en-US" altLang="ko-KR" sz="1200" dirty="0">
                <a:latin typeface="+mn-ea"/>
              </a:rPr>
              <a:t> = FALSE, </a:t>
            </a:r>
            <a:r>
              <a:rPr lang="en-US" altLang="ko-KR" sz="1200" dirty="0" err="1">
                <a:latin typeface="+mn-ea"/>
              </a:rPr>
              <a:t>rot.per</a:t>
            </a:r>
            <a:r>
              <a:rPr lang="en-US" altLang="ko-KR" sz="1200" dirty="0">
                <a:latin typeface="+mn-ea"/>
              </a:rPr>
              <a:t> = 0.1, scale = c(4, 1),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colors = c("pink", "blue", "green", "red"))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385" y="1758914"/>
            <a:ext cx="5950766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161" y="3809670"/>
            <a:ext cx="2964842" cy="2410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35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마이닝의</a:t>
            </a:r>
            <a:r>
              <a:rPr lang="ko-KR" altLang="en-US" b="1" dirty="0"/>
              <a:t> 결과 시각화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1"/>
            <a:ext cx="8176827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동시출현</a:t>
            </a:r>
            <a:r>
              <a:rPr lang="en-US" altLang="ko-KR" sz="1200" dirty="0">
                <a:latin typeface="+mn-ea"/>
              </a:rPr>
              <a:t>(Co-occurrence)</a:t>
            </a:r>
            <a:r>
              <a:rPr lang="ko-KR" altLang="en-US" sz="1200" dirty="0">
                <a:latin typeface="+mn-ea"/>
              </a:rPr>
              <a:t>이란 한 문장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문단 또는 텍스트 단위에서 같이 출현한 단어를 가리킵니다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단어의 연결성</a:t>
            </a:r>
            <a:r>
              <a:rPr lang="en-US" altLang="ko-KR" sz="1200" dirty="0">
                <a:latin typeface="+mn-ea"/>
              </a:rPr>
              <a:t>(collocation)</a:t>
            </a:r>
            <a:r>
              <a:rPr lang="ko-KR" altLang="en-US" sz="1200" dirty="0">
                <a:latin typeface="+mn-ea"/>
              </a:rPr>
              <a:t>을 찾는 데 활용된다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 개념에서 출발한 동시출현 네트워크</a:t>
            </a:r>
            <a:r>
              <a:rPr lang="en-US" altLang="ko-KR" sz="1200" dirty="0">
                <a:latin typeface="+mn-ea"/>
              </a:rPr>
              <a:t>(Co-occurrence networks)</a:t>
            </a:r>
            <a:r>
              <a:rPr lang="ko-KR" altLang="en-US" sz="1200" dirty="0">
                <a:latin typeface="+mn-ea"/>
              </a:rPr>
              <a:t>는 특정 텍스트 단위에서 공동으로 출현한 단어의 집합적 상호 연결을 표현하는 방식이다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나타나는 단어를 모두 표시한 뒤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둘 사이를 선으로 연결해 나가다 보면 단어의 네트워크를 만들 수 있다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err="1">
                <a:latin typeface="+mn-ea"/>
              </a:rPr>
              <a:t>qgraph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패키지의 </a:t>
            </a:r>
            <a:r>
              <a:rPr lang="en-US" altLang="ko-KR" sz="1200" dirty="0" err="1">
                <a:latin typeface="+mn-ea"/>
              </a:rPr>
              <a:t>qgraph</a:t>
            </a:r>
            <a:r>
              <a:rPr lang="en-US" altLang="ko-KR" sz="1200" dirty="0">
                <a:latin typeface="+mn-ea"/>
              </a:rPr>
              <a:t>() </a:t>
            </a:r>
            <a:r>
              <a:rPr lang="ko-KR" altLang="en-US" sz="1200" dirty="0">
                <a:latin typeface="+mn-ea"/>
              </a:rPr>
              <a:t>함수를 사용한다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install.packages</a:t>
            </a:r>
            <a:r>
              <a:rPr lang="en-US" altLang="ko-KR" sz="1200" dirty="0">
                <a:latin typeface="+mn-ea"/>
              </a:rPr>
              <a:t>("</a:t>
            </a:r>
            <a:r>
              <a:rPr lang="en-US" altLang="ko-KR" sz="1200" dirty="0" err="1">
                <a:latin typeface="+mn-ea"/>
              </a:rPr>
              <a:t>qgraph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</a:t>
            </a:r>
            <a:r>
              <a:rPr lang="en-US" altLang="ko-KR" sz="1200" dirty="0" err="1">
                <a:latin typeface="+mn-ea"/>
              </a:rPr>
              <a:t>qgraph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qgraph</a:t>
            </a:r>
            <a:r>
              <a:rPr lang="en-US" altLang="ko-KR" sz="1200" dirty="0">
                <a:latin typeface="+mn-ea"/>
              </a:rPr>
              <a:t>(com, labels=</a:t>
            </a:r>
            <a:r>
              <a:rPr lang="en-US" altLang="ko-KR" sz="1200" dirty="0" err="1">
                <a:latin typeface="+mn-ea"/>
              </a:rPr>
              <a:t>rownames</a:t>
            </a:r>
            <a:r>
              <a:rPr lang="en-US" altLang="ko-KR" sz="1200" dirty="0">
                <a:latin typeface="+mn-ea"/>
              </a:rPr>
              <a:t>(com), </a:t>
            </a:r>
            <a:r>
              <a:rPr lang="en-US" altLang="ko-KR" sz="1200" dirty="0" err="1">
                <a:latin typeface="+mn-ea"/>
              </a:rPr>
              <a:t>diag</a:t>
            </a:r>
            <a:r>
              <a:rPr lang="en-US" altLang="ko-KR" sz="1200" dirty="0">
                <a:latin typeface="+mn-ea"/>
              </a:rPr>
              <a:t>=F,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layout='spring',  </a:t>
            </a:r>
            <a:r>
              <a:rPr lang="en-US" altLang="ko-KR" sz="1200" dirty="0" err="1">
                <a:latin typeface="+mn-ea"/>
              </a:rPr>
              <a:t>edge.color</a:t>
            </a:r>
            <a:r>
              <a:rPr lang="en-US" altLang="ko-KR" sz="1200" dirty="0">
                <a:latin typeface="+mn-ea"/>
              </a:rPr>
              <a:t>='blue', 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vsize</a:t>
            </a:r>
            <a:r>
              <a:rPr lang="en-US" altLang="ko-KR" sz="1200" dirty="0">
                <a:latin typeface="+mn-ea"/>
              </a:rPr>
              <a:t>=log(</a:t>
            </a:r>
            <a:r>
              <a:rPr lang="en-US" altLang="ko-KR" sz="1200" dirty="0" err="1">
                <a:latin typeface="+mn-ea"/>
              </a:rPr>
              <a:t>diag</a:t>
            </a:r>
            <a:r>
              <a:rPr lang="en-US" altLang="ko-KR" sz="1200" dirty="0">
                <a:latin typeface="+mn-ea"/>
              </a:rPr>
              <a:t>(com)*800))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95" y="3274829"/>
            <a:ext cx="5032514" cy="313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8525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마이닝의</a:t>
            </a:r>
            <a:r>
              <a:rPr lang="ko-KR" altLang="en-US" b="1" dirty="0"/>
              <a:t> 결과 시각화</a:t>
            </a:r>
            <a:endParaRPr lang="en-US" altLang="ko-KR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874" y="2139136"/>
            <a:ext cx="4745832" cy="4495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942456" y="1732361"/>
            <a:ext cx="422705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단어의 출현횟수를 바 그래프로 그린다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err="1">
              <a:latin typeface="+mn-ea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646" y="1919620"/>
            <a:ext cx="49339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30870" y="3786761"/>
            <a:ext cx="4227058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barplot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termFreq</a:t>
            </a:r>
            <a:r>
              <a:rPr lang="en-US" altLang="ko-KR" sz="1200" dirty="0">
                <a:latin typeface="+mn-ea"/>
              </a:rPr>
              <a:t>[</a:t>
            </a:r>
            <a:r>
              <a:rPr lang="en-US" altLang="ko-KR" sz="1200" dirty="0" err="1">
                <a:latin typeface="+mn-ea"/>
              </a:rPr>
              <a:t>termFreq</a:t>
            </a:r>
            <a:r>
              <a:rPr lang="en-US" altLang="ko-KR" sz="1200" dirty="0">
                <a:latin typeface="+mn-ea"/>
              </a:rPr>
              <a:t> &gt;= 7],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</a:t>
            </a:r>
            <a:r>
              <a:rPr lang="en-US" altLang="ko-KR" sz="1200" dirty="0" err="1">
                <a:latin typeface="+mn-ea"/>
              </a:rPr>
              <a:t>horiz</a:t>
            </a:r>
            <a:r>
              <a:rPr lang="en-US" altLang="ko-KR" sz="1200" dirty="0">
                <a:latin typeface="+mn-ea"/>
              </a:rPr>
              <a:t>=T, </a:t>
            </a:r>
            <a:r>
              <a:rPr lang="en-US" altLang="ko-KR" sz="1200" dirty="0" err="1">
                <a:latin typeface="+mn-ea"/>
              </a:rPr>
              <a:t>las</a:t>
            </a:r>
            <a:r>
              <a:rPr lang="en-US" altLang="ko-KR" sz="1200" dirty="0">
                <a:latin typeface="+mn-ea"/>
              </a:rPr>
              <a:t>=1, </a:t>
            </a:r>
            <a:r>
              <a:rPr lang="en-US" altLang="ko-KR" sz="1200" dirty="0" err="1">
                <a:latin typeface="+mn-ea"/>
              </a:rPr>
              <a:t>cex.names</a:t>
            </a:r>
            <a:r>
              <a:rPr lang="en-US" altLang="ko-KR" sz="1200" dirty="0">
                <a:latin typeface="+mn-ea"/>
              </a:rPr>
              <a:t>=0.8,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col=rainbow(16), </a:t>
            </a:r>
            <a:r>
              <a:rPr lang="en-US" altLang="ko-KR" sz="1200" dirty="0" err="1">
                <a:latin typeface="+mn-ea"/>
              </a:rPr>
              <a:t>xlab</a:t>
            </a:r>
            <a:r>
              <a:rPr lang="en-US" altLang="ko-KR" sz="1200" dirty="0">
                <a:latin typeface="+mn-ea"/>
              </a:rPr>
              <a:t>="word Frequency", </a:t>
            </a:r>
            <a:r>
              <a:rPr lang="en-US" altLang="ko-KR" sz="1200" dirty="0" err="1">
                <a:latin typeface="+mn-ea"/>
              </a:rPr>
              <a:t>ylab</a:t>
            </a:r>
            <a:r>
              <a:rPr lang="en-US" altLang="ko-KR" sz="1200" dirty="0">
                <a:latin typeface="+mn-ea"/>
              </a:rPr>
              <a:t>="Words")</a:t>
            </a:r>
          </a:p>
          <a:p>
            <a:pPr>
              <a:lnSpc>
                <a:spcPct val="150000"/>
              </a:lnSpc>
            </a:pPr>
            <a:endParaRPr lang="en-US" altLang="ko-KR" sz="1200" dirty="0" err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7835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자연어 처리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1"/>
            <a:ext cx="8176827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‘자연어’가 무엇일까</a:t>
            </a:r>
            <a:r>
              <a:rPr lang="en-US" altLang="ko-KR" sz="1200" dirty="0">
                <a:latin typeface="+mn-ea"/>
              </a:rPr>
              <a:t>? </a:t>
            </a:r>
            <a:r>
              <a:rPr lang="ko-KR" altLang="en-US" sz="1200" dirty="0">
                <a:latin typeface="+mn-ea"/>
              </a:rPr>
              <a:t>우리가 일상생활에서 사용하는 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언어이다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자연어 처리 기술을 바탕으로 사람들이 작성한 텍스트를 컴퓨터가 분석하여 중요한 단어나 문장들을 추출할 수 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이를 잘 활용하면 매력적인 뉴스 기사의 헤드라인 작성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제품에 대한 고객 반응 분석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우리 브랜드에 대한 고객 생각 등을 알아낼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한국어는 어순이나 조사 등을 영어처럼 명확하게 끊어지지 않는 부분이 있다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‘</a:t>
            </a:r>
            <a:r>
              <a:rPr lang="ko-KR" altLang="en-US" sz="1200" dirty="0">
                <a:latin typeface="+mn-ea"/>
              </a:rPr>
              <a:t>한국어’라는 단어를 분석해 보면 ‘한국어는’</a:t>
            </a:r>
            <a:r>
              <a:rPr lang="en-US" altLang="ko-KR" sz="1200" dirty="0">
                <a:latin typeface="+mn-ea"/>
              </a:rPr>
              <a:t>, ‘</a:t>
            </a:r>
            <a:r>
              <a:rPr lang="ko-KR" altLang="en-US" sz="1200" dirty="0">
                <a:latin typeface="+mn-ea"/>
              </a:rPr>
              <a:t>한국어의’</a:t>
            </a:r>
            <a:r>
              <a:rPr lang="en-US" altLang="ko-KR" sz="1200" dirty="0">
                <a:latin typeface="+mn-ea"/>
              </a:rPr>
              <a:t>, ‘</a:t>
            </a:r>
            <a:r>
              <a:rPr lang="ko-KR" altLang="en-US" sz="1200" dirty="0">
                <a:latin typeface="+mn-ea"/>
              </a:rPr>
              <a:t>한국어를’ 등의 표현들은 모두 ‘한국어’라는 핵심 단어를 가지고 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하지만 기계적으로 이 표현들을 각각 다르게 인식할 수도 있으므로 한국어로 된 텍스트를 쪼개는 과정이 영어보다 더 많이 필요하다</a:t>
            </a:r>
            <a:r>
              <a:rPr lang="en-US" altLang="ko-KR" sz="1200" dirty="0">
                <a:latin typeface="+mn-ea"/>
              </a:rPr>
              <a:t>.</a:t>
            </a:r>
            <a:r>
              <a:rPr lang="ko-KR" altLang="en-US" sz="1200" dirty="0">
                <a:latin typeface="+mn-ea"/>
              </a:rPr>
              <a:t> 현재 나와 있는 기술만으로도 텍스트 </a:t>
            </a:r>
            <a:r>
              <a:rPr lang="ko-KR" altLang="en-US" sz="1200" dirty="0" err="1">
                <a:latin typeface="+mn-ea"/>
              </a:rPr>
              <a:t>마이닝을</a:t>
            </a:r>
            <a:r>
              <a:rPr lang="ko-KR" altLang="en-US" sz="1200" dirty="0">
                <a:latin typeface="+mn-ea"/>
              </a:rPr>
              <a:t> 통하여 충분히 유의미한 </a:t>
            </a:r>
            <a:r>
              <a:rPr lang="ko-KR" altLang="en-US" sz="1200" dirty="0" err="1">
                <a:latin typeface="+mn-ea"/>
              </a:rPr>
              <a:t>인사이트를</a:t>
            </a:r>
            <a:r>
              <a:rPr lang="ko-KR" altLang="en-US" sz="1200" dirty="0">
                <a:latin typeface="+mn-ea"/>
              </a:rPr>
              <a:t> 도출해낼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자</a:t>
            </a:r>
            <a:r>
              <a:rPr lang="ko-KR" altLang="en-US" sz="1200" dirty="0" smtClean="0">
                <a:latin typeface="+mn-ea"/>
              </a:rPr>
              <a:t>연어 </a:t>
            </a:r>
            <a:r>
              <a:rPr lang="ko-KR" altLang="en-US" sz="1200" dirty="0">
                <a:latin typeface="+mn-ea"/>
              </a:rPr>
              <a:t>처리는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인간이 사용하는 언어를 컴퓨터가 사용할 수 있게 처리하는 것</a:t>
            </a:r>
            <a:r>
              <a:rPr lang="ko-KR" altLang="en-US" sz="1200" dirty="0">
                <a:latin typeface="+mn-ea"/>
              </a:rPr>
              <a:t>을 말한다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애플의 시리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Siri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와 같은 음성인식이나 광학문자판독을 통해서 책에서 글자를 읽어 들이거나 웹 페이지에서 사람이 작성한 글을 로봇을 이용해서 </a:t>
            </a:r>
            <a:r>
              <a:rPr lang="ko-KR" altLang="en-US" sz="1200" dirty="0" err="1">
                <a:latin typeface="+mn-ea"/>
              </a:rPr>
              <a:t>크롤링</a:t>
            </a:r>
            <a:r>
              <a:rPr lang="ko-KR" altLang="en-US" sz="1200" dirty="0">
                <a:latin typeface="+mn-ea"/>
              </a:rPr>
              <a:t> 하고 해석한 후 어떤 것이 핵심어이고 어떤 것이 주제어인가 등을 알아내기도 하며 글쓴이의 감정이나 상태 등을 알아내기도 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586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자연어 처리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8176827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자언어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처리는 형태소분석기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구문분석기와 같은 사람이 작성한 글이나 대화를 컴퓨터를 통해 해석할 수 있게 하는 소프트웨어를 개발하거나 연구하고 그런 것들을 이용해서 실제로 작업하는 것을 </a:t>
            </a:r>
            <a:r>
              <a:rPr lang="ko-KR" altLang="en-US" sz="1200" dirty="0">
                <a:latin typeface="+mn-ea"/>
              </a:rPr>
              <a:t>말한다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형태소분석기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형태소를 구분하고 무엇인지 알려주는 것이다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구문분석기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주어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목적어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서술어와 같은 형태로 품사보다는 단위가 더 높은 논리적 레벨까지를 처리해주는 것</a:t>
            </a:r>
            <a:r>
              <a:rPr lang="ko-KR" altLang="en-US" sz="1200" dirty="0">
                <a:latin typeface="+mn-ea"/>
              </a:rPr>
              <a:t>이다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잘 알려진 형태소분석기 종류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accent5"/>
                </a:solidFill>
                <a:latin typeface="+mn-ea"/>
              </a:rPr>
              <a:t>Hannanum</a:t>
            </a:r>
            <a:r>
              <a:rPr lang="en-US" altLang="ko-KR" sz="1200" dirty="0">
                <a:latin typeface="+mn-ea"/>
              </a:rPr>
              <a:t>: KAIST</a:t>
            </a:r>
            <a:r>
              <a:rPr lang="ko-KR" altLang="en-US" sz="1200" dirty="0">
                <a:latin typeface="+mn-ea"/>
              </a:rPr>
              <a:t>의 </a:t>
            </a:r>
            <a:r>
              <a:rPr lang="ko-KR" altLang="en-US" sz="1200" dirty="0" err="1">
                <a:latin typeface="+mn-ea"/>
              </a:rPr>
              <a:t>한나눔</a:t>
            </a:r>
            <a:r>
              <a:rPr lang="ko-KR" altLang="en-US" sz="1200" dirty="0">
                <a:latin typeface="+mn-ea"/>
              </a:rPr>
              <a:t> 형태소 분석기와 </a:t>
            </a:r>
            <a:r>
              <a:rPr lang="en-US" altLang="ko-KR" sz="1200" dirty="0">
                <a:latin typeface="+mn-ea"/>
              </a:rPr>
              <a:t>NLP_HUB </a:t>
            </a:r>
            <a:r>
              <a:rPr lang="ko-KR" altLang="en-US" sz="1200" dirty="0">
                <a:latin typeface="+mn-ea"/>
              </a:rPr>
              <a:t>구문분석기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KKMA: </a:t>
            </a:r>
            <a:r>
              <a:rPr lang="ko-KR" altLang="en-US" sz="1200" dirty="0">
                <a:latin typeface="+mn-ea"/>
              </a:rPr>
              <a:t>서울대의 </a:t>
            </a:r>
            <a:r>
              <a:rPr lang="ko-KR" altLang="en-US" sz="1200" dirty="0" err="1">
                <a:latin typeface="+mn-ea"/>
              </a:rPr>
              <a:t>꼬꼬마</a:t>
            </a:r>
            <a:r>
              <a:rPr lang="ko-KR" altLang="en-US" sz="1200" dirty="0">
                <a:latin typeface="+mn-ea"/>
              </a:rPr>
              <a:t> 형태소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구문 분석기 </a:t>
            </a:r>
            <a:r>
              <a:rPr lang="en-US" altLang="ko-KR" sz="1200" dirty="0">
                <a:latin typeface="+mn-ea"/>
              </a:rPr>
              <a:t>v2..1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KOMORAN: </a:t>
            </a:r>
            <a:r>
              <a:rPr lang="en-US" altLang="ko-KR" sz="1200" dirty="0" err="1">
                <a:latin typeface="+mn-ea"/>
              </a:rPr>
              <a:t>Junsoo</a:t>
            </a:r>
            <a:r>
              <a:rPr lang="en-US" altLang="ko-KR" sz="1200" dirty="0">
                <a:latin typeface="+mn-ea"/>
              </a:rPr>
              <a:t> Shin</a:t>
            </a:r>
            <a:r>
              <a:rPr lang="ko-KR" altLang="en-US" sz="1200" dirty="0">
                <a:latin typeface="+mn-ea"/>
              </a:rPr>
              <a:t>님의 </a:t>
            </a:r>
            <a:r>
              <a:rPr lang="ko-KR" altLang="en-US" sz="1200" dirty="0" err="1">
                <a:latin typeface="+mn-ea"/>
              </a:rPr>
              <a:t>코모란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v3.3.3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Twitter: </a:t>
            </a:r>
            <a:r>
              <a:rPr lang="en-US" altLang="ko-KR" sz="1200" dirty="0" err="1">
                <a:latin typeface="+mn-ea"/>
              </a:rPr>
              <a:t>OpenKoreanText</a:t>
            </a:r>
            <a:r>
              <a:rPr lang="ko-KR" altLang="en-US" sz="1200" dirty="0">
                <a:latin typeface="+mn-ea"/>
              </a:rPr>
              <a:t>의 오픈 소스 한국어 처리기 </a:t>
            </a:r>
            <a:r>
              <a:rPr lang="en-US" altLang="ko-KR" sz="1200" dirty="0">
                <a:latin typeface="+mn-ea"/>
              </a:rPr>
              <a:t>v2..2..0 (</a:t>
            </a:r>
            <a:r>
              <a:rPr lang="ko-KR" altLang="en-US" sz="1200" dirty="0">
                <a:latin typeface="+mn-ea"/>
              </a:rPr>
              <a:t>구 </a:t>
            </a:r>
            <a:r>
              <a:rPr lang="en-US" altLang="ko-KR" sz="1200" dirty="0">
                <a:latin typeface="+mn-ea"/>
              </a:rPr>
              <a:t>Twitter </a:t>
            </a:r>
            <a:r>
              <a:rPr lang="ko-KR" altLang="en-US" sz="1200" dirty="0">
                <a:latin typeface="+mn-ea"/>
              </a:rPr>
              <a:t>한국어 분석기</a:t>
            </a:r>
            <a:r>
              <a:rPr lang="en-US" altLang="ko-KR" sz="1200" dirty="0">
                <a:latin typeface="+mn-ea"/>
              </a:rPr>
              <a:t>)1-1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Eunjeon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>
                <a:latin typeface="+mn-ea"/>
              </a:rPr>
              <a:t>은전한닢</a:t>
            </a:r>
            <a:r>
              <a:rPr lang="ko-KR" altLang="en-US" sz="1200" dirty="0">
                <a:latin typeface="+mn-ea"/>
              </a:rPr>
              <a:t> 프로젝트의 </a:t>
            </a:r>
            <a:r>
              <a:rPr lang="en-US" altLang="ko-KR" sz="1200" dirty="0" err="1">
                <a:latin typeface="+mn-ea"/>
              </a:rPr>
              <a:t>SEunjeon</a:t>
            </a:r>
            <a:r>
              <a:rPr lang="en-US" altLang="ko-KR" sz="1200" dirty="0">
                <a:latin typeface="+mn-ea"/>
              </a:rPr>
              <a:t>(S</a:t>
            </a:r>
            <a:r>
              <a:rPr lang="ko-KR" altLang="en-US" sz="1200" dirty="0">
                <a:latin typeface="+mn-ea"/>
              </a:rPr>
              <a:t>은전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Arirang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이수명님의 </a:t>
            </a:r>
            <a:r>
              <a:rPr lang="en-US" altLang="ko-KR" sz="1200" dirty="0" err="1">
                <a:latin typeface="+mn-ea"/>
              </a:rPr>
              <a:t>Arirang</a:t>
            </a:r>
            <a:r>
              <a:rPr lang="en-US" altLang="ko-KR" sz="1200" dirty="0">
                <a:latin typeface="+mn-ea"/>
              </a:rPr>
              <a:t> Morpheme Analyzer 1-2.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RHINO: </a:t>
            </a:r>
            <a:r>
              <a:rPr lang="ko-KR" altLang="en-US" sz="1200" dirty="0">
                <a:latin typeface="+mn-ea"/>
              </a:rPr>
              <a:t>최석재님의 </a:t>
            </a:r>
            <a:r>
              <a:rPr lang="en-US" altLang="ko-KR" sz="1200" dirty="0">
                <a:latin typeface="+mn-ea"/>
              </a:rPr>
              <a:t>RHINO v2..5.4</a:t>
            </a:r>
          </a:p>
        </p:txBody>
      </p:sp>
    </p:spTree>
    <p:extLst>
      <p:ext uri="{BB962C8B-B14F-4D97-AF65-F5344CB8AC3E}">
        <p14:creationId xmlns:p14="http://schemas.microsoft.com/office/powerpoint/2010/main" val="280602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자연어 처리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1"/>
            <a:ext cx="817682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형태소 분석으로 어절들의 품사를 파악한 후 명사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동사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형용사 등 의미를 지닌 품사의 단어를 추출해 각 단어가 얼마나 많이 등장했는지 확인한다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2456" y="2266501"/>
            <a:ext cx="8176827" cy="7463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>
                <a:latin typeface="+mn-ea"/>
              </a:rPr>
              <a:t>install.packages</a:t>
            </a:r>
            <a:r>
              <a:rPr lang="en-US" altLang="ko-KR" sz="1500" dirty="0">
                <a:latin typeface="+mn-ea"/>
              </a:rPr>
              <a:t>("</a:t>
            </a:r>
            <a:r>
              <a:rPr lang="en-US" altLang="ko-KR" sz="1500" dirty="0" err="1">
                <a:latin typeface="+mn-ea"/>
              </a:rPr>
              <a:t>KoNLP</a:t>
            </a:r>
            <a:r>
              <a:rPr lang="en-US" altLang="ko-KR" sz="15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</a:rPr>
              <a:t>library(</a:t>
            </a:r>
            <a:r>
              <a:rPr lang="en-US" altLang="ko-KR" sz="1500" dirty="0" err="1">
                <a:latin typeface="+mn-ea"/>
              </a:rPr>
              <a:t>KoNLP</a:t>
            </a:r>
            <a:r>
              <a:rPr lang="en-US" altLang="ko-KR" sz="1500" dirty="0">
                <a:latin typeface="+mn-ea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205" y="3197889"/>
            <a:ext cx="5805376" cy="3133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112" y="3732029"/>
            <a:ext cx="5200650" cy="276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70827" y="4242390"/>
            <a:ext cx="215018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>
                <a:latin typeface="+mj-ea"/>
                <a:ea typeface="+mj-ea"/>
              </a:rPr>
              <a:t>S: </a:t>
            </a:r>
            <a:r>
              <a:rPr lang="ko-KR" altLang="ko-KR" sz="1200" dirty="0">
                <a:latin typeface="+mj-ea"/>
                <a:ea typeface="+mj-ea"/>
              </a:rPr>
              <a:t>기호</a:t>
            </a:r>
          </a:p>
          <a:p>
            <a:pPr latinLnBrk="0"/>
            <a:r>
              <a:rPr lang="en-US" altLang="ko-KR" sz="1200" dirty="0">
                <a:latin typeface="+mj-ea"/>
                <a:ea typeface="+mj-ea"/>
              </a:rPr>
              <a:t>F: </a:t>
            </a:r>
            <a:r>
              <a:rPr lang="ko-KR" altLang="ko-KR" sz="1200" dirty="0">
                <a:latin typeface="+mj-ea"/>
                <a:ea typeface="+mj-ea"/>
              </a:rPr>
              <a:t>외국어</a:t>
            </a:r>
          </a:p>
          <a:p>
            <a:pPr latinLnBrk="0"/>
            <a:r>
              <a:rPr lang="en-US" altLang="ko-KR" sz="1200" dirty="0">
                <a:latin typeface="+mj-ea"/>
                <a:ea typeface="+mj-ea"/>
              </a:rPr>
              <a:t>N: </a:t>
            </a:r>
            <a:r>
              <a:rPr lang="ko-KR" altLang="ko-KR" sz="1200" dirty="0">
                <a:latin typeface="+mj-ea"/>
                <a:ea typeface="+mj-ea"/>
              </a:rPr>
              <a:t>체언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ko-KR" sz="1200" dirty="0">
                <a:latin typeface="+mj-ea"/>
                <a:ea typeface="+mj-ea"/>
              </a:rPr>
              <a:t>명사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ko-KR" sz="1200" dirty="0">
                <a:latin typeface="+mj-ea"/>
                <a:ea typeface="+mj-ea"/>
              </a:rPr>
              <a:t>대명사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ko-KR" sz="1200" dirty="0">
                <a:latin typeface="+mj-ea"/>
                <a:ea typeface="+mj-ea"/>
              </a:rPr>
              <a:t>수사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endParaRPr lang="ko-KR" altLang="ko-KR" sz="1200" dirty="0">
              <a:latin typeface="+mj-ea"/>
              <a:ea typeface="+mj-ea"/>
            </a:endParaRPr>
          </a:p>
          <a:p>
            <a:pPr latinLnBrk="0"/>
            <a:r>
              <a:rPr lang="en-US" altLang="ko-KR" sz="1200" dirty="0">
                <a:latin typeface="+mj-ea"/>
                <a:ea typeface="+mj-ea"/>
              </a:rPr>
              <a:t>P: </a:t>
            </a:r>
            <a:r>
              <a:rPr lang="ko-KR" altLang="ko-KR" sz="1200" dirty="0">
                <a:latin typeface="+mj-ea"/>
                <a:ea typeface="+mj-ea"/>
              </a:rPr>
              <a:t>용언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ko-KR" sz="1200" dirty="0">
                <a:latin typeface="+mj-ea"/>
                <a:ea typeface="+mj-ea"/>
              </a:rPr>
              <a:t>동사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ko-KR" sz="1200" dirty="0">
                <a:latin typeface="+mj-ea"/>
                <a:ea typeface="+mj-ea"/>
              </a:rPr>
              <a:t>형용사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pPr latinLnBrk="0"/>
            <a:r>
              <a:rPr lang="en-US" altLang="ko-KR" sz="1200" dirty="0">
                <a:latin typeface="+mj-ea"/>
                <a:ea typeface="+mj-ea"/>
              </a:rPr>
              <a:t>M: </a:t>
            </a:r>
            <a:r>
              <a:rPr lang="ko-KR" altLang="en-US" sz="1200" dirty="0">
                <a:latin typeface="+mj-ea"/>
                <a:ea typeface="+mj-ea"/>
              </a:rPr>
              <a:t>수식언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관형사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부사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pPr latinLnBrk="0"/>
            <a:r>
              <a:rPr lang="en-US" altLang="ko-KR" sz="1200" dirty="0">
                <a:latin typeface="+mj-ea"/>
                <a:ea typeface="+mj-ea"/>
              </a:rPr>
              <a:t>I: </a:t>
            </a:r>
            <a:r>
              <a:rPr lang="ko-KR" altLang="en-US" sz="1200" dirty="0">
                <a:latin typeface="+mj-ea"/>
                <a:ea typeface="+mj-ea"/>
              </a:rPr>
              <a:t>독립언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감탄사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pPr latinLnBrk="0"/>
            <a:r>
              <a:rPr lang="en-US" altLang="ko-KR" sz="1200" dirty="0">
                <a:latin typeface="+mj-ea"/>
                <a:ea typeface="+mj-ea"/>
              </a:rPr>
              <a:t>J: </a:t>
            </a:r>
            <a:r>
              <a:rPr lang="ko-KR" altLang="en-US" sz="1200" dirty="0">
                <a:latin typeface="+mj-ea"/>
                <a:ea typeface="+mj-ea"/>
              </a:rPr>
              <a:t>관계언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조사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pPr latinLnBrk="0"/>
            <a:r>
              <a:rPr lang="en-US" altLang="ko-KR" sz="1200" dirty="0">
                <a:latin typeface="+mj-ea"/>
                <a:ea typeface="+mj-ea"/>
              </a:rPr>
              <a:t>E: </a:t>
            </a:r>
            <a:r>
              <a:rPr lang="ko-KR" altLang="en-US" sz="1200" dirty="0">
                <a:latin typeface="+mj-ea"/>
                <a:ea typeface="+mj-ea"/>
              </a:rPr>
              <a:t>어미</a:t>
            </a:r>
          </a:p>
          <a:p>
            <a:pPr latinLnBrk="0"/>
            <a:r>
              <a:rPr lang="en-US" altLang="ko-KR" sz="1200" dirty="0">
                <a:latin typeface="+mj-ea"/>
                <a:ea typeface="+mj-ea"/>
              </a:rPr>
              <a:t>X: </a:t>
            </a:r>
            <a:r>
              <a:rPr lang="ko-KR" altLang="en-US" sz="1200" dirty="0">
                <a:latin typeface="+mj-ea"/>
                <a:ea typeface="+mj-ea"/>
              </a:rPr>
              <a:t>접사</a:t>
            </a:r>
            <a:endParaRPr lang="ko-KR" altLang="ko-KR" sz="1200" dirty="0">
              <a:latin typeface="+mj-ea"/>
              <a:ea typeface="+mj-ea"/>
            </a:endParaRPr>
          </a:p>
          <a:p>
            <a:endParaRPr lang="ko-KR" altLang="en-US" sz="1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97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자연어 처리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81768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한나눔에서</a:t>
            </a:r>
            <a:r>
              <a:rPr lang="ko-KR" altLang="en-US" sz="1200" dirty="0">
                <a:latin typeface="+mn-ea"/>
              </a:rPr>
              <a:t> 사용하는 카이스트 품사 태그 셋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093536" y="-37216"/>
            <a:ext cx="4029739" cy="8506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61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자연어 처리</a:t>
            </a:r>
            <a:endParaRPr lang="en-US" altLang="ko-KR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537" y="1674297"/>
            <a:ext cx="70389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52245" y="2661462"/>
            <a:ext cx="5241851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setup_twitter_oauth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en-US" altLang="ko-KR" sz="1200" dirty="0" err="1">
                <a:latin typeface="+mj-ea"/>
                <a:ea typeface="+mj-ea"/>
              </a:rPr>
              <a:t>api_key,api_secret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en-US" altLang="ko-KR" sz="1200" dirty="0" err="1">
                <a:latin typeface="+mj-ea"/>
                <a:ea typeface="+mj-ea"/>
              </a:rPr>
              <a:t>access_token,access_token_secret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r>
              <a:rPr lang="en-US" altLang="ko-KR" sz="1200" dirty="0">
                <a:latin typeface="+mj-ea"/>
                <a:ea typeface="+mj-ea"/>
              </a:rPr>
              <a:t>key &lt;- "</a:t>
            </a:r>
            <a:r>
              <a:rPr lang="ko-KR" altLang="en-US" sz="1200" dirty="0">
                <a:latin typeface="+mj-ea"/>
                <a:ea typeface="+mj-ea"/>
              </a:rPr>
              <a:t>미세먼지</a:t>
            </a:r>
            <a:r>
              <a:rPr lang="en-US" altLang="ko-KR" sz="1200" dirty="0">
                <a:latin typeface="+mj-ea"/>
                <a:ea typeface="+mj-ea"/>
              </a:rPr>
              <a:t>"</a:t>
            </a:r>
          </a:p>
          <a:p>
            <a:r>
              <a:rPr lang="en-US" altLang="ko-KR" sz="1200" dirty="0">
                <a:latin typeface="+mj-ea"/>
                <a:ea typeface="+mj-ea"/>
              </a:rPr>
              <a:t>key &lt;- enc2.utf8(key)</a:t>
            </a:r>
          </a:p>
          <a:p>
            <a:r>
              <a:rPr lang="en-US" altLang="ko-KR" sz="1200" dirty="0">
                <a:latin typeface="+mj-ea"/>
                <a:ea typeface="+mj-ea"/>
              </a:rPr>
              <a:t>result &lt;- </a:t>
            </a:r>
            <a:r>
              <a:rPr lang="en-US" altLang="ko-KR" sz="1200" dirty="0" err="1">
                <a:latin typeface="+mj-ea"/>
                <a:ea typeface="+mj-ea"/>
              </a:rPr>
              <a:t>searchTwitter</a:t>
            </a:r>
            <a:r>
              <a:rPr lang="en-US" altLang="ko-KR" sz="1200" dirty="0">
                <a:latin typeface="+mj-ea"/>
                <a:ea typeface="+mj-ea"/>
              </a:rPr>
              <a:t>(key, n=100)</a:t>
            </a:r>
          </a:p>
          <a:p>
            <a:r>
              <a:rPr lang="en-US" altLang="ko-KR" sz="1200" dirty="0">
                <a:latin typeface="+mj-ea"/>
                <a:ea typeface="+mj-ea"/>
              </a:rPr>
              <a:t>DF &lt;- </a:t>
            </a:r>
            <a:r>
              <a:rPr lang="en-US" altLang="ko-KR" sz="1200" dirty="0" err="1">
                <a:latin typeface="+mj-ea"/>
                <a:ea typeface="+mj-ea"/>
              </a:rPr>
              <a:t>twListToDF</a:t>
            </a:r>
            <a:r>
              <a:rPr lang="en-US" altLang="ko-KR" sz="1200" dirty="0">
                <a:latin typeface="+mj-ea"/>
                <a:ea typeface="+mj-ea"/>
              </a:rPr>
              <a:t>(result)</a:t>
            </a:r>
          </a:p>
          <a:p>
            <a:r>
              <a:rPr lang="en-US" altLang="ko-KR" sz="1200" dirty="0">
                <a:latin typeface="+mj-ea"/>
                <a:ea typeface="+mj-ea"/>
              </a:rPr>
              <a:t>content &lt;- </a:t>
            </a:r>
            <a:r>
              <a:rPr lang="en-US" altLang="ko-KR" sz="1200" dirty="0" err="1">
                <a:latin typeface="+mj-ea"/>
                <a:ea typeface="+mj-ea"/>
              </a:rPr>
              <a:t>DF$text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content &lt;- </a:t>
            </a:r>
            <a:r>
              <a:rPr lang="en-US" altLang="ko-KR" sz="1200" dirty="0" err="1">
                <a:latin typeface="+mj-ea"/>
                <a:ea typeface="+mj-ea"/>
              </a:rPr>
              <a:t>gsub</a:t>
            </a:r>
            <a:r>
              <a:rPr lang="en-US" altLang="ko-KR" sz="1200" dirty="0">
                <a:latin typeface="+mj-ea"/>
                <a:ea typeface="+mj-ea"/>
              </a:rPr>
              <a:t>("[[:lower:][:upper:][:digit:][:</a:t>
            </a:r>
            <a:r>
              <a:rPr lang="en-US" altLang="ko-KR" sz="1200" dirty="0" err="1">
                <a:latin typeface="+mj-ea"/>
                <a:ea typeface="+mj-ea"/>
              </a:rPr>
              <a:t>punct</a:t>
            </a:r>
            <a:r>
              <a:rPr lang="en-US" altLang="ko-KR" sz="1200" dirty="0">
                <a:latin typeface="+mj-ea"/>
                <a:ea typeface="+mj-ea"/>
              </a:rPr>
              <a:t>:][:</a:t>
            </a:r>
            <a:r>
              <a:rPr lang="en-US" altLang="ko-KR" sz="1200" dirty="0" err="1">
                <a:latin typeface="+mj-ea"/>
                <a:ea typeface="+mj-ea"/>
              </a:rPr>
              <a:t>cntrl</a:t>
            </a:r>
            <a:r>
              <a:rPr lang="en-US" altLang="ko-KR" sz="1200" dirty="0">
                <a:latin typeface="+mj-ea"/>
                <a:ea typeface="+mj-ea"/>
              </a:rPr>
              <a:t>:]]", "", content)</a:t>
            </a:r>
          </a:p>
          <a:p>
            <a:r>
              <a:rPr lang="en-US" altLang="ko-KR" sz="1200" dirty="0">
                <a:latin typeface="+mj-ea"/>
                <a:ea typeface="+mj-ea"/>
              </a:rPr>
              <a:t>content &lt;- </a:t>
            </a:r>
            <a:r>
              <a:rPr lang="en-US" altLang="ko-KR" sz="1200" dirty="0" err="1">
                <a:latin typeface="+mj-ea"/>
                <a:ea typeface="+mj-ea"/>
              </a:rPr>
              <a:t>gsub</a:t>
            </a:r>
            <a:r>
              <a:rPr lang="en-US" altLang="ko-KR" sz="1200" dirty="0">
                <a:latin typeface="+mj-ea"/>
                <a:ea typeface="+mj-ea"/>
              </a:rPr>
              <a:t>("</a:t>
            </a:r>
            <a:r>
              <a:rPr lang="ko-KR" altLang="en-US" sz="1200" dirty="0">
                <a:latin typeface="+mj-ea"/>
                <a:ea typeface="+mj-ea"/>
              </a:rPr>
              <a:t>미세먼지</a:t>
            </a:r>
            <a:r>
              <a:rPr lang="en-US" altLang="ko-KR" sz="1200" dirty="0">
                <a:latin typeface="+mj-ea"/>
                <a:ea typeface="+mj-ea"/>
              </a:rPr>
              <a:t>", "", content)</a:t>
            </a:r>
          </a:p>
          <a:p>
            <a:r>
              <a:rPr lang="en-US" altLang="ko-KR" sz="1200" dirty="0">
                <a:latin typeface="+mj-ea"/>
                <a:ea typeface="+mj-ea"/>
              </a:rPr>
              <a:t>content</a:t>
            </a:r>
          </a:p>
          <a:p>
            <a:r>
              <a:rPr lang="en-US" altLang="ko-KR" sz="1200" dirty="0">
                <a:latin typeface="+mj-ea"/>
                <a:ea typeface="+mj-ea"/>
              </a:rPr>
              <a:t>word &lt;- </a:t>
            </a:r>
            <a:r>
              <a:rPr lang="en-US" altLang="ko-KR" sz="1200" dirty="0" err="1">
                <a:latin typeface="+mj-ea"/>
                <a:ea typeface="+mj-ea"/>
              </a:rPr>
              <a:t>extractNoun</a:t>
            </a:r>
            <a:r>
              <a:rPr lang="en-US" altLang="ko-KR" sz="1200" dirty="0">
                <a:latin typeface="+mj-ea"/>
                <a:ea typeface="+mj-ea"/>
              </a:rPr>
              <a:t>(content)</a:t>
            </a:r>
          </a:p>
          <a:p>
            <a:r>
              <a:rPr lang="en-US" altLang="ko-KR" sz="1200" dirty="0" err="1">
                <a:latin typeface="+mj-ea"/>
                <a:ea typeface="+mj-ea"/>
              </a:rPr>
              <a:t>cdata</a:t>
            </a:r>
            <a:r>
              <a:rPr lang="en-US" altLang="ko-KR" sz="1200" dirty="0">
                <a:latin typeface="+mj-ea"/>
                <a:ea typeface="+mj-ea"/>
              </a:rPr>
              <a:t> &lt;- </a:t>
            </a:r>
            <a:r>
              <a:rPr lang="en-US" altLang="ko-KR" sz="1200" dirty="0" err="1">
                <a:latin typeface="+mj-ea"/>
                <a:ea typeface="+mj-ea"/>
              </a:rPr>
              <a:t>unlist</a:t>
            </a:r>
            <a:r>
              <a:rPr lang="en-US" altLang="ko-KR" sz="1200" dirty="0">
                <a:latin typeface="+mj-ea"/>
                <a:ea typeface="+mj-ea"/>
              </a:rPr>
              <a:t>(word)</a:t>
            </a:r>
          </a:p>
          <a:p>
            <a:r>
              <a:rPr lang="en-US" altLang="ko-KR" sz="1200" dirty="0" err="1">
                <a:latin typeface="+mj-ea"/>
                <a:ea typeface="+mj-ea"/>
              </a:rPr>
              <a:t>cdata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 err="1">
                <a:latin typeface="+mj-ea"/>
                <a:ea typeface="+mj-ea"/>
              </a:rPr>
              <a:t>cdata</a:t>
            </a:r>
            <a:r>
              <a:rPr lang="en-US" altLang="ko-KR" sz="1200" dirty="0">
                <a:latin typeface="+mj-ea"/>
                <a:ea typeface="+mj-ea"/>
              </a:rPr>
              <a:t> &lt;- Filter(function(x) {</a:t>
            </a:r>
            <a:r>
              <a:rPr lang="en-US" altLang="ko-KR" sz="1200" dirty="0" err="1">
                <a:latin typeface="+mj-ea"/>
                <a:ea typeface="+mj-ea"/>
              </a:rPr>
              <a:t>nchar</a:t>
            </a:r>
            <a:r>
              <a:rPr lang="en-US" altLang="ko-KR" sz="1200" dirty="0">
                <a:latin typeface="+mj-ea"/>
                <a:ea typeface="+mj-ea"/>
              </a:rPr>
              <a:t>(x) &lt; 6 &amp; </a:t>
            </a:r>
            <a:r>
              <a:rPr lang="en-US" altLang="ko-KR" sz="1200" dirty="0" err="1">
                <a:latin typeface="+mj-ea"/>
                <a:ea typeface="+mj-ea"/>
              </a:rPr>
              <a:t>nchar</a:t>
            </a:r>
            <a:r>
              <a:rPr lang="en-US" altLang="ko-KR" sz="1200" dirty="0">
                <a:latin typeface="+mj-ea"/>
                <a:ea typeface="+mj-ea"/>
              </a:rPr>
              <a:t>(x) &gt;= 2.} ,</a:t>
            </a:r>
            <a:r>
              <a:rPr lang="en-US" altLang="ko-KR" sz="1200" dirty="0" err="1">
                <a:latin typeface="+mj-ea"/>
                <a:ea typeface="+mj-ea"/>
              </a:rPr>
              <a:t>cdata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r>
              <a:rPr lang="en-US" altLang="ko-KR" sz="1200" dirty="0" err="1">
                <a:latin typeface="+mj-ea"/>
                <a:ea typeface="+mj-ea"/>
              </a:rPr>
              <a:t>wordcount</a:t>
            </a:r>
            <a:r>
              <a:rPr lang="en-US" altLang="ko-KR" sz="1200" dirty="0">
                <a:latin typeface="+mj-ea"/>
                <a:ea typeface="+mj-ea"/>
              </a:rPr>
              <a:t> &lt;- table(</a:t>
            </a:r>
            <a:r>
              <a:rPr lang="en-US" altLang="ko-KR" sz="1200" dirty="0" err="1">
                <a:latin typeface="+mj-ea"/>
                <a:ea typeface="+mj-ea"/>
              </a:rPr>
              <a:t>cdata</a:t>
            </a:r>
            <a:r>
              <a:rPr lang="en-US" altLang="ko-KR" sz="1200" dirty="0">
                <a:latin typeface="+mj-ea"/>
                <a:ea typeface="+mj-ea"/>
              </a:rPr>
              <a:t>) </a:t>
            </a:r>
          </a:p>
          <a:p>
            <a:r>
              <a:rPr lang="en-US" altLang="ko-KR" sz="1200" dirty="0" err="1">
                <a:latin typeface="+mj-ea"/>
                <a:ea typeface="+mj-ea"/>
              </a:rPr>
              <a:t>wordcount</a:t>
            </a:r>
            <a:r>
              <a:rPr lang="en-US" altLang="ko-KR" sz="1200" dirty="0">
                <a:latin typeface="+mj-ea"/>
                <a:ea typeface="+mj-ea"/>
              </a:rPr>
              <a:t> &lt;- head(sort(</a:t>
            </a:r>
            <a:r>
              <a:rPr lang="en-US" altLang="ko-KR" sz="1200" dirty="0" err="1">
                <a:latin typeface="+mj-ea"/>
                <a:ea typeface="+mj-ea"/>
              </a:rPr>
              <a:t>wordcount</a:t>
            </a:r>
            <a:r>
              <a:rPr lang="en-US" altLang="ko-KR" sz="1200" dirty="0">
                <a:latin typeface="+mj-ea"/>
                <a:ea typeface="+mj-ea"/>
              </a:rPr>
              <a:t>, decreasing=T),30)</a:t>
            </a:r>
          </a:p>
          <a:p>
            <a:r>
              <a:rPr lang="en-US" altLang="ko-KR" sz="1200" dirty="0">
                <a:latin typeface="+mj-ea"/>
                <a:ea typeface="+mj-ea"/>
              </a:rPr>
              <a:t>library(</a:t>
            </a:r>
            <a:r>
              <a:rPr lang="en-US" altLang="ko-KR" sz="1200" dirty="0" err="1">
                <a:latin typeface="+mj-ea"/>
                <a:ea typeface="+mj-ea"/>
              </a:rPr>
              <a:t>wordcloud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r>
              <a:rPr lang="en-US" altLang="ko-KR" sz="1200" dirty="0" err="1">
                <a:latin typeface="+mj-ea"/>
                <a:ea typeface="+mj-ea"/>
              </a:rPr>
              <a:t>wordcloud</a:t>
            </a:r>
            <a:r>
              <a:rPr lang="en-US" altLang="ko-KR" sz="1200" dirty="0">
                <a:latin typeface="+mj-ea"/>
                <a:ea typeface="+mj-ea"/>
              </a:rPr>
              <a:t>(names(</a:t>
            </a:r>
            <a:r>
              <a:rPr lang="en-US" altLang="ko-KR" sz="1200" dirty="0" err="1">
                <a:latin typeface="+mj-ea"/>
                <a:ea typeface="+mj-ea"/>
              </a:rPr>
              <a:t>wordcount</a:t>
            </a:r>
            <a:r>
              <a:rPr lang="en-US" altLang="ko-KR" sz="1200" dirty="0">
                <a:latin typeface="+mj-ea"/>
                <a:ea typeface="+mj-ea"/>
              </a:rPr>
              <a:t>),</a:t>
            </a:r>
            <a:r>
              <a:rPr lang="en-US" altLang="ko-KR" sz="1200" dirty="0" err="1">
                <a:latin typeface="+mj-ea"/>
                <a:ea typeface="+mj-ea"/>
              </a:rPr>
              <a:t>freq</a:t>
            </a:r>
            <a:r>
              <a:rPr lang="en-US" altLang="ko-KR" sz="1200" dirty="0">
                <a:latin typeface="+mj-ea"/>
                <a:ea typeface="+mj-ea"/>
              </a:rPr>
              <a:t>=</a:t>
            </a:r>
            <a:r>
              <a:rPr lang="en-US" altLang="ko-KR" sz="1200" dirty="0" err="1">
                <a:latin typeface="+mj-ea"/>
                <a:ea typeface="+mj-ea"/>
              </a:rPr>
              <a:t>wordcount,scale</a:t>
            </a:r>
            <a:r>
              <a:rPr lang="en-US" altLang="ko-KR" sz="1200" dirty="0">
                <a:latin typeface="+mj-ea"/>
                <a:ea typeface="+mj-ea"/>
              </a:rPr>
              <a:t>=c(5,1),</a:t>
            </a:r>
            <a:r>
              <a:rPr lang="en-US" altLang="ko-KR" sz="1200" dirty="0" err="1">
                <a:latin typeface="+mj-ea"/>
                <a:ea typeface="+mj-ea"/>
              </a:rPr>
              <a:t>rot.per</a:t>
            </a:r>
            <a:r>
              <a:rPr lang="en-US" altLang="ko-KR" sz="1200" dirty="0">
                <a:latin typeface="+mj-ea"/>
                <a:ea typeface="+mj-ea"/>
              </a:rPr>
              <a:t>=0.35,min.freq=2.,  </a:t>
            </a:r>
            <a:r>
              <a:rPr lang="en-US" altLang="ko-KR" sz="1200" dirty="0" err="1">
                <a:latin typeface="+mj-ea"/>
                <a:ea typeface="+mj-ea"/>
              </a:rPr>
              <a:t>random.order</a:t>
            </a:r>
            <a:r>
              <a:rPr lang="en-US" altLang="ko-KR" sz="1200" dirty="0">
                <a:latin typeface="+mj-ea"/>
                <a:ea typeface="+mj-ea"/>
              </a:rPr>
              <a:t>=</a:t>
            </a:r>
            <a:r>
              <a:rPr lang="en-US" altLang="ko-KR" sz="1200" dirty="0" err="1">
                <a:latin typeface="+mj-ea"/>
                <a:ea typeface="+mj-ea"/>
              </a:rPr>
              <a:t>F,random.color</a:t>
            </a:r>
            <a:r>
              <a:rPr lang="en-US" altLang="ko-KR" sz="1200" dirty="0">
                <a:latin typeface="+mj-ea"/>
                <a:ea typeface="+mj-ea"/>
              </a:rPr>
              <a:t>=</a:t>
            </a:r>
            <a:r>
              <a:rPr lang="en-US" altLang="ko-KR" sz="1200" dirty="0" err="1">
                <a:latin typeface="+mj-ea"/>
                <a:ea typeface="+mj-ea"/>
              </a:rPr>
              <a:t>T,colors</a:t>
            </a:r>
            <a:r>
              <a:rPr lang="en-US" altLang="ko-KR" sz="1200" dirty="0">
                <a:latin typeface="+mj-ea"/>
                <a:ea typeface="+mj-ea"/>
              </a:rPr>
              <a:t>=rainbow(2.0))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536" y="3827217"/>
            <a:ext cx="2640308" cy="239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80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8176827" cy="46166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[ </a:t>
            </a:r>
            <a:r>
              <a:rPr lang="ko-KR" altLang="en-US" sz="1400" b="1" dirty="0">
                <a:latin typeface="+mn-ea"/>
              </a:rPr>
              <a:t>정규 </a:t>
            </a:r>
            <a:r>
              <a:rPr lang="ko-KR" altLang="en-US" sz="1400" b="1" dirty="0" err="1">
                <a:latin typeface="+mn-ea"/>
              </a:rPr>
              <a:t>표현식</a:t>
            </a:r>
            <a:r>
              <a:rPr lang="ko-KR" altLang="en-US" sz="1400" b="1" dirty="0">
                <a:latin typeface="+mn-ea"/>
              </a:rPr>
              <a:t> 활용 </a:t>
            </a:r>
            <a:r>
              <a:rPr lang="en-US" altLang="ko-KR" sz="1400" b="1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word &lt;- "JAVA </a:t>
            </a:r>
            <a:r>
              <a:rPr lang="en-US" altLang="ko-KR" sz="1200" b="1" dirty="0" err="1">
                <a:latin typeface="+mn-ea"/>
              </a:rPr>
              <a:t>javascript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가나다 </a:t>
            </a:r>
            <a:r>
              <a:rPr lang="en-US" altLang="ko-KR" sz="1200" b="1" dirty="0">
                <a:latin typeface="+mn-ea"/>
              </a:rPr>
              <a:t>12.3 %^&amp;*"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("A",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("a",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</a:t>
            </a:r>
            <a:r>
              <a:rPr lang="en-US" altLang="ko-KR" sz="1200" dirty="0" err="1">
                <a:latin typeface="+mn-ea"/>
              </a:rPr>
              <a:t>Aa</a:t>
            </a:r>
            <a:r>
              <a:rPr lang="en-US" altLang="ko-KR" sz="1200" dirty="0">
                <a:latin typeface="+mn-ea"/>
              </a:rPr>
              <a:t>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</a:t>
            </a:r>
            <a:r>
              <a:rPr lang="ko-KR" altLang="en-US" sz="1200" dirty="0">
                <a:latin typeface="+mn-ea"/>
              </a:rPr>
              <a:t>가</a:t>
            </a:r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 err="1">
                <a:latin typeface="+mn-ea"/>
              </a:rPr>
              <a:t>힣</a:t>
            </a:r>
            <a:r>
              <a:rPr lang="en-US" altLang="ko-KR" sz="1200" dirty="0">
                <a:latin typeface="+mn-ea"/>
              </a:rPr>
              <a:t>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("[^</a:t>
            </a:r>
            <a:r>
              <a:rPr lang="ko-KR" altLang="en-US" sz="1200" dirty="0">
                <a:latin typeface="+mn-ea"/>
              </a:rPr>
              <a:t>가</a:t>
            </a:r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 err="1">
                <a:latin typeface="+mn-ea"/>
              </a:rPr>
              <a:t>힣</a:t>
            </a:r>
            <a:r>
              <a:rPr lang="en-US" altLang="ko-KR" sz="1200" dirty="0">
                <a:latin typeface="+mn-ea"/>
              </a:rPr>
              <a:t>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("[&amp;^%*]",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("[[:</a:t>
            </a:r>
            <a:r>
              <a:rPr lang="en-US" altLang="ko-KR" sz="1200" dirty="0" err="1">
                <a:latin typeface="+mn-ea"/>
              </a:rPr>
              <a:t>punct</a:t>
            </a:r>
            <a:r>
              <a:rPr lang="en-US" altLang="ko-KR" sz="1200" dirty="0">
                <a:latin typeface="+mn-ea"/>
              </a:rPr>
              <a:t>:]]",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("[[:</a:t>
            </a:r>
            <a:r>
              <a:rPr lang="en-US" altLang="ko-KR" sz="1200" dirty="0" err="1">
                <a:latin typeface="+mn-ea"/>
              </a:rPr>
              <a:t>alnum</a:t>
            </a:r>
            <a:r>
              <a:rPr lang="en-US" altLang="ko-KR" sz="1200" dirty="0">
                <a:latin typeface="+mn-ea"/>
              </a:rPr>
              <a:t>:]]",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("[12.34567890]",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("[[:digit:]]",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("[^[:</a:t>
            </a:r>
            <a:r>
              <a:rPr lang="en-US" altLang="ko-KR" sz="1200" dirty="0" err="1">
                <a:latin typeface="+mn-ea"/>
              </a:rPr>
              <a:t>alnum</a:t>
            </a:r>
            <a:r>
              <a:rPr lang="en-US" altLang="ko-KR" sz="1200" dirty="0">
                <a:latin typeface="+mn-ea"/>
              </a:rPr>
              <a:t>:]]",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("[[:space:]]",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("[[:space:][:</a:t>
            </a:r>
            <a:r>
              <a:rPr lang="en-US" altLang="ko-KR" sz="1200" dirty="0" err="1">
                <a:latin typeface="+mn-ea"/>
              </a:rPr>
              <a:t>punct</a:t>
            </a:r>
            <a:r>
              <a:rPr lang="en-US" altLang="ko-KR" sz="1200" dirty="0">
                <a:latin typeface="+mn-ea"/>
              </a:rPr>
              <a:t>:]]", "", word)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395" y="3062178"/>
            <a:ext cx="3274827" cy="3359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09" y="1488227"/>
            <a:ext cx="31146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644" y="3232409"/>
            <a:ext cx="29527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19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817682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[ </a:t>
            </a:r>
            <a:r>
              <a:rPr lang="en-US" altLang="ko-KR" sz="1200" b="1" dirty="0" err="1">
                <a:latin typeface="+mn-ea"/>
              </a:rPr>
              <a:t>stringr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패키지 활용 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install.packages</a:t>
            </a:r>
            <a:r>
              <a:rPr lang="en-US" altLang="ko-KR" sz="1200" dirty="0">
                <a:latin typeface="+mn-ea"/>
              </a:rPr>
              <a:t>("</a:t>
            </a:r>
            <a:r>
              <a:rPr lang="en-US" altLang="ko-KR" sz="1200" dirty="0" err="1">
                <a:latin typeface="+mn-ea"/>
              </a:rPr>
              <a:t>stringr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</a:t>
            </a:r>
            <a:r>
              <a:rPr lang="en-US" altLang="ko-KR" sz="1200" dirty="0" err="1">
                <a:latin typeface="+mn-ea"/>
              </a:rPr>
              <a:t>stringr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486" y="3030279"/>
            <a:ext cx="4453028" cy="325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346" y="1463357"/>
            <a:ext cx="4476750" cy="347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84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THE개이득"/>
        <a:ea typeface="THE개이득"/>
        <a:cs typeface=""/>
      </a:majorFont>
      <a:minorFont>
        <a:latin typeface="THE개이득"/>
        <a:ea typeface="THE개이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2457</Words>
  <Application>Microsoft Office PowerPoint</Application>
  <PresentationFormat>와이드스크린</PresentationFormat>
  <Paragraphs>364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THE개이득</vt:lpstr>
      <vt:lpstr>나눔고딕 ExtraBold</vt:lpstr>
      <vt:lpstr>맑은 고딕</vt:lpstr>
      <vt:lpstr>옥션고딕 M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Windows User</cp:lastModifiedBy>
  <cp:revision>22</cp:revision>
  <dcterms:created xsi:type="dcterms:W3CDTF">2020-05-14T02:33:10Z</dcterms:created>
  <dcterms:modified xsi:type="dcterms:W3CDTF">2021-03-18T08:04:57Z</dcterms:modified>
</cp:coreProperties>
</file>