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4" r:id="rId5"/>
    <p:sldId id="263" r:id="rId6"/>
    <p:sldId id="267" r:id="rId7"/>
    <p:sldId id="279" r:id="rId8"/>
    <p:sldId id="275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BF05D-9363-4422-86A1-5B778893914A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A16B-8F77-46FE-9BB8-284930E06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4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93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4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2484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여기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빼기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81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94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65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85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17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0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0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4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5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7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4D6E-21B0-4DA2-B75B-4DC83531E87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5557-3C0F-4F85-AEA7-ECF4450A3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69D2-B218-4A7E-BB53-D293F834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605" y="2544784"/>
            <a:ext cx="9695042" cy="126188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은행 앱 리뷰 데이터 분석을 통한 </a:t>
            </a:r>
            <a:r>
              <a:rPr lang="ko-KR" altLang="en-US" sz="3200" dirty="0" err="1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인사이트</a:t>
            </a:r>
            <a:r>
              <a:rPr lang="ko-KR" altLang="en-US" sz="32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도출</a:t>
            </a:r>
            <a:r>
              <a:rPr lang="en-US" altLang="ko-KR" sz="44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44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 smtClean="0">
                <a:solidFill>
                  <a:srgbClr val="1153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4400" dirty="0" smtClean="0">
                <a:solidFill>
                  <a:srgbClr val="1153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 smtClean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</a:t>
            </a:r>
            <a:r>
              <a:rPr lang="ko-KR" altLang="en-US" sz="2400" dirty="0" smtClean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서비스 개발 </a:t>
            </a:r>
            <a:r>
              <a:rPr lang="en-US" altLang="ko-KR" sz="2400" dirty="0" smtClean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2400" dirty="0" smtClean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endParaRPr lang="ko-KR" altLang="en-US" sz="2400" dirty="0">
              <a:solidFill>
                <a:srgbClr val="86B7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A19FBB-78AA-4D78-9A75-045DEE5EC72E}"/>
              </a:ext>
            </a:extLst>
          </p:cNvPr>
          <p:cNvSpPr txBox="1">
            <a:spLocks/>
          </p:cNvSpPr>
          <p:nvPr/>
        </p:nvSpPr>
        <p:spPr>
          <a:xfrm>
            <a:off x="3507094" y="4312514"/>
            <a:ext cx="4753642" cy="134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영재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r>
              <a:rPr lang="en-US" altLang="ko-KR" sz="16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황영민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현재웅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D47B11-AF69-46C4-B77E-B35F046467EC}"/>
              </a:ext>
            </a:extLst>
          </p:cNvPr>
          <p:cNvGrpSpPr/>
          <p:nvPr/>
        </p:nvGrpSpPr>
        <p:grpSpPr>
          <a:xfrm>
            <a:off x="4973900" y="4810180"/>
            <a:ext cx="9062582" cy="4190889"/>
            <a:chOff x="2729204" y="2763747"/>
            <a:chExt cx="11551309" cy="5341773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2957A9C-C775-4BFA-B745-5DA95F4B7FCF}"/>
                </a:ext>
              </a:extLst>
            </p:cNvPr>
            <p:cNvSpPr/>
            <p:nvPr/>
          </p:nvSpPr>
          <p:spPr>
            <a:xfrm rot="5400000" flipV="1">
              <a:off x="8791779" y="890624"/>
              <a:ext cx="3615612" cy="7361857"/>
            </a:xfrm>
            <a:prstGeom prst="parallelogram">
              <a:avLst/>
            </a:prstGeom>
            <a:solidFill>
              <a:srgbClr val="B0E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87A3AA5-33A1-4F72-A0C3-E1AFD9ACF0D5}"/>
                </a:ext>
              </a:extLst>
            </p:cNvPr>
            <p:cNvSpPr/>
            <p:nvPr/>
          </p:nvSpPr>
          <p:spPr>
            <a:xfrm rot="5400000">
              <a:off x="6697053" y="3918411"/>
              <a:ext cx="3615612" cy="3172405"/>
            </a:xfrm>
            <a:prstGeom prst="parallelogram">
              <a:avLst/>
            </a:prstGeom>
            <a:solidFill>
              <a:srgbClr val="86B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E1EE4A57-B3B1-4FA8-8447-0FED29F07ADA}"/>
                </a:ext>
              </a:extLst>
            </p:cNvPr>
            <p:cNvSpPr/>
            <p:nvPr/>
          </p:nvSpPr>
          <p:spPr>
            <a:xfrm rot="5400000" flipV="1">
              <a:off x="4602327" y="2616785"/>
              <a:ext cx="3615612" cy="73618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F5C40E-EFFA-48C3-ABAD-D15CC620844C}"/>
              </a:ext>
            </a:extLst>
          </p:cNvPr>
          <p:cNvGrpSpPr/>
          <p:nvPr/>
        </p:nvGrpSpPr>
        <p:grpSpPr>
          <a:xfrm rot="10800000">
            <a:off x="-481760" y="-1550854"/>
            <a:ext cx="7249186" cy="3096613"/>
            <a:chOff x="-755524" y="-370447"/>
            <a:chExt cx="11551309" cy="5423419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1867D1A1-AC5E-4773-851E-18468CE25679}"/>
                </a:ext>
              </a:extLst>
            </p:cNvPr>
            <p:cNvSpPr/>
            <p:nvPr/>
          </p:nvSpPr>
          <p:spPr>
            <a:xfrm rot="5400000" flipV="1">
              <a:off x="5307050" y="-2243569"/>
              <a:ext cx="3615613" cy="7361857"/>
            </a:xfrm>
            <a:prstGeom prst="parallelogram">
              <a:avLst/>
            </a:prstGeom>
            <a:solidFill>
              <a:srgbClr val="B0E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389E9297-A5EA-4639-AC7B-BB9BAF060826}"/>
                </a:ext>
              </a:extLst>
            </p:cNvPr>
            <p:cNvSpPr/>
            <p:nvPr/>
          </p:nvSpPr>
          <p:spPr>
            <a:xfrm rot="5400000">
              <a:off x="3212325" y="795880"/>
              <a:ext cx="3615613" cy="3172406"/>
            </a:xfrm>
            <a:prstGeom prst="parallelogram">
              <a:avLst/>
            </a:prstGeom>
            <a:solidFill>
              <a:srgbClr val="86B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B9B3982-853B-4820-A9A0-DDCD0D1C633F}"/>
                </a:ext>
              </a:extLst>
            </p:cNvPr>
            <p:cNvSpPr/>
            <p:nvPr/>
          </p:nvSpPr>
          <p:spPr>
            <a:xfrm rot="5400000" flipV="1">
              <a:off x="1117599" y="-435763"/>
              <a:ext cx="3615612" cy="73618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7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D77BFDEC-A3FB-49C9-832B-EEF758ED0F45}"/>
              </a:ext>
            </a:extLst>
          </p:cNvPr>
          <p:cNvSpPr/>
          <p:nvPr/>
        </p:nvSpPr>
        <p:spPr>
          <a:xfrm rot="5400000" flipV="1">
            <a:off x="3071787" y="616232"/>
            <a:ext cx="6048427" cy="12192000"/>
          </a:xfrm>
          <a:prstGeom prst="parallelogram">
            <a:avLst/>
          </a:prstGeom>
          <a:solidFill>
            <a:srgbClr val="86B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8FFF11B-08D6-48B6-8983-C0DEFA9942C7}"/>
              </a:ext>
            </a:extLst>
          </p:cNvPr>
          <p:cNvSpPr/>
          <p:nvPr/>
        </p:nvSpPr>
        <p:spPr>
          <a:xfrm rot="5400000" flipV="1">
            <a:off x="3071787" y="-4619960"/>
            <a:ext cx="6048427" cy="12192000"/>
          </a:xfrm>
          <a:prstGeom prst="parallelogram">
            <a:avLst/>
          </a:prstGeom>
          <a:solidFill>
            <a:srgbClr val="B0E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4B054422-8E53-4FE5-B5C1-C77C29E89258}"/>
              </a:ext>
            </a:extLst>
          </p:cNvPr>
          <p:cNvSpPr/>
          <p:nvPr/>
        </p:nvSpPr>
        <p:spPr>
          <a:xfrm rot="5400000" flipV="1">
            <a:off x="3071787" y="-3071786"/>
            <a:ext cx="6048427" cy="1219200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B08A1-1108-4B2A-A34E-CD5C679CE3E4}"/>
              </a:ext>
            </a:extLst>
          </p:cNvPr>
          <p:cNvSpPr txBox="1"/>
          <p:nvPr/>
        </p:nvSpPr>
        <p:spPr>
          <a:xfrm>
            <a:off x="4576994" y="2253051"/>
            <a:ext cx="3038011" cy="185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0" name="평행 사변형 19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951" y="236587"/>
              <a:ext cx="511679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00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목차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1612400" y="2405631"/>
            <a:ext cx="2061718" cy="2085099"/>
            <a:chOff x="2546438" y="2351782"/>
            <a:chExt cx="2061718" cy="2085099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92338" y="2421119"/>
              <a:ext cx="1351652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1323439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데이터 설명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데이터 분석 목표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데이터 수집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3920677" y="2405630"/>
            <a:ext cx="2061718" cy="1592657"/>
            <a:chOff x="2546438" y="2351782"/>
            <a:chExt cx="2061718" cy="1592657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66692" y="2421119"/>
              <a:ext cx="1402948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en-US" altLang="ko-KR" sz="1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앱 만족도 비교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83099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en-US" altLang="ko-KR" sz="1600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~~~</a:t>
              </a:r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6215683" y="2405628"/>
            <a:ext cx="2061718" cy="1592657"/>
            <a:chOff x="2546438" y="2351782"/>
            <a:chExt cx="2061718" cy="1592657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773717" y="2421119"/>
              <a:ext cx="1588897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en-US" altLang="ko-KR" sz="1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은행의 평점 추세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83099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~~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8510690" y="2405629"/>
            <a:ext cx="2061718" cy="1592657"/>
            <a:chOff x="2546438" y="2351782"/>
            <a:chExt cx="2061718" cy="1592657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92339" y="2421119"/>
              <a:ext cx="1351652" cy="5232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en-US" altLang="ko-KR" sz="1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 </a:t>
              </a:r>
              <a:r>
                <a:rPr lang="ko-KR" altLang="en-US" sz="1600" dirty="0" err="1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마이닝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83099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~~</a:t>
              </a:r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7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01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프로젝트 배경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6610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프로젝트 주제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66" y="1244915"/>
            <a:ext cx="5295900" cy="981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947" y="3965303"/>
            <a:ext cx="6615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성장이 가속된 전기차 시장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 부양책으로 전기 자동차가 더욱 주목받는 추세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 이용자와 새로운 충전소도 빠르게 증가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관련된 보조금 정책도 매년 변동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lh6.googleusercontent.com/kKVTc8MRhOz1YPSI-MzGBoJ69zXcb6dfxg8arwZREUcgJQbK5cSt7n4j1ge3hdiMw8eHnt1eXVxT6jX8y_ujyJ2OWqU3a65KJOQo-Yw_Bt8pww-EnfMriZ3J8IrOjFU-zqexJKyTYx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87" y="3412994"/>
            <a:ext cx="2344661" cy="20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67" y="2473620"/>
            <a:ext cx="5295900" cy="8356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62231" y="5655750"/>
            <a:ext cx="202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기사를 발췌한 내용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612947" y="3356737"/>
            <a:ext cx="58087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612947" y="1433641"/>
            <a:ext cx="58087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947" y="2180609"/>
            <a:ext cx="52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 이용자와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 소비자를 위한 웹사이트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01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프로젝트 배경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6610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#2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프로젝트 구조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1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300356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02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팀 구성 및 역할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04F9BE-F720-41D8-901A-51123D5EDB7F}"/>
              </a:ext>
            </a:extLst>
          </p:cNvPr>
          <p:cNvGrpSpPr/>
          <p:nvPr/>
        </p:nvGrpSpPr>
        <p:grpSpPr>
          <a:xfrm>
            <a:off x="598618" y="1499701"/>
            <a:ext cx="10562376" cy="4345642"/>
            <a:chOff x="598618" y="1499701"/>
            <a:chExt cx="10562376" cy="43456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109810-D309-4DEB-B431-60D5EB96F957}"/>
                </a:ext>
              </a:extLst>
            </p:cNvPr>
            <p:cNvGrpSpPr/>
            <p:nvPr/>
          </p:nvGrpSpPr>
          <p:grpSpPr>
            <a:xfrm>
              <a:off x="598618" y="1499701"/>
              <a:ext cx="1953743" cy="4345642"/>
              <a:chOff x="598618" y="1499701"/>
              <a:chExt cx="1953743" cy="434564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9FAB68-E3A6-4929-90F2-D044680C72F3}"/>
                  </a:ext>
                </a:extLst>
              </p:cNvPr>
              <p:cNvGrpSpPr/>
              <p:nvPr/>
            </p:nvGrpSpPr>
            <p:grpSpPr>
              <a:xfrm>
                <a:off x="598618" y="3916044"/>
                <a:ext cx="1953743" cy="1929299"/>
                <a:chOff x="598618" y="3916044"/>
                <a:chExt cx="1953743" cy="1929299"/>
              </a:xfrm>
            </p:grpSpPr>
            <p:sp>
              <p:nvSpPr>
                <p:cNvPr id="49" name="순서도: 연결자 48">
                  <a:extLst>
                    <a:ext uri="{FF2B5EF4-FFF2-40B4-BE49-F238E27FC236}">
                      <a16:creationId xmlns:a16="http://schemas.microsoft.com/office/drawing/2014/main" id="{B90C2E99-70EF-469F-8772-3B573971BB44}"/>
                    </a:ext>
                  </a:extLst>
                </p:cNvPr>
                <p:cNvSpPr/>
                <p:nvPr/>
              </p:nvSpPr>
              <p:spPr>
                <a:xfrm>
                  <a:off x="598618" y="3916044"/>
                  <a:ext cx="1953743" cy="1929299"/>
                </a:xfrm>
                <a:prstGeom prst="flowChartConnector">
                  <a:avLst/>
                </a:prstGeom>
                <a:solidFill>
                  <a:srgbClr val="DFF4F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824A77DE-E65D-4886-B64F-911879F1B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-241" r="12277" b="7095"/>
                <a:stretch/>
              </p:blipFill>
              <p:spPr>
                <a:xfrm>
                  <a:off x="749580" y="4049128"/>
                  <a:ext cx="1651818" cy="1663132"/>
                </a:xfrm>
                <a:prstGeom prst="flowChartConnector">
                  <a:avLst/>
                </a:prstGeom>
              </p:spPr>
            </p:pic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10370A9-28E5-48A0-986A-AEC307F30CDE}"/>
                  </a:ext>
                </a:extLst>
              </p:cNvPr>
              <p:cNvGrpSpPr/>
              <p:nvPr/>
            </p:nvGrpSpPr>
            <p:grpSpPr>
              <a:xfrm>
                <a:off x="598618" y="1499701"/>
                <a:ext cx="1953743" cy="1929299"/>
                <a:chOff x="598618" y="1499701"/>
                <a:chExt cx="1953743" cy="1929299"/>
              </a:xfrm>
            </p:grpSpPr>
            <p:sp>
              <p:nvSpPr>
                <p:cNvPr id="47" name="순서도: 연결자 46">
                  <a:extLst>
                    <a:ext uri="{FF2B5EF4-FFF2-40B4-BE49-F238E27FC236}">
                      <a16:creationId xmlns:a16="http://schemas.microsoft.com/office/drawing/2014/main" id="{743C33A0-5441-4A40-84F8-00D8ABB82CB1}"/>
                    </a:ext>
                  </a:extLst>
                </p:cNvPr>
                <p:cNvSpPr/>
                <p:nvPr/>
              </p:nvSpPr>
              <p:spPr>
                <a:xfrm>
                  <a:off x="598618" y="1499701"/>
                  <a:ext cx="1953743" cy="1929299"/>
                </a:xfrm>
                <a:prstGeom prst="flowChartConnector">
                  <a:avLst/>
                </a:prstGeom>
                <a:solidFill>
                  <a:srgbClr val="DFF4F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365347B4-411A-4B7A-8D17-8DC8FD9D83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3923" y="1632784"/>
                  <a:ext cx="1663132" cy="1663132"/>
                </a:xfrm>
                <a:prstGeom prst="flowChartConnector">
                  <a:avLst/>
                </a:prstGeom>
              </p:spPr>
            </p:pic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566029-6B85-43A1-A50B-1F9DEFB79D70}"/>
                </a:ext>
              </a:extLst>
            </p:cNvPr>
            <p:cNvGrpSpPr/>
            <p:nvPr/>
          </p:nvGrpSpPr>
          <p:grpSpPr>
            <a:xfrm>
              <a:off x="6572298" y="1499701"/>
              <a:ext cx="1953743" cy="4345642"/>
              <a:chOff x="6995086" y="1499701"/>
              <a:chExt cx="1953743" cy="434564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EF3B3D5-B3A9-4C8A-B652-AAA35CE1D2CE}"/>
                  </a:ext>
                </a:extLst>
              </p:cNvPr>
              <p:cNvGrpSpPr/>
              <p:nvPr/>
            </p:nvGrpSpPr>
            <p:grpSpPr>
              <a:xfrm>
                <a:off x="6995086" y="3916044"/>
                <a:ext cx="1953743" cy="1929299"/>
                <a:chOff x="6995086" y="3916044"/>
                <a:chExt cx="1953743" cy="1929299"/>
              </a:xfrm>
            </p:grpSpPr>
            <p:sp>
              <p:nvSpPr>
                <p:cNvPr id="43" name="순서도: 연결자 42">
                  <a:extLst>
                    <a:ext uri="{FF2B5EF4-FFF2-40B4-BE49-F238E27FC236}">
                      <a16:creationId xmlns:a16="http://schemas.microsoft.com/office/drawing/2014/main" id="{ED69AD9A-C887-4F19-AA5F-C5D1E90FDE91}"/>
                    </a:ext>
                  </a:extLst>
                </p:cNvPr>
                <p:cNvSpPr/>
                <p:nvPr/>
              </p:nvSpPr>
              <p:spPr>
                <a:xfrm>
                  <a:off x="6995086" y="3916044"/>
                  <a:ext cx="1953743" cy="1929299"/>
                </a:xfrm>
                <a:prstGeom prst="flowChartConnector">
                  <a:avLst/>
                </a:prstGeom>
                <a:solidFill>
                  <a:srgbClr val="DFF4F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CE5A688F-34D6-41DD-B406-3B0993B5C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0391" y="4049127"/>
                  <a:ext cx="1663132" cy="1663132"/>
                </a:xfrm>
                <a:prstGeom prst="flowChartConnector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23459CE3-E6F0-44BA-A39A-060530ADF174}"/>
                  </a:ext>
                </a:extLst>
              </p:cNvPr>
              <p:cNvGrpSpPr/>
              <p:nvPr/>
            </p:nvGrpSpPr>
            <p:grpSpPr>
              <a:xfrm>
                <a:off x="6995086" y="1499701"/>
                <a:ext cx="1953743" cy="1929299"/>
                <a:chOff x="6997268" y="1499701"/>
                <a:chExt cx="1953743" cy="1929299"/>
              </a:xfrm>
            </p:grpSpPr>
            <p:sp>
              <p:nvSpPr>
                <p:cNvPr id="41" name="순서도: 연결자 40">
                  <a:extLst>
                    <a:ext uri="{FF2B5EF4-FFF2-40B4-BE49-F238E27FC236}">
                      <a16:creationId xmlns:a16="http://schemas.microsoft.com/office/drawing/2014/main" id="{F090D71F-385B-4BE3-A056-40E512111106}"/>
                    </a:ext>
                  </a:extLst>
                </p:cNvPr>
                <p:cNvSpPr/>
                <p:nvPr/>
              </p:nvSpPr>
              <p:spPr>
                <a:xfrm>
                  <a:off x="6997268" y="1499701"/>
                  <a:ext cx="1953743" cy="1929299"/>
                </a:xfrm>
                <a:prstGeom prst="flowChartConnector">
                  <a:avLst/>
                </a:prstGeom>
                <a:solidFill>
                  <a:srgbClr val="DFF4F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BCAE6686-012F-44CB-AD2F-2989A5CCD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2572" y="1632783"/>
                  <a:ext cx="1663133" cy="1663133"/>
                </a:xfrm>
                <a:prstGeom prst="flowChartConnector">
                  <a:avLst/>
                </a:prstGeom>
              </p:spPr>
            </p:pic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14A6650-27A1-496A-9D8D-58E127D8B016}"/>
                </a:ext>
              </a:extLst>
            </p:cNvPr>
            <p:cNvGrpSpPr/>
            <p:nvPr/>
          </p:nvGrpSpPr>
          <p:grpSpPr>
            <a:xfrm>
              <a:off x="2808795" y="1640127"/>
              <a:ext cx="2354581" cy="4026288"/>
              <a:chOff x="2808795" y="1679455"/>
              <a:chExt cx="2354581" cy="4026288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EEDC2FFC-74C5-4A88-A48F-6115F48CB05D}"/>
                  </a:ext>
                </a:extLst>
              </p:cNvPr>
              <p:cNvGrpSpPr/>
              <p:nvPr/>
            </p:nvGrpSpPr>
            <p:grpSpPr>
              <a:xfrm>
                <a:off x="2808795" y="1679455"/>
                <a:ext cx="2354580" cy="1482030"/>
                <a:chOff x="2808796" y="1679455"/>
                <a:chExt cx="2354580" cy="1482030"/>
              </a:xfrm>
            </p:grpSpPr>
            <p:sp>
              <p:nvSpPr>
                <p:cNvPr id="37" name="object 6">
                  <a:extLst>
                    <a:ext uri="{FF2B5EF4-FFF2-40B4-BE49-F238E27FC236}">
                      <a16:creationId xmlns:a16="http://schemas.microsoft.com/office/drawing/2014/main" id="{F7F66940-A013-4F8E-B4A5-4921EF951E8A}"/>
                    </a:ext>
                  </a:extLst>
                </p:cNvPr>
                <p:cNvSpPr txBox="1"/>
                <p:nvPr/>
              </p:nvSpPr>
              <p:spPr>
                <a:xfrm>
                  <a:off x="3082262" y="1679455"/>
                  <a:ext cx="879023" cy="289823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ko-KR" altLang="en-US" spc="-25" dirty="0" err="1" smtClean="0">
                      <a:solidFill>
                        <a:schemeClr val="accent1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현재웅</a:t>
                  </a:r>
                  <a:endParaRPr sz="1800" dirty="0">
                    <a:solidFill>
                      <a:schemeClr val="accent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  <p:sp>
              <p:nvSpPr>
                <p:cNvPr id="38" name="object 7">
                  <a:extLst>
                    <a:ext uri="{FF2B5EF4-FFF2-40B4-BE49-F238E27FC236}">
                      <a16:creationId xmlns:a16="http://schemas.microsoft.com/office/drawing/2014/main" id="{7422BE5B-5B7F-44B4-BA03-6B9723099F89}"/>
                    </a:ext>
                  </a:extLst>
                </p:cNvPr>
                <p:cNvSpPr txBox="1"/>
                <p:nvPr/>
              </p:nvSpPr>
              <p:spPr>
                <a:xfrm>
                  <a:off x="2808796" y="2153517"/>
                  <a:ext cx="2354580" cy="10079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297815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전기차 모델 페이지 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en-US" altLang="ko-KR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DB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구축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보조금 계산 알고리즘 점검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164310A-B498-4F0D-88B2-EA85453C83AA}"/>
                  </a:ext>
                </a:extLst>
              </p:cNvPr>
              <p:cNvGrpSpPr/>
              <p:nvPr/>
            </p:nvGrpSpPr>
            <p:grpSpPr>
              <a:xfrm>
                <a:off x="2808796" y="4218665"/>
                <a:ext cx="2354580" cy="1487078"/>
                <a:chOff x="2808796" y="4149841"/>
                <a:chExt cx="2354580" cy="1487078"/>
              </a:xfrm>
            </p:grpSpPr>
            <p:sp>
              <p:nvSpPr>
                <p:cNvPr id="35" name="object 6">
                  <a:extLst>
                    <a:ext uri="{FF2B5EF4-FFF2-40B4-BE49-F238E27FC236}">
                      <a16:creationId xmlns:a16="http://schemas.microsoft.com/office/drawing/2014/main" id="{42A0371C-9171-45D0-9BC2-66E859630560}"/>
                    </a:ext>
                  </a:extLst>
                </p:cNvPr>
                <p:cNvSpPr txBox="1"/>
                <p:nvPr/>
              </p:nvSpPr>
              <p:spPr>
                <a:xfrm>
                  <a:off x="3082261" y="4149841"/>
                  <a:ext cx="1345947" cy="289823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ko-KR" altLang="en-US" spc="-25" dirty="0" err="1" smtClean="0">
                      <a:solidFill>
                        <a:schemeClr val="accent1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황영민</a:t>
                  </a:r>
                  <a:endParaRPr sz="1800" dirty="0">
                    <a:solidFill>
                      <a:schemeClr val="accent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  <p:sp>
              <p:nvSpPr>
                <p:cNvPr id="36" name="object 7">
                  <a:extLst>
                    <a:ext uri="{FF2B5EF4-FFF2-40B4-BE49-F238E27FC236}">
                      <a16:creationId xmlns:a16="http://schemas.microsoft.com/office/drawing/2014/main" id="{A5A1F1AD-FB6E-4312-AAB9-C0098673113C}"/>
                    </a:ext>
                  </a:extLst>
                </p:cNvPr>
                <p:cNvSpPr txBox="1"/>
                <p:nvPr/>
              </p:nvSpPr>
              <p:spPr>
                <a:xfrm>
                  <a:off x="2808796" y="4628951"/>
                  <a:ext cx="2354580" cy="10079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로그인</a:t>
                  </a:r>
                  <a:r>
                    <a:rPr lang="en-US" altLang="ko-KR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/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회원가입 기능 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보조금 계산 알고리즘 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en-US" altLang="ko-KR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UI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구현</a:t>
                  </a:r>
                  <a:endPara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6FCEC76-8DFD-4922-9A52-0E3EBE399927}"/>
                </a:ext>
              </a:extLst>
            </p:cNvPr>
            <p:cNvGrpSpPr/>
            <p:nvPr/>
          </p:nvGrpSpPr>
          <p:grpSpPr>
            <a:xfrm>
              <a:off x="8806414" y="1640127"/>
              <a:ext cx="2354580" cy="4013714"/>
              <a:chOff x="8806414" y="1679455"/>
              <a:chExt cx="2354580" cy="401371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DAF15F6-D429-4DD8-AD05-707BDC818A50}"/>
                  </a:ext>
                </a:extLst>
              </p:cNvPr>
              <p:cNvGrpSpPr/>
              <p:nvPr/>
            </p:nvGrpSpPr>
            <p:grpSpPr>
              <a:xfrm>
                <a:off x="8806414" y="1679455"/>
                <a:ext cx="2354580" cy="1457592"/>
                <a:chOff x="8828666" y="1679455"/>
                <a:chExt cx="2354580" cy="1457592"/>
              </a:xfrm>
            </p:grpSpPr>
            <p:sp>
              <p:nvSpPr>
                <p:cNvPr id="31" name="object 6">
                  <a:extLst>
                    <a:ext uri="{FF2B5EF4-FFF2-40B4-BE49-F238E27FC236}">
                      <a16:creationId xmlns:a16="http://schemas.microsoft.com/office/drawing/2014/main" id="{FE6C2A9A-4DC6-44C0-A0F2-7C05D364F2FC}"/>
                    </a:ext>
                  </a:extLst>
                </p:cNvPr>
                <p:cNvSpPr txBox="1"/>
                <p:nvPr/>
              </p:nvSpPr>
              <p:spPr>
                <a:xfrm>
                  <a:off x="9093585" y="1679455"/>
                  <a:ext cx="1345947" cy="289823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ko-KR" altLang="en-US" sz="1800" b="0" spc="-25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최서영</a:t>
                  </a:r>
                  <a:endParaRPr sz="1800" dirty="0">
                    <a:solidFill>
                      <a:schemeClr val="accent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  <p:sp>
              <p:nvSpPr>
                <p:cNvPr id="32" name="object 7">
                  <a:extLst>
                    <a:ext uri="{FF2B5EF4-FFF2-40B4-BE49-F238E27FC236}">
                      <a16:creationId xmlns:a16="http://schemas.microsoft.com/office/drawing/2014/main" id="{7144AA23-B96C-49CD-B78D-1DD5D4F4EF86}"/>
                    </a:ext>
                  </a:extLst>
                </p:cNvPr>
                <p:cNvSpPr txBox="1"/>
                <p:nvPr/>
              </p:nvSpPr>
              <p:spPr>
                <a:xfrm>
                  <a:off x="8828666" y="2129079"/>
                  <a:ext cx="2354580" cy="10079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게시판 페이지 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en-US" altLang="ko-KR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DB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구축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로그아웃 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492006F-4C0E-418E-B69E-0AF9F78930F3}"/>
                  </a:ext>
                </a:extLst>
              </p:cNvPr>
              <p:cNvGrpSpPr/>
              <p:nvPr/>
            </p:nvGrpSpPr>
            <p:grpSpPr>
              <a:xfrm>
                <a:off x="8806414" y="4200823"/>
                <a:ext cx="2354580" cy="1492346"/>
                <a:chOff x="8796582" y="4200823"/>
                <a:chExt cx="2354580" cy="1492346"/>
              </a:xfrm>
            </p:grpSpPr>
            <p:sp>
              <p:nvSpPr>
                <p:cNvPr id="29" name="object 6">
                  <a:extLst>
                    <a:ext uri="{FF2B5EF4-FFF2-40B4-BE49-F238E27FC236}">
                      <a16:creationId xmlns:a16="http://schemas.microsoft.com/office/drawing/2014/main" id="{5ABEFE79-9692-4A0C-828A-E61083418548}"/>
                    </a:ext>
                  </a:extLst>
                </p:cNvPr>
                <p:cNvSpPr txBox="1"/>
                <p:nvPr/>
              </p:nvSpPr>
              <p:spPr>
                <a:xfrm>
                  <a:off x="9061500" y="4200823"/>
                  <a:ext cx="1345947" cy="289823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ko-KR" altLang="en-US" spc="-25" dirty="0" err="1" smtClean="0">
                      <a:solidFill>
                        <a:schemeClr val="accent1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봉수연</a:t>
                  </a:r>
                  <a:endParaRPr sz="1800" dirty="0">
                    <a:solidFill>
                      <a:schemeClr val="accent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  <p:sp>
              <p:nvSpPr>
                <p:cNvPr id="30" name="object 7">
                  <a:extLst>
                    <a:ext uri="{FF2B5EF4-FFF2-40B4-BE49-F238E27FC236}">
                      <a16:creationId xmlns:a16="http://schemas.microsoft.com/office/drawing/2014/main" id="{8D4B0882-23FC-4FB1-AABE-2994257A21A8}"/>
                    </a:ext>
                  </a:extLst>
                </p:cNvPr>
                <p:cNvSpPr txBox="1"/>
                <p:nvPr/>
              </p:nvSpPr>
              <p:spPr>
                <a:xfrm>
                  <a:off x="8796582" y="4685201"/>
                  <a:ext cx="2354580" cy="10079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충전소 찾기</a:t>
                  </a:r>
                  <a:r>
                    <a:rPr lang="en-US" altLang="ko-KR" sz="14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페이지</a:t>
                  </a:r>
                  <a:r>
                    <a:rPr lang="en-US" altLang="ko-KR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en-US" altLang="ko-KR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Home </a:t>
                  </a: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페이지 구현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  <a:p>
                  <a:pPr marL="299085" indent="-287020">
                    <a:lnSpc>
                      <a:spcPct val="150000"/>
                    </a:lnSpc>
                    <a:spcBef>
                      <a:spcPts val="100"/>
                    </a:spcBef>
                    <a:buFont typeface="Arial"/>
                    <a:buChar char="•"/>
                    <a:tabLst>
                      <a:tab pos="299085" algn="l"/>
                      <a:tab pos="299720" algn="l"/>
                    </a:tabLst>
                  </a:pPr>
                  <a:r>
                    <a:rPr lang="ko-KR" altLang="en-US" sz="1400" dirty="0" smtClean="0">
                      <a:latin typeface="나눔스퀘어 Bold" panose="020B0600000101010101" pitchFamily="50" charset="-127"/>
                      <a:ea typeface="나눔스퀘어 Bold" panose="020B0600000101010101" pitchFamily="50" charset="-127"/>
                      <a:cs typeface="Noto Sans CJK JP Medium"/>
                    </a:rPr>
                    <a:t>기능 점검 및 보완</a:t>
                  </a:r>
                  <a:endPara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Noto Sans CJK JP Mediu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0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41897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03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err="1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수행절차</a:t>
              </a: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 및 방법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82556"/>
              </p:ext>
            </p:extLst>
          </p:nvPr>
        </p:nvGraphicFramePr>
        <p:xfrm>
          <a:off x="1099458" y="967921"/>
          <a:ext cx="9927771" cy="5420853"/>
        </p:xfrm>
        <a:graphic>
          <a:graphicData uri="http://schemas.openxmlformats.org/drawingml/2006/table">
            <a:tbl>
              <a:tblPr/>
              <a:tblGrid>
                <a:gridCol w="1703338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258739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398800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2238235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59524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도구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9149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2/1(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~ 2/3(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 및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기획안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작성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Zoom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Chrome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92276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2/3(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~ 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2/8(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템플릿 결정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수집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및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구축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Pycharm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SQLite</a:t>
                      </a: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HeidiSQL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922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2/9(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~ 2/16(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인터페이스 구현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페이지 및 기능 구현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Pycharm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HTML,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CSS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JavaScript</a:t>
                      </a: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Djago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Bootstrap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32610"/>
                  </a:ext>
                </a:extLst>
              </a:tr>
              <a:tr h="110991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수정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2/17(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~ 2/19(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 검증 및 수정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Pycharm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HTML,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CSS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JavaScript</a:t>
                      </a: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Djago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Bootstrap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92276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2/19(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포트폴리오 작성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Zoom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Chrome</a:t>
                      </a: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PowerPoint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41897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</a:p>
            <a:p>
              <a:pPr lvl="0">
                <a:defRPr lang="ko-KR" altLang="en-US"/>
              </a:pPr>
              <a:r>
                <a:rPr lang="ko-KR" altLang="en-US" sz="1400" b="1" dirty="0" err="1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수행결과</a:t>
              </a: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 및 시연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1256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Home 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6E7CC4-3291-45B6-8AAB-E017DDA2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3" y="917465"/>
            <a:ext cx="5146130" cy="56403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BEC0D5-8B26-4A0E-9E49-8E8D70E88166}"/>
              </a:ext>
            </a:extLst>
          </p:cNvPr>
          <p:cNvSpPr/>
          <p:nvPr/>
        </p:nvSpPr>
        <p:spPr>
          <a:xfrm>
            <a:off x="573742" y="958299"/>
            <a:ext cx="5024418" cy="21608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E31A30-1254-410F-A9D7-524B5CE76613}"/>
              </a:ext>
            </a:extLst>
          </p:cNvPr>
          <p:cNvSpPr/>
          <p:nvPr/>
        </p:nvSpPr>
        <p:spPr>
          <a:xfrm>
            <a:off x="160583" y="8763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B5AEC-9721-4D13-9AC4-123E219B8EFF}"/>
              </a:ext>
            </a:extLst>
          </p:cNvPr>
          <p:cNvSpPr/>
          <p:nvPr/>
        </p:nvSpPr>
        <p:spPr>
          <a:xfrm>
            <a:off x="160583" y="35124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DA4D8-F7DB-453D-82AF-F8DE1B6B9463}"/>
              </a:ext>
            </a:extLst>
          </p:cNvPr>
          <p:cNvSpPr/>
          <p:nvPr/>
        </p:nvSpPr>
        <p:spPr>
          <a:xfrm>
            <a:off x="573741" y="3573373"/>
            <a:ext cx="5103861" cy="1455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92BA1-675D-4D11-85D4-1D25857CAA46}"/>
              </a:ext>
            </a:extLst>
          </p:cNvPr>
          <p:cNvSpPr txBox="1"/>
          <p:nvPr/>
        </p:nvSpPr>
        <p:spPr>
          <a:xfrm>
            <a:off x="6361158" y="1284473"/>
            <a:ext cx="42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 </a:t>
            </a:r>
            <a:r>
              <a:rPr lang="ko-KR" altLang="en-US" b="1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전기차 </a:t>
            </a:r>
            <a:r>
              <a:rPr lang="en-US" altLang="ko-KR" b="1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</a:t>
            </a:r>
            <a:r>
              <a:rPr lang="ko-KR" altLang="en-US" b="1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b="1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A19656-4999-4020-B9C3-61293A25ACD4}"/>
              </a:ext>
            </a:extLst>
          </p:cNvPr>
          <p:cNvSpPr/>
          <p:nvPr/>
        </p:nvSpPr>
        <p:spPr>
          <a:xfrm>
            <a:off x="6361158" y="1665173"/>
            <a:ext cx="5197257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전기차의 부품 및 속성에 대한 정보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전기차의 미래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대세는 전기차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기사를 링크를 통해 제공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B99F9-005C-42F2-9A3D-B508539F161F}"/>
              </a:ext>
            </a:extLst>
          </p:cNvPr>
          <p:cNvSpPr txBox="1"/>
          <p:nvPr/>
        </p:nvSpPr>
        <p:spPr>
          <a:xfrm>
            <a:off x="6361158" y="2759397"/>
            <a:ext cx="42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 전기차 구동 방식 및 장단점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62E75C-69E7-4A4E-9D8A-4741B5181952}"/>
              </a:ext>
            </a:extLst>
          </p:cNvPr>
          <p:cNvSpPr/>
          <p:nvPr/>
        </p:nvSpPr>
        <p:spPr>
          <a:xfrm>
            <a:off x="6361158" y="3128323"/>
            <a:ext cx="41056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전기차의 구동 방식에 대한 정보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제공과 동영상 연결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전기차의 장점을 해시태그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(#)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제공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1807F0-ED7D-4B8B-9D25-D156C7F48338}"/>
              </a:ext>
            </a:extLst>
          </p:cNvPr>
          <p:cNvSpPr txBox="1"/>
          <p:nvPr/>
        </p:nvSpPr>
        <p:spPr>
          <a:xfrm>
            <a:off x="6361158" y="4255719"/>
            <a:ext cx="42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 하단 바</a:t>
            </a:r>
            <a:r>
              <a:rPr lang="en-US" altLang="ko-KR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페이지 고정</a:t>
            </a:r>
            <a:r>
              <a:rPr lang="en-US" altLang="ko-KR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EF2B06-4D43-4EDD-BA4C-105E5CC3912F}"/>
              </a:ext>
            </a:extLst>
          </p:cNvPr>
          <p:cNvSpPr/>
          <p:nvPr/>
        </p:nvSpPr>
        <p:spPr>
          <a:xfrm>
            <a:off x="6361159" y="4624645"/>
            <a:ext cx="5739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 바와 마찬가지로 전화번호 및 이메일 정보 제공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 정보가 담긴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Google,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링크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 메뉴 바를 통해 해당 페이지로 이동할 수 있도록 하여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편의성 증대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92D2E-CFEE-4E04-912F-C6E1171D78F2}"/>
              </a:ext>
            </a:extLst>
          </p:cNvPr>
          <p:cNvSpPr/>
          <p:nvPr/>
        </p:nvSpPr>
        <p:spPr>
          <a:xfrm>
            <a:off x="160583" y="52307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E6DEF0-0B2B-46F7-8B42-7FAE0E998332}"/>
              </a:ext>
            </a:extLst>
          </p:cNvPr>
          <p:cNvSpPr/>
          <p:nvPr/>
        </p:nvSpPr>
        <p:spPr>
          <a:xfrm>
            <a:off x="531473" y="5271426"/>
            <a:ext cx="5151013" cy="14500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6882" y="2036618"/>
            <a:ext cx="5974773" cy="2660073"/>
          </a:xfrm>
          <a:prstGeom prst="rect">
            <a:avLst/>
          </a:prstGeom>
          <a:solidFill>
            <a:srgbClr val="B0E3FC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141897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err="1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수행결과</a:t>
              </a: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 및 시연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3510109" y="3468577"/>
            <a:ext cx="54380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600" dirty="0" smtClean="0">
                <a:solidFill>
                  <a:schemeClr val="accent5"/>
                </a:solidFill>
                <a:latin typeface="나눔스퀘어 ExtraBold"/>
                <a:ea typeface="나눔스퀘어 ExtraBold"/>
              </a:rPr>
              <a:t>http</a:t>
            </a:r>
            <a:r>
              <a:rPr lang="en-US" altLang="ko-KR" sz="2600" dirty="0">
                <a:solidFill>
                  <a:schemeClr val="accent5"/>
                </a:solidFill>
                <a:latin typeface="나눔스퀘어 ExtraBold"/>
                <a:ea typeface="나눔스퀘어 ExtraBold"/>
              </a:rPr>
              <a:t>://</a:t>
            </a:r>
            <a:r>
              <a:rPr lang="en-US" altLang="ko-KR" sz="2600" dirty="0" err="1">
                <a:solidFill>
                  <a:schemeClr val="accent5"/>
                </a:solidFill>
                <a:latin typeface="나눔스퀘어 ExtraBold"/>
                <a:ea typeface="나눔스퀘어 ExtraBold"/>
              </a:rPr>
              <a:t>localhost:8000</a:t>
            </a:r>
            <a:r>
              <a:rPr lang="en-US" altLang="ko-KR" sz="2600" dirty="0">
                <a:solidFill>
                  <a:schemeClr val="accent5"/>
                </a:solidFill>
                <a:latin typeface="나눔스퀘어 ExtraBold"/>
                <a:ea typeface="나눔스퀘어 ExtraBold"/>
              </a:rPr>
              <a:t>/</a:t>
            </a:r>
            <a:r>
              <a:rPr lang="en-US" altLang="ko-KR" sz="2600" dirty="0" err="1">
                <a:solidFill>
                  <a:schemeClr val="accent5"/>
                </a:solidFill>
                <a:latin typeface="나눔스퀘어 ExtraBold"/>
                <a:ea typeface="나눔스퀘어 ExtraBold"/>
              </a:rPr>
              <a:t>EVapp</a:t>
            </a:r>
            <a:r>
              <a:rPr lang="en-US" altLang="ko-KR" sz="2600" dirty="0">
                <a:solidFill>
                  <a:schemeClr val="accent5"/>
                </a:solidFill>
                <a:latin typeface="나눔스퀘어 ExtraBold"/>
                <a:ea typeface="나눔스퀘어 ExtraBold"/>
              </a:rPr>
              <a:t>/</a:t>
            </a:r>
            <a:endParaRPr lang="ko-KR" altLang="en-US" sz="2600" dirty="0">
              <a:solidFill>
                <a:schemeClr val="accent5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1936" y="2618509"/>
            <a:ext cx="3314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600" dirty="0">
                <a:solidFill>
                  <a:schemeClr val="accent5"/>
                </a:solidFill>
                <a:latin typeface="나눔스퀘어 ExtraBold"/>
                <a:ea typeface="나눔스퀘어 ExtraBold"/>
              </a:rPr>
              <a:t>웹사이트 </a:t>
            </a:r>
            <a:r>
              <a:rPr lang="ko-KR" altLang="en-US" sz="2600" dirty="0" smtClean="0">
                <a:solidFill>
                  <a:schemeClr val="accent5"/>
                </a:solidFill>
                <a:latin typeface="나눔스퀘어 ExtraBold"/>
                <a:ea typeface="나눔스퀘어 ExtraBold"/>
              </a:rPr>
              <a:t>시연</a:t>
            </a:r>
            <a:endParaRPr lang="en-US" altLang="ko-KR" sz="2600" dirty="0">
              <a:solidFill>
                <a:schemeClr val="accent5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75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675185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05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err="1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느낀점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349261" y="1144183"/>
            <a:ext cx="2640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의의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6090610" y="1152729"/>
            <a:ext cx="2640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7FC0604-6999-472F-9AF8-50DC3D5BD266}"/>
              </a:ext>
            </a:extLst>
          </p:cNvPr>
          <p:cNvCxnSpPr>
            <a:cxnSpLocks/>
          </p:cNvCxnSpPr>
          <p:nvPr/>
        </p:nvCxnSpPr>
        <p:spPr>
          <a:xfrm>
            <a:off x="5766779" y="725123"/>
            <a:ext cx="0" cy="5996352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261" y="1859111"/>
            <a:ext cx="50177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주차료 무료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급속 충전기를 지원하는 충전소를 버튼을 통해 간편하게 나타내도록 구현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올해 복잡하게 변경된 보조금 지원제도를 공식으로 변환하여 계산하는 기능을 유일하게 제공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이전에 흩어져 있는 전기차 관련 다양한 정보와 새로운기능을 한 웹사이트 내에 모두 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5208" y="1859111"/>
            <a:ext cx="5621255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로딩 시 서버 통신이 총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이뤄져 소요시간이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정도 지연됨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6166519" y="3292412"/>
            <a:ext cx="30373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</a:t>
            </a:r>
            <a:r>
              <a:rPr lang="ko-KR" altLang="en-US" sz="220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어려움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0610" y="3846613"/>
            <a:ext cx="56212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동적으로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콤보박스의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내용을 바꾸는 기능 구현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 통신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(ajax)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해결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병합 과정에서 충돌 문제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충돌 나는 부분을 확인하여 코드를 효율적으로 작성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454</Words>
  <Application>Microsoft Office PowerPoint</Application>
  <PresentationFormat>와이드스크린</PresentationFormat>
  <Paragraphs>147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CJK JP Medium</vt:lpstr>
      <vt:lpstr>나눔바른고딕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은행 앱 리뷰 데이터 분석을 통한 인사이트 도출   빅데이터 분석 서비스 개발 C반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개발 프로젝트   빅데이터 분석 서비스 개발 C반</dc:title>
  <dc:creator>Windows User</dc:creator>
  <cp:lastModifiedBy>Windows User</cp:lastModifiedBy>
  <cp:revision>52</cp:revision>
  <dcterms:created xsi:type="dcterms:W3CDTF">2021-02-18T04:47:14Z</dcterms:created>
  <dcterms:modified xsi:type="dcterms:W3CDTF">2021-03-22T16:41:39Z</dcterms:modified>
</cp:coreProperties>
</file>