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82" r:id="rId4"/>
    <p:sldId id="261" r:id="rId5"/>
    <p:sldId id="295" r:id="rId6"/>
    <p:sldId id="306" r:id="rId7"/>
    <p:sldId id="296" r:id="rId8"/>
    <p:sldId id="297" r:id="rId9"/>
    <p:sldId id="298" r:id="rId10"/>
    <p:sldId id="299" r:id="rId11"/>
    <p:sldId id="308" r:id="rId12"/>
    <p:sldId id="300" r:id="rId13"/>
    <p:sldId id="301" r:id="rId14"/>
    <p:sldId id="309" r:id="rId15"/>
    <p:sldId id="302" r:id="rId16"/>
    <p:sldId id="303" r:id="rId17"/>
    <p:sldId id="304" r:id="rId18"/>
    <p:sldId id="305" r:id="rId19"/>
    <p:sldId id="310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97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6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0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9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5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6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41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9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8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6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4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9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5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620" y="3044279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Bank Churn Prediction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이현준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Encoding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6969" y="312911"/>
            <a:ext cx="1890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02. EDA &amp; Preprocessing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F16A8D-42DC-48FD-A009-A6B85FDF0AA4}"/>
              </a:ext>
            </a:extLst>
          </p:cNvPr>
          <p:cNvSpPr/>
          <p:nvPr/>
        </p:nvSpPr>
        <p:spPr>
          <a:xfrm>
            <a:off x="913044" y="1987810"/>
            <a:ext cx="7200800" cy="410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en-US" altLang="ko-KR" sz="2000" dirty="0" err="1">
                <a:solidFill>
                  <a:schemeClr val="tx1"/>
                </a:solidFill>
              </a:rPr>
              <a:t>Attrition_Flag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1 : ‘Leave Customer’ / 0 : ‘Remain Customer’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en-US" altLang="ko-KR" sz="2000" dirty="0" err="1">
                <a:solidFill>
                  <a:schemeClr val="tx1"/>
                </a:solidFill>
              </a:rPr>
              <a:t>Income_Category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'Less than $40K' : 0 / '$40K - $60K' : 1 / '$60K - $80K’: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'$80K - $120K' : 3 / '$120K +' : 4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</a:rPr>
              <a:t>Card_Category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‘Blue’ : 0 / ‘Silver’ : 1 / ‘Gold’ : 2 / ‘Platinum’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</a:rPr>
              <a:t>Education_Level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'Uneducated' : 0/ 'High School’ : 1 / 'College’ : 2 / ‘Graduate' : 3 ‘Post-Graduate’ : 4 / ‘Doctorate’ : 5</a:t>
            </a:r>
          </a:p>
        </p:txBody>
      </p:sp>
    </p:spTree>
    <p:extLst>
      <p:ext uri="{BB962C8B-B14F-4D97-AF65-F5344CB8AC3E}">
        <p14:creationId xmlns:p14="http://schemas.microsoft.com/office/powerpoint/2010/main" val="414944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87777" y="1242257"/>
            <a:ext cx="2742433" cy="2771804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5827" y="2515697"/>
            <a:ext cx="3890423" cy="1644204"/>
            <a:chOff x="527769" y="1728426"/>
            <a:chExt cx="5187231" cy="2192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726987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13" dirty="0">
                  <a:latin typeface="+mj-lt"/>
                  <a:ea typeface="THE명품고딕L" panose="02020603020101020101" pitchFamily="18" charset="-127"/>
                </a:rPr>
                <a:t>Modeling</a:t>
              </a:r>
              <a:endParaRPr lang="ko-KR" altLang="en-US" sz="3300" b="1" spc="-113" dirty="0"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424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13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6000" b="1" spc="-113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57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SMOTE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1754" y="312911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03. Modeling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1043608" y="184482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데</a:t>
            </a:r>
            <a:r>
              <a:rPr lang="ko-KR" altLang="en-US" sz="1800" b="0" i="0" dirty="0">
                <a:solidFill>
                  <a:srgbClr val="292929"/>
                </a:solidFill>
                <a:effectLst/>
                <a:latin typeface="charter"/>
              </a:rPr>
              <a:t>이터의 개수가 적은 클래스의 표본을 가져온 뒤 임의의 값을 추가하여 새로운 샘플을 만들어 데이터에 추가하는 </a:t>
            </a:r>
            <a:r>
              <a:rPr lang="ko-KR" altLang="en-US" sz="1800" b="0" i="0" dirty="0" err="1">
                <a:solidFill>
                  <a:srgbClr val="292929"/>
                </a:solidFill>
                <a:effectLst/>
                <a:latin typeface="charter"/>
              </a:rPr>
              <a:t>오버샘플링</a:t>
            </a:r>
            <a:r>
              <a:rPr lang="ko-KR" altLang="en-US" sz="1800" b="0" i="0" dirty="0">
                <a:solidFill>
                  <a:srgbClr val="292929"/>
                </a:solidFill>
                <a:effectLst/>
                <a:latin typeface="charter"/>
              </a:rPr>
              <a:t> 방식</a:t>
            </a:r>
            <a:endParaRPr lang="en-US" altLang="ko-KR" sz="1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0FE47A-80D2-4FB5-9B3F-E20FD50D0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1" y="2575902"/>
            <a:ext cx="4418277" cy="33121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EBED3E-71F0-4B2D-91D5-9997242D0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938" y="3933056"/>
            <a:ext cx="4801311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LightGBM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1754" y="312911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03. Modeling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715332" y="167105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Random Forest vs </a:t>
            </a:r>
            <a:r>
              <a:rPr lang="en-US" altLang="ko-KR" dirty="0" err="1"/>
              <a:t>Adaboost</a:t>
            </a:r>
            <a:r>
              <a:rPr lang="en-US" altLang="ko-KR" dirty="0"/>
              <a:t> vs LGBM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1DDE2F-C9BB-4C17-85A6-D3577580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6" y="2010905"/>
            <a:ext cx="4420146" cy="4486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D8E2D9-964B-49B5-8713-49B0DA2F552A}"/>
              </a:ext>
            </a:extLst>
          </p:cNvPr>
          <p:cNvSpPr txBox="1"/>
          <p:nvPr/>
        </p:nvSpPr>
        <p:spPr>
          <a:xfrm>
            <a:off x="4992953" y="2960036"/>
            <a:ext cx="3528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= </a:t>
            </a:r>
            <a:r>
              <a:rPr lang="ko-KR" altLang="en-US" dirty="0"/>
              <a:t>이탈하지 않은 고객을 이탈했다고 예측한 비율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= </a:t>
            </a:r>
            <a:r>
              <a:rPr lang="ko-KR" altLang="en-US" dirty="0"/>
              <a:t>정확하게 예측한 비율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곡선 아래 면적이 넓을수록 정확한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AUC score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 가까울 수록 정확한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003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87777" y="1242257"/>
            <a:ext cx="2742433" cy="2771804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5827" y="2515697"/>
            <a:ext cx="3890423" cy="1644204"/>
            <a:chOff x="527769" y="1728426"/>
            <a:chExt cx="5187231" cy="2192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67553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13" dirty="0">
                  <a:latin typeface="+mj-lt"/>
                  <a:ea typeface="THE명품고딕L" panose="02020603020101020101" pitchFamily="18" charset="-127"/>
                </a:rPr>
                <a:t>Visualization</a:t>
              </a:r>
              <a:endParaRPr lang="ko-KR" altLang="en-US" sz="3600" b="1" spc="-113" dirty="0"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424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13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6000" b="1" spc="-113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8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부분 의존도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(PDP)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80151" y="312911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04. Visualization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395536" y="58679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 </a:t>
            </a:r>
            <a:r>
              <a:rPr lang="en-US" altLang="ko-KR" dirty="0"/>
              <a:t>6000$ </a:t>
            </a:r>
            <a:r>
              <a:rPr lang="ko-KR" altLang="en-US" dirty="0"/>
              <a:t>기준으로</a:t>
            </a:r>
            <a:r>
              <a:rPr lang="en-US" altLang="ko-KR" dirty="0"/>
              <a:t> </a:t>
            </a:r>
            <a:r>
              <a:rPr lang="ko-KR" altLang="en-US" dirty="0"/>
              <a:t>총 거래 금액이 기준 금액 이하인 고객일수록 </a:t>
            </a:r>
            <a:r>
              <a:rPr lang="ko-KR" altLang="en-US" dirty="0" err="1"/>
              <a:t>이탈률이</a:t>
            </a:r>
            <a:r>
              <a:rPr lang="ko-KR" altLang="en-US" dirty="0"/>
              <a:t>   낮고</a:t>
            </a:r>
            <a:r>
              <a:rPr lang="en-US" altLang="ko-KR" dirty="0"/>
              <a:t>, </a:t>
            </a:r>
            <a:r>
              <a:rPr lang="ko-KR" altLang="en-US" dirty="0"/>
              <a:t>기준 금액 이상인 고객일 수록 이탈율이 높아진다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46DEF-646A-4DF9-9FCF-295D68C4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22" y="1671055"/>
            <a:ext cx="6585722" cy="3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5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부분 의존도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(PDP)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80151" y="312911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04. Visualization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395536" y="586798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회 전까지는 이탈율에 큰 영향을 끼치지 않지만</a:t>
            </a:r>
            <a:br>
              <a:rPr lang="en-US" altLang="ko-KR" dirty="0"/>
            </a:br>
            <a:r>
              <a:rPr lang="ko-KR" altLang="en-US" dirty="0"/>
              <a:t>이후부터는 </a:t>
            </a:r>
            <a:r>
              <a:rPr lang="ko-KR" altLang="en-US" dirty="0" err="1"/>
              <a:t>이탈률</a:t>
            </a:r>
            <a:r>
              <a:rPr lang="ko-KR" altLang="en-US" dirty="0"/>
              <a:t> 낮추는데 영향을 끼친다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46DEF-646A-4DF9-9FCF-295D68C4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654" y="1671055"/>
            <a:ext cx="6373658" cy="3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부분 의존도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(PDP)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80151" y="312911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04. Visualization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395536" y="58679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보유한 상품 수가 많을 수록 </a:t>
            </a:r>
            <a:r>
              <a:rPr lang="ko-KR" altLang="en-US" dirty="0" err="1"/>
              <a:t>이탈률이</a:t>
            </a:r>
            <a:r>
              <a:rPr lang="ko-KR" altLang="en-US" dirty="0"/>
              <a:t> 낮아진다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46DEF-646A-4DF9-9FCF-295D68C4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590" y="1671055"/>
            <a:ext cx="6351786" cy="39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9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부분 의존도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(PDP)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80151" y="312911"/>
            <a:ext cx="12570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04. Visualization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AD67-A460-4520-8751-4A4D42BC682C}"/>
              </a:ext>
            </a:extLst>
          </p:cNvPr>
          <p:cNvSpPr txBox="1"/>
          <p:nvPr/>
        </p:nvSpPr>
        <p:spPr>
          <a:xfrm>
            <a:off x="395536" y="58679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</a:rPr>
              <a:t>부양가족 수가 많을 수록 </a:t>
            </a:r>
            <a:r>
              <a:rPr lang="ko-KR" altLang="en-US" sz="1800" dirty="0" err="1">
                <a:solidFill>
                  <a:schemeClr val="tx1"/>
                </a:solidFill>
              </a:rPr>
              <a:t>이탈률이</a:t>
            </a:r>
            <a:r>
              <a:rPr lang="ko-KR" altLang="en-US" sz="1800" dirty="0">
                <a:solidFill>
                  <a:schemeClr val="tx1"/>
                </a:solidFill>
              </a:rPr>
              <a:t> 높아진다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46DEF-646A-4DF9-9FCF-295D68C4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590" y="1698224"/>
            <a:ext cx="6351786" cy="39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2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87777" y="1242257"/>
            <a:ext cx="2742433" cy="2771804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5827" y="2515697"/>
            <a:ext cx="3890423" cy="1644204"/>
            <a:chOff x="527769" y="1728426"/>
            <a:chExt cx="5187231" cy="2192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591668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13" dirty="0">
                  <a:latin typeface="+mj-lt"/>
                  <a:ea typeface="THE명품고딕L" panose="02020603020101020101" pitchFamily="18" charset="-127"/>
                </a:rPr>
                <a:t>Web service</a:t>
              </a:r>
              <a:endParaRPr lang="ko-KR" altLang="en-US" sz="3600" b="1" spc="-113" dirty="0"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424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13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5.</a:t>
              </a:r>
              <a:endParaRPr lang="ko-KR" altLang="en-US" sz="6000" b="1" spc="-113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40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9C72C1-7E96-42E7-81C1-20676ACF6462}"/>
              </a:ext>
            </a:extLst>
          </p:cNvPr>
          <p:cNvSpPr/>
          <p:nvPr/>
        </p:nvSpPr>
        <p:spPr>
          <a:xfrm>
            <a:off x="2267744" y="151082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73FCF-597D-4598-9A1A-E710B98ECE44}"/>
              </a:ext>
            </a:extLst>
          </p:cNvPr>
          <p:cNvSpPr txBox="1"/>
          <p:nvPr/>
        </p:nvSpPr>
        <p:spPr>
          <a:xfrm>
            <a:off x="2915816" y="1412776"/>
            <a:ext cx="410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01. Project Introduction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B257A7E-F88A-47D9-BC43-6413D7D3E26E}"/>
              </a:ext>
            </a:extLst>
          </p:cNvPr>
          <p:cNvSpPr/>
          <p:nvPr/>
        </p:nvSpPr>
        <p:spPr>
          <a:xfrm>
            <a:off x="2267744" y="222601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D0947-E317-433E-82B1-19FD94997434}"/>
              </a:ext>
            </a:extLst>
          </p:cNvPr>
          <p:cNvSpPr txBox="1"/>
          <p:nvPr/>
        </p:nvSpPr>
        <p:spPr>
          <a:xfrm>
            <a:off x="2915816" y="2127970"/>
            <a:ext cx="4402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02. EDA &amp; Preprocessing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F408E0-9787-4EF3-BC43-B14B9BBF150F}"/>
              </a:ext>
            </a:extLst>
          </p:cNvPr>
          <p:cNvSpPr/>
          <p:nvPr/>
        </p:nvSpPr>
        <p:spPr>
          <a:xfrm>
            <a:off x="2267744" y="30392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D032A-474E-4D42-896C-DD6E41EB3AEC}"/>
              </a:ext>
            </a:extLst>
          </p:cNvPr>
          <p:cNvSpPr txBox="1"/>
          <p:nvPr/>
        </p:nvSpPr>
        <p:spPr>
          <a:xfrm>
            <a:off x="2915816" y="2941212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03. Modeling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135537-E7E6-4C72-BDC3-60E6FF1546F2}"/>
              </a:ext>
            </a:extLst>
          </p:cNvPr>
          <p:cNvSpPr/>
          <p:nvPr/>
        </p:nvSpPr>
        <p:spPr>
          <a:xfrm>
            <a:off x="2267744" y="381439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B0379-377A-4107-92A9-32C94217099F}"/>
              </a:ext>
            </a:extLst>
          </p:cNvPr>
          <p:cNvSpPr txBox="1"/>
          <p:nvPr/>
        </p:nvSpPr>
        <p:spPr>
          <a:xfrm>
            <a:off x="2915816" y="3716349"/>
            <a:ext cx="286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04. Visualization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4BE278-BE93-4E59-BDD0-0054CB4EDE39}"/>
              </a:ext>
            </a:extLst>
          </p:cNvPr>
          <p:cNvSpPr/>
          <p:nvPr/>
        </p:nvSpPr>
        <p:spPr>
          <a:xfrm>
            <a:off x="2267744" y="462763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2347B-D331-4FFC-B030-2CF838754FF3}"/>
              </a:ext>
            </a:extLst>
          </p:cNvPr>
          <p:cNvSpPr txBox="1"/>
          <p:nvPr/>
        </p:nvSpPr>
        <p:spPr>
          <a:xfrm>
            <a:off x="2915816" y="4529591"/>
            <a:ext cx="289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05. Web Service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이현준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87777" y="1242257"/>
            <a:ext cx="2742433" cy="2771804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5827" y="2515697"/>
            <a:ext cx="3979445" cy="1598037"/>
            <a:chOff x="527769" y="1728426"/>
            <a:chExt cx="5305927" cy="2130716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527563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300" b="1" spc="-113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Project Introduction</a:t>
              </a:r>
              <a:endParaRPr lang="ko-KR" altLang="en-US" sz="3300" b="1" spc="-113" dirty="0">
                <a:solidFill>
                  <a:schemeClr val="tx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424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13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6000" b="1" spc="-113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666600"/>
            <a:ext cx="7200800" cy="3235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 </a:t>
            </a:r>
            <a:r>
              <a:rPr lang="ko-KR" altLang="en-US" dirty="0">
                <a:solidFill>
                  <a:schemeClr val="tx1"/>
                </a:solidFill>
              </a:rPr>
              <a:t>데이터 선정 이유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오픈 뱅킹 시작과 함께 다양한 핀 </a:t>
            </a:r>
            <a:r>
              <a:rPr lang="ko-KR" altLang="en-US" dirty="0" err="1">
                <a:solidFill>
                  <a:schemeClr val="tx1"/>
                </a:solidFill>
              </a:rPr>
              <a:t>테크</a:t>
            </a:r>
            <a:r>
              <a:rPr lang="ko-KR" altLang="en-US" dirty="0">
                <a:solidFill>
                  <a:schemeClr val="tx1"/>
                </a:solidFill>
              </a:rPr>
              <a:t> 기업이 금융 산업 참여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고객의 선택지가 다양해짐에 따라 </a:t>
            </a:r>
            <a:r>
              <a:rPr lang="ko-KR" altLang="en-US" dirty="0" err="1">
                <a:solidFill>
                  <a:schemeClr val="tx1"/>
                </a:solidFill>
              </a:rPr>
              <a:t>이탈률</a:t>
            </a:r>
            <a:r>
              <a:rPr lang="ko-KR" altLang="en-US" dirty="0">
                <a:solidFill>
                  <a:schemeClr val="tx1"/>
                </a:solidFill>
              </a:rPr>
              <a:t> 증가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 </a:t>
            </a:r>
            <a:r>
              <a:rPr lang="ko-KR" altLang="en-US" dirty="0">
                <a:solidFill>
                  <a:schemeClr val="tx1"/>
                </a:solidFill>
              </a:rPr>
              <a:t>목표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이탈률</a:t>
            </a:r>
            <a:r>
              <a:rPr lang="ko-KR" altLang="en-US" dirty="0">
                <a:solidFill>
                  <a:schemeClr val="tx1"/>
                </a:solidFill>
              </a:rPr>
              <a:t> 예측을 위한 예측 모델링 후 특성 별 영향 파악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Flask </a:t>
            </a:r>
            <a:r>
              <a:rPr lang="ko-KR" altLang="en-US" dirty="0">
                <a:solidFill>
                  <a:schemeClr val="tx1"/>
                </a:solidFill>
              </a:rPr>
              <a:t>기반 웹 서비스 구현</a:t>
            </a: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Introduction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8067" y="1786995"/>
            <a:ext cx="1944216" cy="597474"/>
          </a:xfrm>
          <a:prstGeom prst="rect">
            <a:avLst/>
          </a:prstGeom>
          <a:noFill/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251520" y="312911"/>
            <a:ext cx="1755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01. Project introduction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5519" y="104579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변수 설명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64345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251520" y="312911"/>
            <a:ext cx="1755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01. Project introduction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E4F69A0-1926-40A7-9826-FCE774D7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63709"/>
              </p:ext>
            </p:extLst>
          </p:nvPr>
        </p:nvGraphicFramePr>
        <p:xfrm>
          <a:off x="305608" y="1772160"/>
          <a:ext cx="4087051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271">
                  <a:extLst>
                    <a:ext uri="{9D8B030D-6E8A-4147-A177-3AD203B41FA5}">
                      <a16:colId xmlns:a16="http://schemas.microsoft.com/office/drawing/2014/main" val="384576336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4175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변수명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+mj-lt"/>
                        </a:rPr>
                        <a:t>Attrition_Flag</a:t>
                      </a:r>
                      <a:r>
                        <a:rPr lang="en-US" altLang="ko-KR" sz="1400" b="1" dirty="0">
                          <a:latin typeface="+mj-lt"/>
                        </a:rPr>
                        <a:t>(</a:t>
                      </a:r>
                      <a:r>
                        <a:rPr lang="en-US" altLang="ko-KR" sz="1400" b="1" dirty="0" err="1">
                          <a:latin typeface="+mj-lt"/>
                        </a:rPr>
                        <a:t>Taget</a:t>
                      </a:r>
                      <a:r>
                        <a:rPr lang="en-US" altLang="ko-KR" sz="1400" b="1" dirty="0">
                          <a:latin typeface="+mj-lt"/>
                        </a:rPr>
                        <a:t>)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고객 이탈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Customer_Age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고객의 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2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Gender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4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Dependent_cnt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부양 가족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8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Education_Level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고객의 최종 학력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2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Marital_Status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기혼</a:t>
                      </a:r>
                      <a:r>
                        <a:rPr lang="en-US" altLang="ko-KR" sz="1400" dirty="0">
                          <a:latin typeface="+mj-lt"/>
                        </a:rPr>
                        <a:t>,</a:t>
                      </a:r>
                      <a:r>
                        <a:rPr lang="ko-KR" altLang="en-US" sz="1400" dirty="0">
                          <a:latin typeface="+mj-lt"/>
                        </a:rPr>
                        <a:t>미혼</a:t>
                      </a:r>
                      <a:r>
                        <a:rPr lang="en-US" altLang="ko-KR" sz="1400" dirty="0">
                          <a:latin typeface="+mj-lt"/>
                        </a:rPr>
                        <a:t>,</a:t>
                      </a:r>
                      <a:r>
                        <a:rPr lang="ko-KR" altLang="en-US" sz="1400" dirty="0">
                          <a:latin typeface="+mj-lt"/>
                        </a:rPr>
                        <a:t>이혼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6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Income_Category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연간 소득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77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Card_Category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카드 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7038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Months_on_book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거래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41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Total_Relationship_Cnt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보유한 총 상품의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4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Contacts_Cnt_12_mon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12</a:t>
                      </a:r>
                      <a:r>
                        <a:rPr lang="ko-KR" altLang="en-US" sz="1400" dirty="0">
                          <a:latin typeface="+mj-lt"/>
                        </a:rPr>
                        <a:t>개월 간 연락한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79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Credit_Limit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신용한도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89663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2A7BF7D-E82A-4D7C-806D-0F7E0C6C7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5238"/>
              </p:ext>
            </p:extLst>
          </p:nvPr>
        </p:nvGraphicFramePr>
        <p:xfrm>
          <a:off x="4407787" y="1772160"/>
          <a:ext cx="447186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05">
                  <a:extLst>
                    <a:ext uri="{9D8B030D-6E8A-4147-A177-3AD203B41FA5}">
                      <a16:colId xmlns:a16="http://schemas.microsoft.com/office/drawing/2014/main" val="3845763362"/>
                    </a:ext>
                  </a:extLst>
                </a:gridCol>
                <a:gridCol w="2306955">
                  <a:extLst>
                    <a:ext uri="{9D8B030D-6E8A-4147-A177-3AD203B41FA5}">
                      <a16:colId xmlns:a16="http://schemas.microsoft.com/office/drawing/2014/main" val="14175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변수명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2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Total_Revolving_Bal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j-lt"/>
                        </a:rPr>
                        <a:t>결제이월약정</a:t>
                      </a:r>
                      <a:r>
                        <a:rPr lang="ko-KR" altLang="en-US" sz="1400" dirty="0">
                          <a:latin typeface="+mj-lt"/>
                        </a:rPr>
                        <a:t> 잔액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3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Avg_Open_To_Buy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평균 잔여 신용 한도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2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Total_Amt_Chng_Q4_Q1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1</a:t>
                      </a:r>
                      <a:r>
                        <a:rPr lang="ko-KR" altLang="en-US" sz="1400" dirty="0">
                          <a:latin typeface="+mj-lt"/>
                        </a:rPr>
                        <a:t>분기 대비 거래금액 변화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4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Total_Trans_Amt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최근 </a:t>
                      </a:r>
                      <a:r>
                        <a:rPr lang="en-US" altLang="ko-KR" sz="1400" dirty="0">
                          <a:latin typeface="+mj-lt"/>
                        </a:rPr>
                        <a:t>1</a:t>
                      </a:r>
                      <a:r>
                        <a:rPr lang="ko-KR" altLang="en-US" sz="1400" dirty="0">
                          <a:latin typeface="+mj-lt"/>
                        </a:rPr>
                        <a:t>년 총 거래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8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Total_Trans_Ct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년 총 거래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2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Total_Ct_Chng_Q4_Q1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Avg_Utilization_Ratio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6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Income_Category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평균 카드 </a:t>
                      </a:r>
                      <a:r>
                        <a:rPr lang="ko-KR" altLang="en-US" sz="1400" dirty="0" err="1">
                          <a:latin typeface="+mj-lt"/>
                        </a:rPr>
                        <a:t>사용율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377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Card_Category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카드 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7038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Months_on_book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거래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41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Total_Relationship_Cnt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보유한 총 상품의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44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Contacts_Cnt_12_mon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lt"/>
                        </a:rPr>
                        <a:t>12</a:t>
                      </a:r>
                      <a:r>
                        <a:rPr lang="ko-KR" altLang="en-US" sz="1400" dirty="0">
                          <a:latin typeface="+mj-lt"/>
                        </a:rPr>
                        <a:t>개월 간 연락한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79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j-lt"/>
                        </a:rPr>
                        <a:t>Credit_Limit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lt"/>
                        </a:rPr>
                        <a:t>신용한도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87777" y="1242257"/>
            <a:ext cx="2742433" cy="2771804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5827" y="2515697"/>
            <a:ext cx="4462078" cy="1644204"/>
            <a:chOff x="527769" y="1728426"/>
            <a:chExt cx="5949438" cy="2192272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5919143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>
                  <a:latin typeface="+mj-lt"/>
                </a:rPr>
                <a:t>EDA &amp; Preprocessing</a:t>
              </a:r>
              <a:endParaRPr lang="ko-KR" altLang="en-US" sz="3600" b="1" spc="-113" dirty="0"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324244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13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6000" b="1" spc="-113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268511" y="5736431"/>
            <a:ext cx="18229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81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EDA &amp; Preprocessing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6969" y="312911"/>
            <a:ext cx="1890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02. EDA &amp; Preprocessing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833D4-A165-40DA-98A2-F6B92DBB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6" y="2183070"/>
            <a:ext cx="4315564" cy="3294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D0AF28-BCB5-49B9-AB02-A4EB2543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88" y="2183069"/>
            <a:ext cx="4290600" cy="3294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07B41-398C-4AB9-8332-89DF2F22DA2A}"/>
              </a:ext>
            </a:extLst>
          </p:cNvPr>
          <p:cNvSpPr txBox="1"/>
          <p:nvPr/>
        </p:nvSpPr>
        <p:spPr>
          <a:xfrm>
            <a:off x="733024" y="559098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Unknown </a:t>
            </a:r>
            <a:r>
              <a:rPr lang="ko-KR" altLang="en-US" dirty="0"/>
              <a:t>비율 </a:t>
            </a:r>
            <a:r>
              <a:rPr lang="en-US" altLang="ko-KR" dirty="0"/>
              <a:t>20% </a:t>
            </a:r>
            <a:r>
              <a:rPr lang="ko-KR" altLang="en-US" dirty="0"/>
              <a:t>이하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Income_Category</a:t>
            </a:r>
            <a:r>
              <a:rPr lang="en-US" altLang="ko-KR" dirty="0"/>
              <a:t> : 11% / </a:t>
            </a:r>
            <a:r>
              <a:rPr lang="en-US" altLang="ko-KR" dirty="0" err="1"/>
              <a:t>Marital_Status</a:t>
            </a:r>
            <a:r>
              <a:rPr lang="en-US" altLang="ko-KR" dirty="0"/>
              <a:t> : 7.4%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6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EDA &amp; Preprocessing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6969" y="312911"/>
            <a:ext cx="1890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02. EDA &amp; Preprocessing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833D4-A165-40DA-98A2-F6B92DBB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36" y="2193121"/>
            <a:ext cx="4315564" cy="3274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D0AF28-BCB5-49B9-AB02-A4EB2543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5882" y="2183069"/>
            <a:ext cx="4240612" cy="3294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D413E-EA84-4074-A741-33E5E44F66B2}"/>
              </a:ext>
            </a:extLst>
          </p:cNvPr>
          <p:cNvSpPr txBox="1"/>
          <p:nvPr/>
        </p:nvSpPr>
        <p:spPr>
          <a:xfrm>
            <a:off x="733024" y="559098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Unknown </a:t>
            </a:r>
            <a:r>
              <a:rPr lang="ko-KR" altLang="en-US" dirty="0"/>
              <a:t>비율 </a:t>
            </a:r>
            <a:r>
              <a:rPr lang="en-US" altLang="ko-KR" dirty="0"/>
              <a:t>20% </a:t>
            </a:r>
            <a:r>
              <a:rPr lang="ko-KR" altLang="en-US" dirty="0"/>
              <a:t>이하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Education_Level</a:t>
            </a:r>
            <a:r>
              <a:rPr lang="en-US" altLang="ko-KR" dirty="0"/>
              <a:t> : 15%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1176" y="1013520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EDA &amp; Preprocessing</a:t>
            </a:r>
            <a:r>
              <a:rPr lang="en-US" altLang="ko-KR" sz="3200" b="1" spc="-15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59829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39B3FD-FA37-479B-AAFB-EFB748FECE58}"/>
              </a:ext>
            </a:extLst>
          </p:cNvPr>
          <p:cNvSpPr/>
          <p:nvPr/>
        </p:nvSpPr>
        <p:spPr>
          <a:xfrm>
            <a:off x="176969" y="312911"/>
            <a:ext cx="1890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chemeClr val="bg1"/>
                </a:solidFill>
              </a:rPr>
              <a:t>02. EDA &amp; Preprocessing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833D4-A165-40DA-98A2-F6B92DBB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400" y="2449933"/>
            <a:ext cx="4315564" cy="2761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D0AF28-BCB5-49B9-AB02-A4EB2543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888" y="2575902"/>
            <a:ext cx="4290600" cy="2635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58641-A6F9-49A1-ADEA-85A1DABD8653}"/>
              </a:ext>
            </a:extLst>
          </p:cNvPr>
          <p:cNvSpPr txBox="1"/>
          <p:nvPr/>
        </p:nvSpPr>
        <p:spPr>
          <a:xfrm>
            <a:off x="733024" y="559098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경제 활동이 거의 없는 </a:t>
            </a:r>
            <a:r>
              <a:rPr lang="en-US" altLang="ko-KR" dirty="0"/>
              <a:t>70</a:t>
            </a:r>
            <a:r>
              <a:rPr lang="ko-KR" altLang="en-US" dirty="0"/>
              <a:t>대 이상 고객 데이터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588878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1705</TotalTime>
  <Words>899</Words>
  <Application>Microsoft Office PowerPoint</Application>
  <PresentationFormat>화면 슬라이드 쇼(4:3)</PresentationFormat>
  <Paragraphs>181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charter</vt:lpstr>
      <vt:lpstr>HY헤드라인M</vt:lpstr>
      <vt:lpstr>맑은 고딕</vt:lpstr>
      <vt:lpstr>Arial</vt:lpstr>
      <vt:lpstr>Gill Sans MT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이현준</cp:lastModifiedBy>
  <cp:revision>37</cp:revision>
  <dcterms:created xsi:type="dcterms:W3CDTF">2016-11-03T20:47:04Z</dcterms:created>
  <dcterms:modified xsi:type="dcterms:W3CDTF">2021-08-12T07:56:39Z</dcterms:modified>
</cp:coreProperties>
</file>