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63" r:id="rId33"/>
    <p:sldId id="293" r:id="rId34"/>
    <p:sldId id="294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9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62EF7-C4EA-4AB1-8919-836C203F420E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9B566-F2EA-4529-A47E-35D6AF282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46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371600" y="1800470"/>
            <a:ext cx="6858000" cy="40249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01-2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22024" r="28214" b="23214"/>
          <a:stretch/>
        </p:blipFill>
        <p:spPr>
          <a:xfrm>
            <a:off x="7186346" y="4707391"/>
            <a:ext cx="1549440" cy="1469572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217054" y="723423"/>
            <a:ext cx="6858000" cy="4024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173602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ver/nanumfont" TargetMode="External"/><Relationship Id="rId2" Type="http://schemas.openxmlformats.org/officeDocument/2006/relationships/hyperlink" Target="https://github.com/naver/d2codingfo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4173" y="782595"/>
            <a:ext cx="67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파이썬을 배우기 위해 준비할 것들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텍스트 에디터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(text editor)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긴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코드를 입력하거나 코드를 저장해야 하는 경우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글자를 적을 수 있는 모든 종류의 </a:t>
            </a:r>
            <a:r>
              <a:rPr lang="ko-KR" altLang="en-US" dirty="0" smtClean="0"/>
              <a:t>프로그램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IDLE </a:t>
            </a:r>
            <a:r>
              <a:rPr lang="ko-KR" altLang="en-US" dirty="0" smtClean="0">
                <a:solidFill>
                  <a:srgbClr val="C00000"/>
                </a:solidFill>
              </a:rPr>
              <a:t>에디터에서 코드 작성하고 실행하기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파이썬은 통합 개발 환경으로써 </a:t>
            </a:r>
            <a:r>
              <a:rPr lang="en-US" altLang="ko-KR" dirty="0" smtClean="0"/>
              <a:t>IDLE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1) [</a:t>
            </a:r>
            <a:r>
              <a:rPr lang="ko-KR" altLang="en-US" dirty="0" smtClean="0"/>
              <a:t>시작 메뉴</a:t>
            </a:r>
            <a:r>
              <a:rPr lang="en-US" altLang="ko-KR" dirty="0" smtClean="0"/>
              <a:t>] </a:t>
            </a:r>
            <a:r>
              <a:rPr lang="en-US" altLang="ko-KR" dirty="0" smtClean="0">
                <a:latin typeface="+mn-ea"/>
              </a:rPr>
              <a:t>– [Python 3.7] – [IDLE]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에디터 </a:t>
            </a:r>
            <a:r>
              <a:rPr lang="ko-KR" altLang="en-US" dirty="0" smtClean="0">
                <a:latin typeface="+mn-ea"/>
                <a:ea typeface="+mn-ea"/>
              </a:rPr>
              <a:t>사용하기 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/>
              <a:t>파이썬 </a:t>
            </a:r>
            <a:r>
              <a:rPr lang="en-US" altLang="ko-KR" dirty="0" smtClean="0">
                <a:latin typeface="+mn-ea"/>
                <a:ea typeface="+mn-ea"/>
              </a:rPr>
              <a:t>IDLE </a:t>
            </a:r>
            <a:r>
              <a:rPr lang="ko-KR" altLang="en-US" dirty="0" smtClean="0"/>
              <a:t>에디터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24" y="4267709"/>
            <a:ext cx="7480089" cy="190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49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/>
              <a:t>   2</a:t>
            </a:r>
            <a:r>
              <a:rPr lang="en-US" altLang="ko-KR" dirty="0" smtClean="0">
                <a:latin typeface="+mn-ea"/>
              </a:rPr>
              <a:t>) [File</a:t>
            </a:r>
            <a:r>
              <a:rPr lang="en-US" altLang="ko-KR" dirty="0" smtClean="0">
                <a:latin typeface="+mn-ea"/>
              </a:rPr>
              <a:t>] – [New File</a:t>
            </a:r>
            <a:r>
              <a:rPr lang="en-US" altLang="ko-KR" dirty="0" smtClean="0"/>
              <a:t>] </a:t>
            </a:r>
            <a:r>
              <a:rPr lang="ko-KR" altLang="en-US" dirty="0" smtClean="0"/>
              <a:t>메뉴 선택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</a:t>
            </a:r>
            <a:r>
              <a:rPr lang="en-US" altLang="ko-KR" dirty="0" smtClean="0"/>
              <a:t>3) </a:t>
            </a:r>
            <a:r>
              <a:rPr lang="ko-KR" altLang="en-US" dirty="0" smtClean="0"/>
              <a:t>아래와 </a:t>
            </a:r>
            <a:r>
              <a:rPr lang="ko-KR" altLang="en-US" dirty="0" smtClean="0"/>
              <a:t>같이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/>
              <a:t>파이썬 </a:t>
            </a:r>
            <a:r>
              <a:rPr lang="en-US" altLang="ko-KR" dirty="0">
                <a:latin typeface="+mn-ea"/>
                <a:ea typeface="+mn-ea"/>
              </a:rPr>
              <a:t>IDLE </a:t>
            </a:r>
            <a:r>
              <a:rPr lang="ko-KR" altLang="en-US" dirty="0"/>
              <a:t>에디터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547" y="1506161"/>
            <a:ext cx="6524798" cy="1754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" t="1221" r="22344" b="-1221"/>
          <a:stretch/>
        </p:blipFill>
        <p:spPr bwMode="auto">
          <a:xfrm>
            <a:off x="1538547" y="3684474"/>
            <a:ext cx="5529518" cy="124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81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>
                <a:latin typeface="+mn-ea"/>
              </a:rPr>
              <a:t>   4) [File</a:t>
            </a:r>
            <a:r>
              <a:rPr lang="en-US" altLang="ko-KR" dirty="0" smtClean="0">
                <a:latin typeface="+mn-ea"/>
              </a:rPr>
              <a:t>] – [Save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메뉴 선택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IDLE </a:t>
            </a:r>
            <a:r>
              <a:rPr lang="ko-KR" altLang="en-US" dirty="0"/>
              <a:t>에디터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700" y="1555346"/>
            <a:ext cx="5983259" cy="241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57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>
                <a:latin typeface="+mn-ea"/>
              </a:rPr>
              <a:t>   5) [</a:t>
            </a:r>
            <a:r>
              <a:rPr lang="ko-KR" altLang="en-US" dirty="0" smtClean="0">
                <a:latin typeface="+mn-ea"/>
              </a:rPr>
              <a:t>다른 이름으로 저장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대화상자에서 파일 이름을 </a:t>
            </a:r>
            <a:r>
              <a:rPr lang="en-US" altLang="ko-KR" dirty="0" smtClean="0">
                <a:latin typeface="+mn-ea"/>
              </a:rPr>
              <a:t>‘sample’</a:t>
            </a:r>
            <a:r>
              <a:rPr lang="ko-KR" altLang="en-US" dirty="0" smtClean="0">
                <a:latin typeface="+mn-ea"/>
              </a:rPr>
              <a:t>로 저장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IDLE </a:t>
            </a:r>
            <a:r>
              <a:rPr lang="ko-KR" altLang="en-US" dirty="0"/>
              <a:t>에디터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009" y="1548161"/>
            <a:ext cx="5835186" cy="3509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76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>
                <a:latin typeface="+mn-ea"/>
              </a:rPr>
              <a:t>6) [Run</a:t>
            </a:r>
            <a:r>
              <a:rPr lang="en-US" altLang="ko-KR" dirty="0" smtClean="0">
                <a:latin typeface="+mn-ea"/>
              </a:rPr>
              <a:t>] – [Run Module] </a:t>
            </a:r>
            <a:r>
              <a:rPr lang="ko-KR" altLang="en-US" dirty="0" smtClean="0">
                <a:latin typeface="+mn-ea"/>
              </a:rPr>
              <a:t>메뉴 선택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혹은 </a:t>
            </a:r>
            <a:r>
              <a:rPr lang="en-US" altLang="ko-KR" dirty="0" smtClean="0">
                <a:latin typeface="+mn-ea"/>
              </a:rPr>
              <a:t>[F5] </a:t>
            </a:r>
            <a:r>
              <a:rPr lang="ko-KR" altLang="en-US" dirty="0" smtClean="0">
                <a:latin typeface="+mn-ea"/>
              </a:rPr>
              <a:t>단축키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IDLE </a:t>
            </a:r>
            <a:r>
              <a:rPr lang="ko-KR" altLang="en-US" dirty="0"/>
              <a:t>에디터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98" y="1537682"/>
            <a:ext cx="6080757" cy="320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2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/>
              <a:t>7) </a:t>
            </a:r>
            <a:r>
              <a:rPr lang="ko-KR" altLang="en-US" dirty="0" smtClean="0"/>
              <a:t>파이썬 </a:t>
            </a:r>
            <a:r>
              <a:rPr lang="ko-KR" altLang="en-US" dirty="0" smtClean="0"/>
              <a:t>코드가 실행됨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IDLE </a:t>
            </a:r>
            <a:r>
              <a:rPr lang="ko-KR" altLang="en-US" dirty="0"/>
              <a:t>에디터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58" y="1565826"/>
            <a:ext cx="6231064" cy="245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64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개발 전용 폰트 설정하기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코딩을 할 때에는 전용 폰트 사용하는 것이 좋음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글자를 구분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글자의 너비를 통일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IDLE </a:t>
            </a:r>
            <a:r>
              <a:rPr lang="ko-KR" altLang="en-US" dirty="0"/>
              <a:t>에디터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29" y="3045062"/>
            <a:ext cx="5141018" cy="12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29" y="4405197"/>
            <a:ext cx="5206617" cy="132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14954" y="3943753"/>
            <a:ext cx="114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200" dirty="0" smtClean="0"/>
              <a:t>일반 글꼴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214954" y="5385375"/>
            <a:ext cx="114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200" dirty="0" smtClean="0"/>
              <a:t>전용 글꼴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479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개발 전용 폰트와 아닌 경우의 비교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IDLE </a:t>
            </a:r>
            <a:r>
              <a:rPr lang="ko-KR" altLang="en-US" dirty="0"/>
              <a:t>에디터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28" y="1545114"/>
            <a:ext cx="4926777" cy="156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28" y="2996367"/>
            <a:ext cx="6113026" cy="174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2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6"/>
            <a:ext cx="8210550" cy="4984977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D2Coding : </a:t>
            </a:r>
            <a:r>
              <a:rPr lang="en-US" altLang="ko-KR" dirty="0" smtClean="0">
                <a:hlinkClick r:id="rId2"/>
              </a:rPr>
              <a:t>https://github.com/naver/d2codingfont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나눔고딕 코딩 글꼴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smtClean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github.com/naver/nanumfont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[Options] – [Configure IDLE] </a:t>
            </a:r>
            <a:r>
              <a:rPr lang="ko-KR" altLang="en-US" dirty="0" smtClean="0">
                <a:latin typeface="+mn-ea"/>
              </a:rPr>
              <a:t>메뉴 선택 </a:t>
            </a:r>
            <a:r>
              <a:rPr lang="en-US" altLang="ko-KR" dirty="0" smtClean="0">
                <a:latin typeface="+mn-ea"/>
              </a:rPr>
              <a:t>– [Settings] </a:t>
            </a:r>
            <a:r>
              <a:rPr lang="ko-KR" altLang="en-US" dirty="0" smtClean="0">
                <a:latin typeface="+mn-ea"/>
              </a:rPr>
              <a:t>대화상자 </a:t>
            </a:r>
            <a:r>
              <a:rPr lang="en-US" altLang="ko-KR" dirty="0" smtClean="0">
                <a:latin typeface="+mn-ea"/>
              </a:rPr>
              <a:t>– [Font Face]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IDLE </a:t>
            </a:r>
            <a:r>
              <a:rPr lang="ko-KR" altLang="en-US" dirty="0"/>
              <a:t>에디터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844" y="2585179"/>
            <a:ext cx="3137667" cy="367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75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144647" cy="49849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비주얼 스튜디오 코드 다운로드해 설치하기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홈페이지 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https://code.visualstudio.com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1) </a:t>
            </a:r>
            <a:r>
              <a:rPr lang="en-US" altLang="ko-KR" dirty="0" smtClean="0">
                <a:latin typeface="+mn-ea"/>
              </a:rPr>
              <a:t>[Downloads </a:t>
            </a:r>
            <a:r>
              <a:rPr lang="en-US" altLang="ko-KR" dirty="0" smtClean="0">
                <a:latin typeface="+mn-ea"/>
              </a:rPr>
              <a:t>for Windows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클릭하여 설치 파일 다운로드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에디터 사용하기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비주얼 스튜디오 코드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213" y="2723171"/>
            <a:ext cx="6200886" cy="305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21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파이썬 설치하기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파이썬 실행하기 </a:t>
            </a:r>
            <a:r>
              <a:rPr lang="en-US" altLang="ko-KR" b="1" dirty="0" smtClean="0">
                <a:latin typeface="+mn-ea"/>
              </a:rPr>
              <a:t>: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인터렉티브 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텍스트 에디터 사용하기 </a:t>
            </a:r>
            <a:r>
              <a:rPr lang="en-US" altLang="ko-KR" b="1" dirty="0" smtClean="0">
                <a:latin typeface="+mn-ea"/>
              </a:rPr>
              <a:t>: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파이썬 </a:t>
            </a:r>
            <a:r>
              <a:rPr lang="en-US" altLang="ko-KR" b="1" dirty="0" smtClean="0"/>
              <a:t>IDLE </a:t>
            </a:r>
            <a:r>
              <a:rPr lang="ko-KR" altLang="en-US" b="1" dirty="0" smtClean="0"/>
              <a:t>에디터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텍스트 에디터 </a:t>
            </a:r>
            <a:r>
              <a:rPr lang="ko-KR" altLang="en-US" b="1" dirty="0" smtClean="0">
                <a:latin typeface="+mn-ea"/>
              </a:rPr>
              <a:t>사용하기 </a:t>
            </a:r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 smtClean="0">
                <a:latin typeface="+mn-ea"/>
              </a:rPr>
              <a:t>비주얼 </a:t>
            </a:r>
            <a:r>
              <a:rPr lang="ko-KR" altLang="en-US" b="1" dirty="0" smtClean="0"/>
              <a:t>스튜디오 코드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>
                <a:latin typeface="+mn-ea"/>
              </a:rPr>
              <a:t>2) </a:t>
            </a:r>
            <a:r>
              <a:rPr lang="ko-KR" altLang="en-US" dirty="0" smtClean="0"/>
              <a:t>다운로드한 </a:t>
            </a:r>
            <a:r>
              <a:rPr lang="ko-KR" altLang="en-US" dirty="0"/>
              <a:t>설치 프로그램을 실행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61" y="1510542"/>
            <a:ext cx="6411278" cy="350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1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92837"/>
            <a:ext cx="7886700" cy="4984977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3) </a:t>
            </a:r>
            <a:r>
              <a:rPr lang="ko-KR" altLang="en-US" dirty="0" smtClean="0">
                <a:latin typeface="+mn-ea"/>
              </a:rPr>
              <a:t>설치 마법사 시작 화면에서 </a:t>
            </a:r>
            <a:r>
              <a:rPr lang="en-US" altLang="ko-KR" dirty="0" smtClean="0">
                <a:latin typeface="+mn-ea"/>
              </a:rPr>
              <a:t>[</a:t>
            </a:r>
            <a:r>
              <a:rPr lang="ko-KR" altLang="en-US" dirty="0" smtClean="0">
                <a:latin typeface="+mn-ea"/>
              </a:rPr>
              <a:t>다음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클릭</a:t>
            </a:r>
            <a:endParaRPr lang="en-US" altLang="ko-KR" dirty="0" smtClean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4) </a:t>
            </a:r>
            <a:r>
              <a:rPr lang="en-US" altLang="ko-KR" dirty="0" smtClean="0">
                <a:latin typeface="+mn-ea"/>
              </a:rPr>
              <a:t>[</a:t>
            </a:r>
            <a:r>
              <a:rPr lang="ko-KR" altLang="en-US" dirty="0" smtClean="0">
                <a:latin typeface="+mn-ea"/>
              </a:rPr>
              <a:t>계약에 동의함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선택 후 </a:t>
            </a:r>
            <a:r>
              <a:rPr lang="en-US" altLang="ko-KR" dirty="0" smtClean="0">
                <a:latin typeface="+mn-ea"/>
              </a:rPr>
              <a:t>[</a:t>
            </a:r>
            <a:r>
              <a:rPr lang="ko-KR" altLang="en-US" dirty="0" smtClean="0">
                <a:latin typeface="+mn-ea"/>
              </a:rPr>
              <a:t>다음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클릭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07" y="2112622"/>
            <a:ext cx="3304525" cy="2664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432" y="2112622"/>
            <a:ext cx="3122141" cy="264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6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5) </a:t>
            </a:r>
            <a:r>
              <a:rPr lang="ko-KR" altLang="en-US" dirty="0" smtClean="0">
                <a:latin typeface="+mn-ea"/>
              </a:rPr>
              <a:t>설치 </a:t>
            </a:r>
            <a:r>
              <a:rPr lang="ko-KR" altLang="en-US" dirty="0" smtClean="0">
                <a:latin typeface="+mn-ea"/>
              </a:rPr>
              <a:t>폴더 </a:t>
            </a:r>
            <a:r>
              <a:rPr lang="ko-KR" altLang="en-US" dirty="0" smtClean="0">
                <a:latin typeface="+mn-ea"/>
              </a:rPr>
              <a:t>지정 후 </a:t>
            </a:r>
            <a:r>
              <a:rPr lang="en-US" altLang="ko-KR" dirty="0" smtClean="0">
                <a:latin typeface="+mn-ea"/>
              </a:rPr>
              <a:t>[</a:t>
            </a:r>
            <a:r>
              <a:rPr lang="ko-KR" altLang="en-US" dirty="0" smtClean="0">
                <a:latin typeface="+mn-ea"/>
              </a:rPr>
              <a:t>다음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6) </a:t>
            </a:r>
            <a:r>
              <a:rPr lang="ko-KR" altLang="en-US" dirty="0" smtClean="0">
                <a:latin typeface="+mn-ea"/>
              </a:rPr>
              <a:t>시작 </a:t>
            </a:r>
            <a:r>
              <a:rPr lang="ko-KR" altLang="en-US" dirty="0" smtClean="0">
                <a:latin typeface="+mn-ea"/>
              </a:rPr>
              <a:t>메뉴 폴더 이름 </a:t>
            </a:r>
            <a:r>
              <a:rPr lang="ko-KR" altLang="en-US" dirty="0" smtClean="0">
                <a:latin typeface="+mn-ea"/>
              </a:rPr>
              <a:t>지정 후 </a:t>
            </a:r>
            <a:r>
              <a:rPr lang="en-US" altLang="ko-KR" dirty="0" smtClean="0">
                <a:latin typeface="+mn-ea"/>
              </a:rPr>
              <a:t>[</a:t>
            </a:r>
            <a:r>
              <a:rPr lang="ko-KR" altLang="en-US" dirty="0" smtClean="0">
                <a:latin typeface="+mn-ea"/>
              </a:rPr>
              <a:t>다음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클릭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657" y="2245599"/>
            <a:ext cx="3259057" cy="2776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36" y="2245599"/>
            <a:ext cx="3261940" cy="2776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70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7</a:t>
            </a:r>
            <a:r>
              <a:rPr lang="en-US" altLang="ko-KR" dirty="0" smtClean="0">
                <a:latin typeface="+mn-ea"/>
              </a:rPr>
              <a:t>) [</a:t>
            </a:r>
            <a:r>
              <a:rPr lang="ko-KR" altLang="en-US" dirty="0" smtClean="0">
                <a:latin typeface="+mn-ea"/>
              </a:rPr>
              <a:t>바탕 화면 바로 가기 만들기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체크 후 </a:t>
            </a:r>
            <a:r>
              <a:rPr lang="en-US" altLang="ko-KR" dirty="0" smtClean="0">
                <a:latin typeface="+mn-ea"/>
              </a:rPr>
              <a:t>[</a:t>
            </a:r>
            <a:r>
              <a:rPr lang="ko-KR" altLang="en-US" dirty="0" smtClean="0">
                <a:latin typeface="+mn-ea"/>
              </a:rPr>
              <a:t>다음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클릭</a:t>
            </a:r>
            <a:endParaRPr lang="en-US" altLang="ko-KR" dirty="0" smtClean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나머지 </a:t>
            </a:r>
            <a:r>
              <a:rPr lang="ko-KR" altLang="en-US" sz="1600" dirty="0" smtClean="0">
                <a:latin typeface="+mn-ea"/>
              </a:rPr>
              <a:t>부분도 작업 시 유용하므로 모두 체크</a:t>
            </a:r>
            <a:endParaRPr lang="en-US" altLang="ko-KR" sz="1600" dirty="0" smtClean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8) </a:t>
            </a:r>
            <a:r>
              <a:rPr lang="ko-KR" altLang="en-US" dirty="0" smtClean="0">
                <a:latin typeface="+mn-ea"/>
              </a:rPr>
              <a:t>대상 </a:t>
            </a:r>
            <a:r>
              <a:rPr lang="ko-KR" altLang="en-US" dirty="0" smtClean="0">
                <a:latin typeface="+mn-ea"/>
              </a:rPr>
              <a:t>위치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시작 메뉴 폴더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추가 설정 항목 확인 후 </a:t>
            </a:r>
            <a:r>
              <a:rPr lang="en-US" altLang="ko-KR" dirty="0" smtClean="0">
                <a:latin typeface="+mn-ea"/>
              </a:rPr>
              <a:t>[</a:t>
            </a:r>
            <a:r>
              <a:rPr lang="ko-KR" altLang="en-US" dirty="0" smtClean="0">
                <a:latin typeface="+mn-ea"/>
              </a:rPr>
              <a:t>설치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클릭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419" y="2667172"/>
            <a:ext cx="3264321" cy="2732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13" y="2667172"/>
            <a:ext cx="3203306" cy="2732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41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/>
              <a:t>9) [</a:t>
            </a:r>
            <a:r>
              <a:rPr lang="ko-KR" altLang="en-US" dirty="0" smtClean="0"/>
              <a:t>마침</a:t>
            </a:r>
            <a:r>
              <a:rPr lang="en-US" altLang="ko-KR" dirty="0" smtClean="0"/>
              <a:t>]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설치 완료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694" y="1624280"/>
            <a:ext cx="3203306" cy="247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비주얼 스튜디오 코드 한글 언어 팩 설치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1) </a:t>
            </a:r>
            <a:r>
              <a:rPr lang="ko-KR" altLang="en-US" dirty="0" smtClean="0">
                <a:latin typeface="+mn-ea"/>
              </a:rPr>
              <a:t>도구 </a:t>
            </a:r>
            <a:r>
              <a:rPr lang="ko-KR" altLang="en-US" dirty="0" smtClean="0">
                <a:latin typeface="+mn-ea"/>
              </a:rPr>
              <a:t>바에서 </a:t>
            </a:r>
            <a:r>
              <a:rPr lang="en-US" altLang="ko-KR" dirty="0" smtClean="0">
                <a:latin typeface="+mn-ea"/>
              </a:rPr>
              <a:t>[</a:t>
            </a:r>
            <a:r>
              <a:rPr lang="ko-KR" altLang="en-US" dirty="0" smtClean="0">
                <a:latin typeface="+mn-ea"/>
              </a:rPr>
              <a:t>확장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클릭</a:t>
            </a:r>
            <a:endParaRPr lang="en-US" altLang="ko-KR" dirty="0" smtClean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2) </a:t>
            </a:r>
            <a:r>
              <a:rPr lang="ko-KR" altLang="en-US" dirty="0" smtClean="0">
                <a:latin typeface="+mn-ea"/>
              </a:rPr>
              <a:t>검색 창에 </a:t>
            </a:r>
            <a:r>
              <a:rPr lang="en-US" altLang="ko-KR" dirty="0" smtClean="0">
                <a:latin typeface="+mn-ea"/>
              </a:rPr>
              <a:t>[</a:t>
            </a:r>
            <a:r>
              <a:rPr lang="en-US" altLang="ko-KR" dirty="0" err="1" smtClean="0">
                <a:latin typeface="+mn-ea"/>
              </a:rPr>
              <a:t>korean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입력</a:t>
            </a:r>
            <a:endParaRPr lang="en-US" altLang="ko-KR" dirty="0" smtClean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3) [Koran </a:t>
            </a:r>
            <a:r>
              <a:rPr lang="en-US" altLang="ko-KR" dirty="0">
                <a:latin typeface="+mn-ea"/>
              </a:rPr>
              <a:t>Language Pack for Visual Studio Code</a:t>
            </a:r>
            <a:r>
              <a:rPr lang="en-US" altLang="ko-KR" dirty="0" smtClean="0">
                <a:latin typeface="+mn-ea"/>
              </a:rPr>
              <a:t>]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[</a:t>
            </a:r>
            <a:r>
              <a:rPr lang="en-US" altLang="ko-KR" dirty="0" smtClean="0">
                <a:latin typeface="+mn-ea"/>
              </a:rPr>
              <a:t>Install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클릭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83"/>
          <a:stretch/>
        </p:blipFill>
        <p:spPr bwMode="auto">
          <a:xfrm>
            <a:off x="1388157" y="3171664"/>
            <a:ext cx="6112019" cy="266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0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>
                <a:latin typeface="+mn-ea"/>
              </a:rPr>
              <a:t>4) </a:t>
            </a:r>
            <a:r>
              <a:rPr lang="ko-KR" altLang="en-US" dirty="0" smtClean="0">
                <a:latin typeface="+mn-ea"/>
              </a:rPr>
              <a:t>설치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완료 후 </a:t>
            </a:r>
            <a:r>
              <a:rPr lang="en-US" altLang="ko-KR" dirty="0" smtClean="0">
                <a:latin typeface="+mn-ea"/>
              </a:rPr>
              <a:t>[Restart Now] </a:t>
            </a:r>
            <a:r>
              <a:rPr lang="ko-KR" altLang="en-US" dirty="0" smtClean="0">
                <a:latin typeface="+mn-ea"/>
              </a:rPr>
              <a:t>버튼 클릭하여 재시작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248" y="1503520"/>
            <a:ext cx="6255936" cy="3933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88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>
                <a:latin typeface="+mn-ea"/>
              </a:rPr>
              <a:t>5) </a:t>
            </a:r>
            <a:r>
              <a:rPr lang="ko-KR" altLang="en-US" dirty="0" smtClean="0">
                <a:latin typeface="+mn-ea"/>
              </a:rPr>
              <a:t>메뉴가 </a:t>
            </a:r>
            <a:r>
              <a:rPr lang="ko-KR" altLang="en-US" dirty="0" smtClean="0">
                <a:latin typeface="+mn-ea"/>
              </a:rPr>
              <a:t>한글로 바뀌었음을 확인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137" y="1599584"/>
            <a:ext cx="6142485" cy="382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10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비주얼 스튜디오 코드에서 코드 작성하고 실행하기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1) </a:t>
            </a:r>
            <a:r>
              <a:rPr lang="ko-KR" altLang="en-US" dirty="0" smtClean="0">
                <a:latin typeface="+mn-ea"/>
              </a:rPr>
              <a:t>시작 </a:t>
            </a:r>
            <a:r>
              <a:rPr lang="ko-KR" altLang="en-US" dirty="0" smtClean="0">
                <a:latin typeface="+mn-ea"/>
              </a:rPr>
              <a:t>화면에서 </a:t>
            </a:r>
            <a:r>
              <a:rPr lang="en-US" altLang="ko-KR" dirty="0" smtClean="0">
                <a:latin typeface="+mn-ea"/>
              </a:rPr>
              <a:t>[</a:t>
            </a:r>
            <a:r>
              <a:rPr lang="ko-KR" altLang="en-US" dirty="0" smtClean="0">
                <a:latin typeface="+mn-ea"/>
              </a:rPr>
              <a:t>파일</a:t>
            </a:r>
            <a:r>
              <a:rPr lang="en-US" altLang="ko-KR" dirty="0" smtClean="0">
                <a:latin typeface="+mn-ea"/>
              </a:rPr>
              <a:t>] – [</a:t>
            </a:r>
            <a:r>
              <a:rPr lang="ko-KR" altLang="en-US" dirty="0" smtClean="0">
                <a:latin typeface="+mn-ea"/>
              </a:rPr>
              <a:t>새 파일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메뉴 선택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단축키 </a:t>
            </a:r>
            <a:r>
              <a:rPr lang="en-US" altLang="ko-KR" dirty="0" smtClean="0">
                <a:latin typeface="+mn-ea"/>
              </a:rPr>
              <a:t>[Ctrl] + [N</a:t>
            </a:r>
            <a:r>
              <a:rPr lang="en-US" altLang="ko-KR" dirty="0" smtClean="0">
                <a:latin typeface="+mn-ea"/>
              </a:rPr>
              <a:t>])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83" y="2262910"/>
            <a:ext cx="5975093" cy="374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40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>
                <a:latin typeface="+mn-ea"/>
              </a:rPr>
              <a:t>2) [</a:t>
            </a:r>
            <a:r>
              <a:rPr lang="ko-KR" altLang="en-US" dirty="0" smtClean="0">
                <a:latin typeface="+mn-ea"/>
              </a:rPr>
              <a:t>확장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메뉴에서 </a:t>
            </a:r>
            <a:r>
              <a:rPr lang="en-US" altLang="ko-KR" dirty="0" smtClean="0">
                <a:latin typeface="+mn-ea"/>
              </a:rPr>
              <a:t>[Python] </a:t>
            </a:r>
            <a:r>
              <a:rPr lang="ko-KR" altLang="en-US" dirty="0" smtClean="0">
                <a:latin typeface="+mn-ea"/>
              </a:rPr>
              <a:t>클릭 </a:t>
            </a:r>
            <a:r>
              <a:rPr lang="en-US" altLang="ko-KR" dirty="0" smtClean="0">
                <a:latin typeface="+mn-ea"/>
              </a:rPr>
              <a:t>– [</a:t>
            </a:r>
            <a:r>
              <a:rPr lang="ko-KR" altLang="en-US" dirty="0" smtClean="0">
                <a:latin typeface="+mn-ea"/>
              </a:rPr>
              <a:t>설치</a:t>
            </a:r>
            <a:r>
              <a:rPr lang="en-US" altLang="ko-KR" dirty="0" smtClean="0">
                <a:latin typeface="+mn-ea"/>
              </a:rPr>
              <a:t>] – [</a:t>
            </a:r>
            <a:r>
              <a:rPr lang="ko-KR" altLang="en-US" dirty="0" smtClean="0">
                <a:latin typeface="+mn-ea"/>
              </a:rPr>
              <a:t>다시 로드</a:t>
            </a:r>
            <a:r>
              <a:rPr lang="en-US" altLang="ko-KR" dirty="0" smtClean="0">
                <a:latin typeface="+mn-ea"/>
              </a:rPr>
              <a:t>]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249" y="1541381"/>
            <a:ext cx="6086945" cy="382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30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] </a:t>
            </a:r>
            <a:r>
              <a:rPr lang="ko-KR" altLang="en-US" sz="1800" dirty="0" smtClean="0"/>
              <a:t>텍스트 </a:t>
            </a:r>
            <a:r>
              <a:rPr lang="ko-KR" altLang="en-US" sz="1800" dirty="0" smtClean="0"/>
              <a:t>에디터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파이썬 인터프리터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인터렉티브</a:t>
            </a:r>
            <a:r>
              <a:rPr lang="en-US" altLang="ko-KR" sz="1800" dirty="0" smtClean="0"/>
              <a:t>, </a:t>
            </a:r>
            <a:r>
              <a:rPr lang="en-US" altLang="ko-KR" sz="1800" dirty="0" smtClean="0">
                <a:latin typeface="+mn-ea"/>
              </a:rPr>
              <a:t>python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명령어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] </a:t>
            </a:r>
            <a:r>
              <a:rPr lang="ko-KR" altLang="en-US" sz="1800" dirty="0" smtClean="0"/>
              <a:t>파이썬을 </a:t>
            </a:r>
            <a:r>
              <a:rPr lang="ko-KR" altLang="en-US" sz="1800" dirty="0" smtClean="0"/>
              <a:t>배우기 위해 필요한 것들을 하나씩 알아본다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177599" cy="4984977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3) </a:t>
            </a:r>
            <a:r>
              <a:rPr lang="ko-KR" altLang="en-US" dirty="0" smtClean="0">
                <a:latin typeface="+mn-ea"/>
              </a:rPr>
              <a:t>탐색기에서 </a:t>
            </a:r>
            <a:r>
              <a:rPr lang="ko-KR" altLang="en-US" dirty="0" smtClean="0">
                <a:latin typeface="+mn-ea"/>
              </a:rPr>
              <a:t>코드 파일 저장한 폴더로 이동</a:t>
            </a:r>
            <a:endParaRPr lang="en-US" altLang="ko-KR" dirty="0" smtClean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4) [Shift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누른 상태로 빈 곳을 마우스 </a:t>
            </a:r>
            <a:r>
              <a:rPr lang="ko-KR" altLang="en-US" dirty="0" smtClean="0">
                <a:latin typeface="+mn-ea"/>
              </a:rPr>
              <a:t>오른쪽 클릭 </a:t>
            </a:r>
            <a:r>
              <a:rPr lang="en-US" altLang="ko-KR" dirty="0" smtClean="0">
                <a:latin typeface="+mn-ea"/>
              </a:rPr>
              <a:t>– [</a:t>
            </a:r>
            <a:r>
              <a:rPr lang="ko-KR" altLang="en-US" dirty="0" smtClean="0">
                <a:latin typeface="+mn-ea"/>
              </a:rPr>
              <a:t>여기에 명령 창 열기</a:t>
            </a:r>
            <a:r>
              <a:rPr lang="en-US" altLang="ko-KR" dirty="0" smtClean="0">
                <a:latin typeface="+mn-ea"/>
              </a:rPr>
              <a:t>]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9" y="2204528"/>
            <a:ext cx="3867497" cy="305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38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5) </a:t>
            </a:r>
            <a:r>
              <a:rPr lang="ko-KR" altLang="en-US" dirty="0" smtClean="0">
                <a:latin typeface="+mn-ea"/>
              </a:rPr>
              <a:t>해당 </a:t>
            </a:r>
            <a:r>
              <a:rPr lang="ko-KR" altLang="en-US" dirty="0" smtClean="0">
                <a:latin typeface="+mn-ea"/>
              </a:rPr>
              <a:t>폴더에서 명령 프롬프트가 실행</a:t>
            </a:r>
            <a:endParaRPr lang="en-US" altLang="ko-KR" dirty="0" smtClean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6) [python </a:t>
            </a:r>
            <a:r>
              <a:rPr lang="en-US" altLang="ko-KR" dirty="0" smtClean="0">
                <a:latin typeface="+mn-ea"/>
              </a:rPr>
              <a:t>hello.py] </a:t>
            </a:r>
            <a:r>
              <a:rPr lang="ko-KR" altLang="en-US" dirty="0" smtClean="0">
                <a:latin typeface="+mn-ea"/>
              </a:rPr>
              <a:t>입력 후 </a:t>
            </a:r>
            <a:r>
              <a:rPr lang="en-US" altLang="ko-KR" dirty="0" smtClean="0">
                <a:latin typeface="+mn-ea"/>
              </a:rPr>
              <a:t>[Enter] </a:t>
            </a:r>
            <a:r>
              <a:rPr lang="ko-KR" altLang="en-US" dirty="0" smtClean="0">
                <a:latin typeface="+mn-ea"/>
              </a:rPr>
              <a:t>클릭하면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7) </a:t>
            </a:r>
            <a:r>
              <a:rPr lang="en-US" altLang="ko-KR" dirty="0" smtClean="0"/>
              <a:t>Hello </a:t>
            </a:r>
            <a:r>
              <a:rPr lang="en-US" altLang="ko-KR" dirty="0" smtClean="0"/>
              <a:t>Coding Python</a:t>
            </a:r>
            <a:r>
              <a:rPr lang="ko-KR" altLang="en-US" dirty="0" smtClean="0"/>
              <a:t> 출력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사용하기 </a:t>
            </a:r>
            <a:r>
              <a:rPr lang="en-US" altLang="ko-KR" dirty="0"/>
              <a:t>: </a:t>
            </a:r>
            <a:r>
              <a:rPr lang="ko-KR" altLang="en-US" dirty="0"/>
              <a:t>비주얼 스튜디오 코드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11"/>
          <a:stretch/>
        </p:blipFill>
        <p:spPr bwMode="auto">
          <a:xfrm>
            <a:off x="1411242" y="2235547"/>
            <a:ext cx="5871007" cy="58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42" y="3624825"/>
            <a:ext cx="7197299" cy="58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39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+mn-ea"/>
              </a:rPr>
              <a:t>파이썬을 하려면 파이썬 코드를 입력할 수 있는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텍스트 에디터</a:t>
            </a:r>
            <a:r>
              <a:rPr lang="ko-KR" altLang="en-US" sz="1800" dirty="0" smtClean="0">
                <a:latin typeface="+mn-ea"/>
              </a:rPr>
              <a:t>와 파이썬 코드를 실행할 수 있는 도구인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파이썬 인터프리터</a:t>
            </a:r>
            <a:r>
              <a:rPr lang="ko-KR" altLang="en-US" sz="1800" dirty="0" smtClean="0">
                <a:latin typeface="+mn-ea"/>
              </a:rPr>
              <a:t>가 </a:t>
            </a:r>
            <a:r>
              <a:rPr lang="ko-KR" altLang="en-US" sz="1800" dirty="0" smtClean="0">
                <a:latin typeface="+mn-ea"/>
              </a:rPr>
              <a:t>필요하다</a:t>
            </a:r>
            <a:r>
              <a:rPr lang="en-US" altLang="ko-KR" sz="1800" dirty="0" smtClean="0">
                <a:latin typeface="+mn-ea"/>
              </a:rPr>
              <a:t>.</a:t>
            </a:r>
            <a:endParaRPr lang="en-US" altLang="ko-KR" sz="1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+mn-ea"/>
              </a:rPr>
              <a:t>파이썬은 </a:t>
            </a:r>
            <a:r>
              <a:rPr lang="ko-KR" altLang="en-US" sz="1800" dirty="0" smtClean="0">
                <a:latin typeface="+mn-ea"/>
              </a:rPr>
              <a:t>프롬프트라 불리는 </a:t>
            </a:r>
            <a:r>
              <a:rPr lang="en-US" altLang="ko-KR" sz="1800" dirty="0" smtClean="0">
                <a:latin typeface="+mn-ea"/>
              </a:rPr>
              <a:t>&gt;&gt;&gt;</a:t>
            </a:r>
            <a:r>
              <a:rPr lang="ko-KR" altLang="en-US" sz="1800" dirty="0" smtClean="0">
                <a:latin typeface="+mn-ea"/>
              </a:rPr>
              <a:t>에 코드를 입력하면 바로 실행결과를 볼 수 있는데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이는 한 마디씩 주고받는 것처럼 </a:t>
            </a:r>
            <a:r>
              <a:rPr lang="ko-KR" altLang="en-US" sz="1800" dirty="0" smtClean="0">
                <a:latin typeface="+mn-ea"/>
              </a:rPr>
              <a:t>대화한다고 </a:t>
            </a:r>
            <a:r>
              <a:rPr lang="ko-KR" altLang="en-US" sz="1800" dirty="0" smtClean="0">
                <a:latin typeface="+mn-ea"/>
              </a:rPr>
              <a:t>하여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인터렉티브 셸</a:t>
            </a:r>
            <a:r>
              <a:rPr lang="ko-KR" altLang="en-US" sz="1800" b="1" dirty="0" smtClean="0">
                <a:latin typeface="+mn-ea"/>
              </a:rPr>
              <a:t> </a:t>
            </a:r>
            <a:r>
              <a:rPr lang="en-US" altLang="ko-KR" sz="1800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대화형 셸</a:t>
            </a:r>
            <a:r>
              <a:rPr lang="en-US" altLang="ko-KR" sz="1800" b="1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이라고 </a:t>
            </a:r>
            <a:r>
              <a:rPr lang="ko-KR" altLang="en-US" sz="1800" dirty="0" smtClean="0">
                <a:latin typeface="+mn-ea"/>
              </a:rPr>
              <a:t>한다</a:t>
            </a:r>
            <a:r>
              <a:rPr lang="en-US" altLang="ko-KR" sz="1800" dirty="0" smtClean="0">
                <a:latin typeface="+mn-ea"/>
              </a:rPr>
              <a:t>.</a:t>
            </a:r>
            <a:endParaRPr lang="en-US" altLang="ko-KR" sz="1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+mn-ea"/>
              </a:rPr>
              <a:t>파이썬으로 </a:t>
            </a:r>
            <a:r>
              <a:rPr lang="ko-KR" altLang="en-US" sz="1800" dirty="0" smtClean="0">
                <a:latin typeface="+mn-ea"/>
              </a:rPr>
              <a:t>작성한 파일은 해당 폴더의 명령 프롬프트에서 </a:t>
            </a:r>
            <a:r>
              <a:rPr lang="en-US" altLang="ko-KR" sz="1800" b="1" dirty="0" smtClean="0">
                <a:solidFill>
                  <a:srgbClr val="C00000"/>
                </a:solidFill>
                <a:latin typeface="+mn-ea"/>
              </a:rPr>
              <a:t>python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명령어</a:t>
            </a:r>
            <a:r>
              <a:rPr lang="ko-KR" altLang="en-US" sz="1800" b="1" dirty="0" smtClean="0">
                <a:latin typeface="+mn-ea"/>
              </a:rPr>
              <a:t>로 </a:t>
            </a:r>
            <a:r>
              <a:rPr lang="ko-KR" altLang="en-US" sz="1800" dirty="0" smtClean="0">
                <a:latin typeface="+mn-ea"/>
              </a:rPr>
              <a:t>실행할 수 </a:t>
            </a:r>
            <a:r>
              <a:rPr lang="ko-KR" altLang="en-US" sz="1800" dirty="0" smtClean="0">
                <a:latin typeface="+mn-ea"/>
              </a:rPr>
              <a:t>있다</a:t>
            </a:r>
            <a:r>
              <a:rPr lang="en-US" altLang="ko-KR" sz="1800" dirty="0" smtClean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파이썬 </a:t>
            </a:r>
            <a:r>
              <a:rPr lang="en-US" altLang="ko-KR" dirty="0" smtClean="0">
                <a:latin typeface="+mn-ea"/>
              </a:rPr>
              <a:t>IDLE </a:t>
            </a:r>
            <a:r>
              <a:rPr lang="ko-KR" altLang="en-US" dirty="0" smtClean="0">
                <a:latin typeface="+mn-ea"/>
              </a:rPr>
              <a:t>에디터 실행 후 다음 명령을 입력했을 때 나오는 결과를 빈칸에 </a:t>
            </a:r>
            <a:r>
              <a:rPr lang="ko-KR" altLang="en-US" dirty="0" smtClean="0">
                <a:latin typeface="+mn-ea"/>
              </a:rPr>
              <a:t>적어 보세요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텍스트 </a:t>
            </a:r>
            <a:r>
              <a:rPr lang="ko-KR" altLang="en-US" dirty="0" smtClean="0">
                <a:latin typeface="+mn-ea"/>
              </a:rPr>
              <a:t>에디터에서 다음 소스 코드를 입력하고 </a:t>
            </a:r>
            <a:r>
              <a:rPr lang="en-US" altLang="ko-KR" dirty="0" smtClean="0">
                <a:latin typeface="+mn-ea"/>
              </a:rPr>
              <a:t>ex01.py</a:t>
            </a:r>
            <a:r>
              <a:rPr lang="ko-KR" altLang="en-US" dirty="0" smtClean="0">
                <a:latin typeface="+mn-ea"/>
              </a:rPr>
              <a:t>로 저장한 후 실행해 나오는 결과물을 빈칸에 적어 </a:t>
            </a:r>
            <a:r>
              <a:rPr lang="ko-KR" altLang="en-US" dirty="0" smtClean="0">
                <a:latin typeface="+mn-ea"/>
              </a:rPr>
              <a:t>보세요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21" y="2187659"/>
            <a:ext cx="3276214" cy="926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60" y="4369629"/>
            <a:ext cx="6571349" cy="189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03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7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개발 환경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프로그래밍을 할 수 있는 </a:t>
            </a:r>
            <a:r>
              <a:rPr lang="ko-KR" altLang="en-US" dirty="0" smtClean="0"/>
              <a:t>환경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텍스트 에디터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프로그래밍 언어로 이루어진 코드를 작성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코드 실행기를 이용하여 텍스트 에디터가 작성한 코드를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텍스트 에디터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파이썬 코드를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파이썬 인터프리트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파이썬 코드를 실행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38773"/>
            <a:ext cx="4067502" cy="243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0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파이썬 설치 프로그램 다운로드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파이썬 </a:t>
            </a:r>
            <a:r>
              <a:rPr lang="ko-KR" altLang="en-US" dirty="0" smtClean="0"/>
              <a:t>공식 홈페이지 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http://www.python.org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접속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latin typeface="+mn-ea"/>
              </a:rPr>
              <a:t>[Downloads]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2) </a:t>
            </a:r>
            <a:r>
              <a:rPr lang="en-US" altLang="ko-KR" dirty="0" smtClean="0">
                <a:latin typeface="+mn-ea"/>
              </a:rPr>
              <a:t>[Download </a:t>
            </a:r>
            <a:r>
              <a:rPr lang="en-US" altLang="ko-KR" dirty="0" smtClean="0">
                <a:latin typeface="+mn-ea"/>
              </a:rPr>
              <a:t>Python 3.7.3] </a:t>
            </a:r>
            <a:r>
              <a:rPr lang="ko-KR" altLang="en-US" dirty="0" smtClean="0"/>
              <a:t>클릭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 설치하기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763" y="2639299"/>
            <a:ext cx="5640114" cy="351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84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054031" cy="49849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파이썬 설치하기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설치 </a:t>
            </a:r>
            <a:r>
              <a:rPr lang="ko-KR" altLang="en-US" dirty="0" smtClean="0"/>
              <a:t>프로그램 실행하여 아래 화면에서 </a:t>
            </a:r>
            <a:r>
              <a:rPr lang="en-US" altLang="ko-KR" dirty="0" smtClean="0">
                <a:latin typeface="+mn-ea"/>
              </a:rPr>
              <a:t>[Add Python 3.7 to PATH] </a:t>
            </a:r>
            <a:r>
              <a:rPr lang="ko-KR" altLang="en-US" dirty="0" smtClean="0"/>
              <a:t>체크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2) </a:t>
            </a:r>
            <a:r>
              <a:rPr lang="en-US" altLang="ko-KR" dirty="0" smtClean="0">
                <a:latin typeface="+mn-ea"/>
              </a:rPr>
              <a:t>[Install </a:t>
            </a:r>
            <a:r>
              <a:rPr lang="en-US" altLang="ko-KR" dirty="0" smtClean="0">
                <a:latin typeface="+mn-ea"/>
              </a:rPr>
              <a:t>Now]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설치하기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43" y="2653921"/>
            <a:ext cx="5000368" cy="31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자유형 3"/>
          <p:cNvSpPr/>
          <p:nvPr/>
        </p:nvSpPr>
        <p:spPr>
          <a:xfrm rot="409925">
            <a:off x="2702011" y="5222981"/>
            <a:ext cx="1524000" cy="461319"/>
          </a:xfrm>
          <a:custGeom>
            <a:avLst/>
            <a:gdLst>
              <a:gd name="connsiteX0" fmla="*/ 1449860 w 1524000"/>
              <a:gd name="connsiteY0" fmla="*/ 131806 h 461319"/>
              <a:gd name="connsiteX1" fmla="*/ 1408671 w 1524000"/>
              <a:gd name="connsiteY1" fmla="*/ 115330 h 461319"/>
              <a:gd name="connsiteX2" fmla="*/ 1351006 w 1524000"/>
              <a:gd name="connsiteY2" fmla="*/ 57665 h 461319"/>
              <a:gd name="connsiteX3" fmla="*/ 1276865 w 1524000"/>
              <a:gd name="connsiteY3" fmla="*/ 41189 h 461319"/>
              <a:gd name="connsiteX4" fmla="*/ 1194487 w 1524000"/>
              <a:gd name="connsiteY4" fmla="*/ 24714 h 461319"/>
              <a:gd name="connsiteX5" fmla="*/ 667265 w 1524000"/>
              <a:gd name="connsiteY5" fmla="*/ 32952 h 461319"/>
              <a:gd name="connsiteX6" fmla="*/ 576649 w 1524000"/>
              <a:gd name="connsiteY6" fmla="*/ 49427 h 461319"/>
              <a:gd name="connsiteX7" fmla="*/ 395417 w 1524000"/>
              <a:gd name="connsiteY7" fmla="*/ 74141 h 461319"/>
              <a:gd name="connsiteX8" fmla="*/ 362465 w 1524000"/>
              <a:gd name="connsiteY8" fmla="*/ 82379 h 461319"/>
              <a:gd name="connsiteX9" fmla="*/ 296563 w 1524000"/>
              <a:gd name="connsiteY9" fmla="*/ 107092 h 461319"/>
              <a:gd name="connsiteX10" fmla="*/ 271849 w 1524000"/>
              <a:gd name="connsiteY10" fmla="*/ 123568 h 461319"/>
              <a:gd name="connsiteX11" fmla="*/ 230660 w 1524000"/>
              <a:gd name="connsiteY11" fmla="*/ 131806 h 461319"/>
              <a:gd name="connsiteX12" fmla="*/ 164757 w 1524000"/>
              <a:gd name="connsiteY12" fmla="*/ 148281 h 461319"/>
              <a:gd name="connsiteX13" fmla="*/ 115330 w 1524000"/>
              <a:gd name="connsiteY13" fmla="*/ 164757 h 461319"/>
              <a:gd name="connsiteX14" fmla="*/ 90617 w 1524000"/>
              <a:gd name="connsiteY14" fmla="*/ 172995 h 461319"/>
              <a:gd name="connsiteX15" fmla="*/ 49427 w 1524000"/>
              <a:gd name="connsiteY15" fmla="*/ 230660 h 461319"/>
              <a:gd name="connsiteX16" fmla="*/ 57665 w 1524000"/>
              <a:gd name="connsiteY16" fmla="*/ 329514 h 461319"/>
              <a:gd name="connsiteX17" fmla="*/ 90617 w 1524000"/>
              <a:gd name="connsiteY17" fmla="*/ 387179 h 461319"/>
              <a:gd name="connsiteX18" fmla="*/ 123568 w 1524000"/>
              <a:gd name="connsiteY18" fmla="*/ 403654 h 461319"/>
              <a:gd name="connsiteX19" fmla="*/ 214184 w 1524000"/>
              <a:gd name="connsiteY19" fmla="*/ 428368 h 461319"/>
              <a:gd name="connsiteX20" fmla="*/ 288325 w 1524000"/>
              <a:gd name="connsiteY20" fmla="*/ 436606 h 461319"/>
              <a:gd name="connsiteX21" fmla="*/ 700217 w 1524000"/>
              <a:gd name="connsiteY21" fmla="*/ 428368 h 461319"/>
              <a:gd name="connsiteX22" fmla="*/ 774357 w 1524000"/>
              <a:gd name="connsiteY22" fmla="*/ 420130 h 461319"/>
              <a:gd name="connsiteX23" fmla="*/ 832022 w 1524000"/>
              <a:gd name="connsiteY23" fmla="*/ 403654 h 461319"/>
              <a:gd name="connsiteX24" fmla="*/ 864973 w 1524000"/>
              <a:gd name="connsiteY24" fmla="*/ 395416 h 461319"/>
              <a:gd name="connsiteX25" fmla="*/ 1046206 w 1524000"/>
              <a:gd name="connsiteY25" fmla="*/ 387179 h 461319"/>
              <a:gd name="connsiteX26" fmla="*/ 1095633 w 1524000"/>
              <a:gd name="connsiteY26" fmla="*/ 378941 h 461319"/>
              <a:gd name="connsiteX27" fmla="*/ 1202725 w 1524000"/>
              <a:gd name="connsiteY27" fmla="*/ 362465 h 461319"/>
              <a:gd name="connsiteX28" fmla="*/ 1227438 w 1524000"/>
              <a:gd name="connsiteY28" fmla="*/ 354227 h 461319"/>
              <a:gd name="connsiteX29" fmla="*/ 1276865 w 1524000"/>
              <a:gd name="connsiteY29" fmla="*/ 321276 h 461319"/>
              <a:gd name="connsiteX30" fmla="*/ 1309817 w 1524000"/>
              <a:gd name="connsiteY30" fmla="*/ 313038 h 461319"/>
              <a:gd name="connsiteX31" fmla="*/ 1334530 w 1524000"/>
              <a:gd name="connsiteY31" fmla="*/ 296562 h 461319"/>
              <a:gd name="connsiteX32" fmla="*/ 1375719 w 1524000"/>
              <a:gd name="connsiteY32" fmla="*/ 280087 h 461319"/>
              <a:gd name="connsiteX33" fmla="*/ 1408671 w 1524000"/>
              <a:gd name="connsiteY33" fmla="*/ 230660 h 461319"/>
              <a:gd name="connsiteX34" fmla="*/ 1449860 w 1524000"/>
              <a:gd name="connsiteY34" fmla="*/ 181233 h 461319"/>
              <a:gd name="connsiteX35" fmla="*/ 1458098 w 1524000"/>
              <a:gd name="connsiteY35" fmla="*/ 140043 h 461319"/>
              <a:gd name="connsiteX36" fmla="*/ 1458098 w 1524000"/>
              <a:gd name="connsiteY36" fmla="*/ 82379 h 461319"/>
              <a:gd name="connsiteX37" fmla="*/ 1433384 w 1524000"/>
              <a:gd name="connsiteY37" fmla="*/ 57665 h 461319"/>
              <a:gd name="connsiteX38" fmla="*/ 1359244 w 1524000"/>
              <a:gd name="connsiteY38" fmla="*/ 16476 h 461319"/>
              <a:gd name="connsiteX39" fmla="*/ 1276865 w 1524000"/>
              <a:gd name="connsiteY39" fmla="*/ 0 h 461319"/>
              <a:gd name="connsiteX40" fmla="*/ 1145060 w 1524000"/>
              <a:gd name="connsiteY40" fmla="*/ 8238 h 461319"/>
              <a:gd name="connsiteX41" fmla="*/ 1079157 w 1524000"/>
              <a:gd name="connsiteY41" fmla="*/ 16476 h 461319"/>
              <a:gd name="connsiteX42" fmla="*/ 914400 w 1524000"/>
              <a:gd name="connsiteY42" fmla="*/ 24714 h 461319"/>
              <a:gd name="connsiteX43" fmla="*/ 551936 w 1524000"/>
              <a:gd name="connsiteY43" fmla="*/ 49427 h 461319"/>
              <a:gd name="connsiteX44" fmla="*/ 486033 w 1524000"/>
              <a:gd name="connsiteY44" fmla="*/ 57665 h 461319"/>
              <a:gd name="connsiteX45" fmla="*/ 428368 w 1524000"/>
              <a:gd name="connsiteY45" fmla="*/ 65903 h 461319"/>
              <a:gd name="connsiteX46" fmla="*/ 329514 w 1524000"/>
              <a:gd name="connsiteY46" fmla="*/ 74141 h 461319"/>
              <a:gd name="connsiteX47" fmla="*/ 296563 w 1524000"/>
              <a:gd name="connsiteY47" fmla="*/ 82379 h 461319"/>
              <a:gd name="connsiteX48" fmla="*/ 255373 w 1524000"/>
              <a:gd name="connsiteY48" fmla="*/ 90616 h 461319"/>
              <a:gd name="connsiteX49" fmla="*/ 214184 w 1524000"/>
              <a:gd name="connsiteY49" fmla="*/ 107092 h 461319"/>
              <a:gd name="connsiteX50" fmla="*/ 164757 w 1524000"/>
              <a:gd name="connsiteY50" fmla="*/ 123568 h 461319"/>
              <a:gd name="connsiteX51" fmla="*/ 115330 w 1524000"/>
              <a:gd name="connsiteY51" fmla="*/ 156519 h 461319"/>
              <a:gd name="connsiteX52" fmla="*/ 32952 w 1524000"/>
              <a:gd name="connsiteY52" fmla="*/ 181233 h 461319"/>
              <a:gd name="connsiteX53" fmla="*/ 16476 w 1524000"/>
              <a:gd name="connsiteY53" fmla="*/ 238898 h 461319"/>
              <a:gd name="connsiteX54" fmla="*/ 0 w 1524000"/>
              <a:gd name="connsiteY54" fmla="*/ 296562 h 461319"/>
              <a:gd name="connsiteX55" fmla="*/ 8238 w 1524000"/>
              <a:gd name="connsiteY55" fmla="*/ 411892 h 461319"/>
              <a:gd name="connsiteX56" fmla="*/ 32952 w 1524000"/>
              <a:gd name="connsiteY56" fmla="*/ 428368 h 461319"/>
              <a:gd name="connsiteX57" fmla="*/ 107092 w 1524000"/>
              <a:gd name="connsiteY57" fmla="*/ 444843 h 461319"/>
              <a:gd name="connsiteX58" fmla="*/ 164757 w 1524000"/>
              <a:gd name="connsiteY58" fmla="*/ 461319 h 461319"/>
              <a:gd name="connsiteX59" fmla="*/ 387179 w 1524000"/>
              <a:gd name="connsiteY59" fmla="*/ 453081 h 461319"/>
              <a:gd name="connsiteX60" fmla="*/ 716692 w 1524000"/>
              <a:gd name="connsiteY60" fmla="*/ 436606 h 461319"/>
              <a:gd name="connsiteX61" fmla="*/ 790833 w 1524000"/>
              <a:gd name="connsiteY61" fmla="*/ 411892 h 461319"/>
              <a:gd name="connsiteX62" fmla="*/ 815546 w 1524000"/>
              <a:gd name="connsiteY62" fmla="*/ 403654 h 461319"/>
              <a:gd name="connsiteX63" fmla="*/ 856736 w 1524000"/>
              <a:gd name="connsiteY63" fmla="*/ 395416 h 461319"/>
              <a:gd name="connsiteX64" fmla="*/ 881449 w 1524000"/>
              <a:gd name="connsiteY64" fmla="*/ 387179 h 461319"/>
              <a:gd name="connsiteX65" fmla="*/ 922638 w 1524000"/>
              <a:gd name="connsiteY65" fmla="*/ 378941 h 461319"/>
              <a:gd name="connsiteX66" fmla="*/ 947352 w 1524000"/>
              <a:gd name="connsiteY66" fmla="*/ 370703 h 461319"/>
              <a:gd name="connsiteX67" fmla="*/ 988541 w 1524000"/>
              <a:gd name="connsiteY67" fmla="*/ 362465 h 461319"/>
              <a:gd name="connsiteX68" fmla="*/ 1112109 w 1524000"/>
              <a:gd name="connsiteY68" fmla="*/ 337752 h 461319"/>
              <a:gd name="connsiteX69" fmla="*/ 1136822 w 1524000"/>
              <a:gd name="connsiteY69" fmla="*/ 321276 h 461319"/>
              <a:gd name="connsiteX70" fmla="*/ 1186249 w 1524000"/>
              <a:gd name="connsiteY70" fmla="*/ 304800 h 461319"/>
              <a:gd name="connsiteX71" fmla="*/ 1210963 w 1524000"/>
              <a:gd name="connsiteY71" fmla="*/ 288325 h 461319"/>
              <a:gd name="connsiteX72" fmla="*/ 1235676 w 1524000"/>
              <a:gd name="connsiteY72" fmla="*/ 263611 h 461319"/>
              <a:gd name="connsiteX73" fmla="*/ 1309817 w 1524000"/>
              <a:gd name="connsiteY73" fmla="*/ 238898 h 461319"/>
              <a:gd name="connsiteX74" fmla="*/ 1375719 w 1524000"/>
              <a:gd name="connsiteY74" fmla="*/ 222422 h 461319"/>
              <a:gd name="connsiteX75" fmla="*/ 1400433 w 1524000"/>
              <a:gd name="connsiteY75" fmla="*/ 214184 h 461319"/>
              <a:gd name="connsiteX76" fmla="*/ 1466336 w 1524000"/>
              <a:gd name="connsiteY76" fmla="*/ 197708 h 461319"/>
              <a:gd name="connsiteX77" fmla="*/ 1491049 w 1524000"/>
              <a:gd name="connsiteY77" fmla="*/ 181233 h 461319"/>
              <a:gd name="connsiteX78" fmla="*/ 1524000 w 1524000"/>
              <a:gd name="connsiteY78" fmla="*/ 131806 h 461319"/>
              <a:gd name="connsiteX79" fmla="*/ 1515763 w 1524000"/>
              <a:gd name="connsiteY79" fmla="*/ 82379 h 4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000" h="461319">
                <a:moveTo>
                  <a:pt x="1449860" y="131806"/>
                </a:moveTo>
                <a:cubicBezTo>
                  <a:pt x="1436130" y="126314"/>
                  <a:pt x="1420501" y="124202"/>
                  <a:pt x="1408671" y="115330"/>
                </a:cubicBezTo>
                <a:cubicBezTo>
                  <a:pt x="1367051" y="84115"/>
                  <a:pt x="1403609" y="77897"/>
                  <a:pt x="1351006" y="57665"/>
                </a:cubicBezTo>
                <a:cubicBezTo>
                  <a:pt x="1327377" y="48577"/>
                  <a:pt x="1301690" y="46154"/>
                  <a:pt x="1276865" y="41189"/>
                </a:cubicBezTo>
                <a:cubicBezTo>
                  <a:pt x="1175869" y="20990"/>
                  <a:pt x="1271027" y="43850"/>
                  <a:pt x="1194487" y="24714"/>
                </a:cubicBezTo>
                <a:lnTo>
                  <a:pt x="667265" y="32952"/>
                </a:lnTo>
                <a:cubicBezTo>
                  <a:pt x="531689" y="36718"/>
                  <a:pt x="646315" y="36364"/>
                  <a:pt x="576649" y="49427"/>
                </a:cubicBezTo>
                <a:cubicBezTo>
                  <a:pt x="502988" y="63239"/>
                  <a:pt x="465517" y="66352"/>
                  <a:pt x="395417" y="74141"/>
                </a:cubicBezTo>
                <a:cubicBezTo>
                  <a:pt x="384433" y="76887"/>
                  <a:pt x="373066" y="78404"/>
                  <a:pt x="362465" y="82379"/>
                </a:cubicBezTo>
                <a:cubicBezTo>
                  <a:pt x="276306" y="114688"/>
                  <a:pt x="381147" y="85945"/>
                  <a:pt x="296563" y="107092"/>
                </a:cubicBezTo>
                <a:cubicBezTo>
                  <a:pt x="288325" y="112584"/>
                  <a:pt x="281119" y="120092"/>
                  <a:pt x="271849" y="123568"/>
                </a:cubicBezTo>
                <a:cubicBezTo>
                  <a:pt x="258739" y="128484"/>
                  <a:pt x="244303" y="128658"/>
                  <a:pt x="230660" y="131806"/>
                </a:cubicBezTo>
                <a:cubicBezTo>
                  <a:pt x="208596" y="136898"/>
                  <a:pt x="186239" y="141120"/>
                  <a:pt x="164757" y="148281"/>
                </a:cubicBezTo>
                <a:lnTo>
                  <a:pt x="115330" y="164757"/>
                </a:lnTo>
                <a:lnTo>
                  <a:pt x="90617" y="172995"/>
                </a:lnTo>
                <a:cubicBezTo>
                  <a:pt x="76420" y="187191"/>
                  <a:pt x="50873" y="207527"/>
                  <a:pt x="49427" y="230660"/>
                </a:cubicBezTo>
                <a:cubicBezTo>
                  <a:pt x="47364" y="263661"/>
                  <a:pt x="53295" y="296739"/>
                  <a:pt x="57665" y="329514"/>
                </a:cubicBezTo>
                <a:cubicBezTo>
                  <a:pt x="60366" y="349773"/>
                  <a:pt x="76313" y="374919"/>
                  <a:pt x="90617" y="387179"/>
                </a:cubicBezTo>
                <a:cubicBezTo>
                  <a:pt x="99941" y="395171"/>
                  <a:pt x="112281" y="398817"/>
                  <a:pt x="123568" y="403654"/>
                </a:cubicBezTo>
                <a:cubicBezTo>
                  <a:pt x="143998" y="412410"/>
                  <a:pt x="207043" y="427108"/>
                  <a:pt x="214184" y="428368"/>
                </a:cubicBezTo>
                <a:cubicBezTo>
                  <a:pt x="238671" y="432689"/>
                  <a:pt x="263611" y="433860"/>
                  <a:pt x="288325" y="436606"/>
                </a:cubicBezTo>
                <a:lnTo>
                  <a:pt x="700217" y="428368"/>
                </a:lnTo>
                <a:cubicBezTo>
                  <a:pt x="725068" y="427526"/>
                  <a:pt x="749917" y="424713"/>
                  <a:pt x="774357" y="420130"/>
                </a:cubicBezTo>
                <a:cubicBezTo>
                  <a:pt x="794005" y="416446"/>
                  <a:pt x="812736" y="408914"/>
                  <a:pt x="832022" y="403654"/>
                </a:cubicBezTo>
                <a:cubicBezTo>
                  <a:pt x="842945" y="400675"/>
                  <a:pt x="853685" y="396284"/>
                  <a:pt x="864973" y="395416"/>
                </a:cubicBezTo>
                <a:cubicBezTo>
                  <a:pt x="925268" y="390778"/>
                  <a:pt x="985795" y="389925"/>
                  <a:pt x="1046206" y="387179"/>
                </a:cubicBezTo>
                <a:cubicBezTo>
                  <a:pt x="1062682" y="384433"/>
                  <a:pt x="1079077" y="381149"/>
                  <a:pt x="1095633" y="378941"/>
                </a:cubicBezTo>
                <a:cubicBezTo>
                  <a:pt x="1164097" y="369812"/>
                  <a:pt x="1153358" y="376570"/>
                  <a:pt x="1202725" y="362465"/>
                </a:cubicBezTo>
                <a:cubicBezTo>
                  <a:pt x="1211074" y="360079"/>
                  <a:pt x="1219847" y="358444"/>
                  <a:pt x="1227438" y="354227"/>
                </a:cubicBezTo>
                <a:cubicBezTo>
                  <a:pt x="1244747" y="344611"/>
                  <a:pt x="1257655" y="326079"/>
                  <a:pt x="1276865" y="321276"/>
                </a:cubicBezTo>
                <a:lnTo>
                  <a:pt x="1309817" y="313038"/>
                </a:lnTo>
                <a:cubicBezTo>
                  <a:pt x="1318055" y="307546"/>
                  <a:pt x="1325675" y="300990"/>
                  <a:pt x="1334530" y="296562"/>
                </a:cubicBezTo>
                <a:cubicBezTo>
                  <a:pt x="1347756" y="289949"/>
                  <a:pt x="1364667" y="289911"/>
                  <a:pt x="1375719" y="280087"/>
                </a:cubicBezTo>
                <a:cubicBezTo>
                  <a:pt x="1390519" y="266932"/>
                  <a:pt x="1394670" y="244662"/>
                  <a:pt x="1408671" y="230660"/>
                </a:cubicBezTo>
                <a:cubicBezTo>
                  <a:pt x="1440385" y="198945"/>
                  <a:pt x="1426922" y="215639"/>
                  <a:pt x="1449860" y="181233"/>
                </a:cubicBezTo>
                <a:cubicBezTo>
                  <a:pt x="1452606" y="167503"/>
                  <a:pt x="1454702" y="153627"/>
                  <a:pt x="1458098" y="140043"/>
                </a:cubicBezTo>
                <a:cubicBezTo>
                  <a:pt x="1464757" y="113409"/>
                  <a:pt x="1475170" y="112254"/>
                  <a:pt x="1458098" y="82379"/>
                </a:cubicBezTo>
                <a:cubicBezTo>
                  <a:pt x="1452318" y="72264"/>
                  <a:pt x="1442704" y="64655"/>
                  <a:pt x="1433384" y="57665"/>
                </a:cubicBezTo>
                <a:cubicBezTo>
                  <a:pt x="1426824" y="52745"/>
                  <a:pt x="1371880" y="20086"/>
                  <a:pt x="1359244" y="16476"/>
                </a:cubicBezTo>
                <a:cubicBezTo>
                  <a:pt x="1332318" y="8783"/>
                  <a:pt x="1276865" y="0"/>
                  <a:pt x="1276865" y="0"/>
                </a:cubicBezTo>
                <a:cubicBezTo>
                  <a:pt x="1232930" y="2746"/>
                  <a:pt x="1188929" y="4582"/>
                  <a:pt x="1145060" y="8238"/>
                </a:cubicBezTo>
                <a:cubicBezTo>
                  <a:pt x="1122998" y="10077"/>
                  <a:pt x="1101239" y="14899"/>
                  <a:pt x="1079157" y="16476"/>
                </a:cubicBezTo>
                <a:cubicBezTo>
                  <a:pt x="1024309" y="20394"/>
                  <a:pt x="969271" y="21136"/>
                  <a:pt x="914400" y="24714"/>
                </a:cubicBezTo>
                <a:cubicBezTo>
                  <a:pt x="331535" y="62726"/>
                  <a:pt x="992472" y="24952"/>
                  <a:pt x="551936" y="49427"/>
                </a:cubicBezTo>
                <a:lnTo>
                  <a:pt x="486033" y="57665"/>
                </a:lnTo>
                <a:cubicBezTo>
                  <a:pt x="466787" y="60231"/>
                  <a:pt x="447678" y="63870"/>
                  <a:pt x="428368" y="65903"/>
                </a:cubicBezTo>
                <a:cubicBezTo>
                  <a:pt x="395484" y="69365"/>
                  <a:pt x="362465" y="71395"/>
                  <a:pt x="329514" y="74141"/>
                </a:cubicBezTo>
                <a:cubicBezTo>
                  <a:pt x="318530" y="76887"/>
                  <a:pt x="307615" y="79923"/>
                  <a:pt x="296563" y="82379"/>
                </a:cubicBezTo>
                <a:cubicBezTo>
                  <a:pt x="282895" y="85416"/>
                  <a:pt x="268784" y="86593"/>
                  <a:pt x="255373" y="90616"/>
                </a:cubicBezTo>
                <a:cubicBezTo>
                  <a:pt x="241209" y="94865"/>
                  <a:pt x="228081" y="102038"/>
                  <a:pt x="214184" y="107092"/>
                </a:cubicBezTo>
                <a:cubicBezTo>
                  <a:pt x="197863" y="113027"/>
                  <a:pt x="179207" y="113935"/>
                  <a:pt x="164757" y="123568"/>
                </a:cubicBezTo>
                <a:cubicBezTo>
                  <a:pt x="148281" y="134552"/>
                  <a:pt x="134115" y="150257"/>
                  <a:pt x="115330" y="156519"/>
                </a:cubicBezTo>
                <a:cubicBezTo>
                  <a:pt x="55162" y="176575"/>
                  <a:pt x="82751" y="168783"/>
                  <a:pt x="32952" y="181233"/>
                </a:cubicBezTo>
                <a:cubicBezTo>
                  <a:pt x="13200" y="240486"/>
                  <a:pt x="37164" y="166491"/>
                  <a:pt x="16476" y="238898"/>
                </a:cubicBezTo>
                <a:cubicBezTo>
                  <a:pt x="-7164" y="321635"/>
                  <a:pt x="25757" y="193536"/>
                  <a:pt x="0" y="296562"/>
                </a:cubicBezTo>
                <a:cubicBezTo>
                  <a:pt x="2746" y="335005"/>
                  <a:pt x="-1110" y="374501"/>
                  <a:pt x="8238" y="411892"/>
                </a:cubicBezTo>
                <a:cubicBezTo>
                  <a:pt x="10639" y="421497"/>
                  <a:pt x="24096" y="423940"/>
                  <a:pt x="32952" y="428368"/>
                </a:cubicBezTo>
                <a:cubicBezTo>
                  <a:pt x="55584" y="439684"/>
                  <a:pt x="83583" y="439418"/>
                  <a:pt x="107092" y="444843"/>
                </a:cubicBezTo>
                <a:cubicBezTo>
                  <a:pt x="126571" y="449338"/>
                  <a:pt x="145535" y="455827"/>
                  <a:pt x="164757" y="461319"/>
                </a:cubicBezTo>
                <a:lnTo>
                  <a:pt x="387179" y="453081"/>
                </a:lnTo>
                <a:cubicBezTo>
                  <a:pt x="681225" y="443113"/>
                  <a:pt x="561464" y="456008"/>
                  <a:pt x="716692" y="436606"/>
                </a:cubicBezTo>
                <a:lnTo>
                  <a:pt x="790833" y="411892"/>
                </a:lnTo>
                <a:cubicBezTo>
                  <a:pt x="799071" y="409146"/>
                  <a:pt x="807031" y="405357"/>
                  <a:pt x="815546" y="403654"/>
                </a:cubicBezTo>
                <a:cubicBezTo>
                  <a:pt x="829276" y="400908"/>
                  <a:pt x="843152" y="398812"/>
                  <a:pt x="856736" y="395416"/>
                </a:cubicBezTo>
                <a:cubicBezTo>
                  <a:pt x="865160" y="393310"/>
                  <a:pt x="873025" y="389285"/>
                  <a:pt x="881449" y="387179"/>
                </a:cubicBezTo>
                <a:cubicBezTo>
                  <a:pt x="895033" y="383783"/>
                  <a:pt x="909054" y="382337"/>
                  <a:pt x="922638" y="378941"/>
                </a:cubicBezTo>
                <a:cubicBezTo>
                  <a:pt x="931062" y="376835"/>
                  <a:pt x="938928" y="372809"/>
                  <a:pt x="947352" y="370703"/>
                </a:cubicBezTo>
                <a:cubicBezTo>
                  <a:pt x="960936" y="367307"/>
                  <a:pt x="974850" y="365399"/>
                  <a:pt x="988541" y="362465"/>
                </a:cubicBezTo>
                <a:cubicBezTo>
                  <a:pt x="1094054" y="339855"/>
                  <a:pt x="1027770" y="351807"/>
                  <a:pt x="1112109" y="337752"/>
                </a:cubicBezTo>
                <a:cubicBezTo>
                  <a:pt x="1120347" y="332260"/>
                  <a:pt x="1127775" y="325297"/>
                  <a:pt x="1136822" y="321276"/>
                </a:cubicBezTo>
                <a:cubicBezTo>
                  <a:pt x="1152692" y="314222"/>
                  <a:pt x="1171799" y="314433"/>
                  <a:pt x="1186249" y="304800"/>
                </a:cubicBezTo>
                <a:cubicBezTo>
                  <a:pt x="1194487" y="299308"/>
                  <a:pt x="1203357" y="294663"/>
                  <a:pt x="1210963" y="288325"/>
                </a:cubicBezTo>
                <a:cubicBezTo>
                  <a:pt x="1219913" y="280867"/>
                  <a:pt x="1225256" y="268821"/>
                  <a:pt x="1235676" y="263611"/>
                </a:cubicBezTo>
                <a:cubicBezTo>
                  <a:pt x="1258976" y="251961"/>
                  <a:pt x="1284544" y="245216"/>
                  <a:pt x="1309817" y="238898"/>
                </a:cubicBezTo>
                <a:cubicBezTo>
                  <a:pt x="1331784" y="233406"/>
                  <a:pt x="1354238" y="229582"/>
                  <a:pt x="1375719" y="222422"/>
                </a:cubicBezTo>
                <a:cubicBezTo>
                  <a:pt x="1383957" y="219676"/>
                  <a:pt x="1392055" y="216469"/>
                  <a:pt x="1400433" y="214184"/>
                </a:cubicBezTo>
                <a:cubicBezTo>
                  <a:pt x="1422279" y="208226"/>
                  <a:pt x="1466336" y="197708"/>
                  <a:pt x="1466336" y="197708"/>
                </a:cubicBezTo>
                <a:cubicBezTo>
                  <a:pt x="1474574" y="192216"/>
                  <a:pt x="1484530" y="188684"/>
                  <a:pt x="1491049" y="181233"/>
                </a:cubicBezTo>
                <a:cubicBezTo>
                  <a:pt x="1504088" y="166331"/>
                  <a:pt x="1524000" y="131806"/>
                  <a:pt x="1524000" y="131806"/>
                </a:cubicBezTo>
                <a:cubicBezTo>
                  <a:pt x="1514431" y="93526"/>
                  <a:pt x="1515763" y="110176"/>
                  <a:pt x="1515763" y="82379"/>
                </a:cubicBezTo>
              </a:path>
            </a:pathLst>
          </a:cu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6개인 별 7"/>
          <p:cNvSpPr/>
          <p:nvPr/>
        </p:nvSpPr>
        <p:spPr>
          <a:xfrm rot="20627116">
            <a:off x="998029" y="5598944"/>
            <a:ext cx="382767" cy="417495"/>
          </a:xfrm>
          <a:prstGeom prst="star6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61928" y="5861478"/>
            <a:ext cx="584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66"/>
                </a:solidFill>
              </a:rPr>
              <a:t>여기를 체크하지 않고 설치하면 파이썬이 실행되지 않으므로 꼭 확인합니다</a:t>
            </a:r>
            <a:r>
              <a:rPr lang="en-US" altLang="ko-KR" sz="1200" b="1" dirty="0" smtClean="0">
                <a:solidFill>
                  <a:srgbClr val="FF0066"/>
                </a:solidFill>
              </a:rPr>
              <a:t>.</a:t>
            </a:r>
            <a:endParaRPr lang="ko-KR" altLang="en-US" sz="1200" b="1" dirty="0">
              <a:solidFill>
                <a:srgbClr val="FF0066"/>
              </a:solidFill>
            </a:endParaRPr>
          </a:p>
        </p:txBody>
      </p:sp>
      <p:cxnSp>
        <p:nvCxnSpPr>
          <p:cNvPr id="11" name="구부러진 연결선 10"/>
          <p:cNvCxnSpPr/>
          <p:nvPr/>
        </p:nvCxnSpPr>
        <p:spPr>
          <a:xfrm flipV="1">
            <a:off x="1660225" y="5465945"/>
            <a:ext cx="1081841" cy="395225"/>
          </a:xfrm>
          <a:prstGeom prst="curvedConnector3">
            <a:avLst>
              <a:gd name="adj1" fmla="val 1266"/>
            </a:avLst>
          </a:prstGeom>
          <a:ln w="12700">
            <a:solidFill>
              <a:srgbClr val="FF00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8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/>
              <a:t>3)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완료 화면이 </a:t>
            </a:r>
            <a:r>
              <a:rPr lang="ko-KR" altLang="en-US" dirty="0" smtClean="0">
                <a:latin typeface="+mn-ea"/>
              </a:rPr>
              <a:t>나타나면 </a:t>
            </a:r>
            <a:r>
              <a:rPr lang="en-US" altLang="ko-KR" dirty="0" smtClean="0">
                <a:latin typeface="+mn-ea"/>
              </a:rPr>
              <a:t>[Close</a:t>
            </a:r>
            <a:r>
              <a:rPr lang="en-US" altLang="ko-KR" dirty="0" smtClean="0"/>
              <a:t>]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4) </a:t>
            </a:r>
            <a:r>
              <a:rPr lang="ko-KR" altLang="en-US" dirty="0"/>
              <a:t>윈도우 </a:t>
            </a:r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] </a:t>
            </a:r>
            <a:r>
              <a:rPr lang="ko-KR" altLang="en-US" dirty="0">
                <a:latin typeface="+mn-ea"/>
              </a:rPr>
              <a:t>메뉴에서 </a:t>
            </a:r>
            <a:r>
              <a:rPr lang="en-US" altLang="ko-KR" dirty="0">
                <a:latin typeface="+mn-ea"/>
              </a:rPr>
              <a:t>[Python 3.7] </a:t>
            </a:r>
            <a:r>
              <a:rPr lang="ko-KR" altLang="en-US" dirty="0"/>
              <a:t>프로그램 확인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설치하기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91" y="1570669"/>
            <a:ext cx="4995344" cy="310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570" y="4563761"/>
            <a:ext cx="2108824" cy="161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2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인터프리터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(interpreter)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파이썬으로 작성된 코드를 실행해주는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파이썬 인터렉티브 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파이썬 명령어를 한 줄씩 입력하며 실행결과 볼 수 있는 공간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 </a:t>
            </a:r>
            <a:r>
              <a:rPr lang="ko-KR" altLang="en-US" dirty="0">
                <a:latin typeface="+mn-ea"/>
                <a:ea typeface="+mn-ea"/>
              </a:rPr>
              <a:t>실행하기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/>
              <a:t>파이썬 </a:t>
            </a:r>
            <a:r>
              <a:rPr lang="ko-KR" altLang="en-US" dirty="0" smtClean="0"/>
              <a:t>인터렉티브 셸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475" y="3273378"/>
            <a:ext cx="6771319" cy="1407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43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프롬프트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(prompt)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&gt;&gt;&gt;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코드를 한 줄씩 입력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인터렉티브 </a:t>
            </a:r>
            <a:r>
              <a:rPr lang="ko-KR" altLang="en-US" dirty="0" smtClean="0"/>
              <a:t>셸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대화형 셸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컴퓨터와 </a:t>
            </a:r>
            <a:r>
              <a:rPr lang="ko-KR" altLang="en-US" dirty="0" smtClean="0"/>
              <a:t>상호 작용하는 </a:t>
            </a:r>
            <a:r>
              <a:rPr lang="ko-KR" altLang="en-US" dirty="0" smtClean="0"/>
              <a:t>공간이며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</a:t>
            </a:r>
            <a:r>
              <a:rPr lang="ko-KR" altLang="en-US" dirty="0" smtClean="0"/>
              <a:t>마디씩 주고받는 것처럼 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대화한다고 하여 대화형 셸로 불리기도 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>
                <a:latin typeface="+mn-ea"/>
                <a:ea typeface="+mn-ea"/>
              </a:rPr>
              <a:t>실행하기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 smtClean="0"/>
              <a:t>파이썬 </a:t>
            </a:r>
            <a:r>
              <a:rPr lang="ko-KR" altLang="en-US" dirty="0"/>
              <a:t>인터렉티브 셸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07"/>
          <a:stretch/>
        </p:blipFill>
        <p:spPr bwMode="auto">
          <a:xfrm>
            <a:off x="1457428" y="4127157"/>
            <a:ext cx="5734204" cy="174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88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967</Words>
  <Application>Microsoft Office PowerPoint</Application>
  <PresentationFormat>화면 슬라이드 쇼(4:3)</PresentationFormat>
  <Paragraphs>147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시작하기 전에</vt:lpstr>
      <vt:lpstr>파이썬 설치하기</vt:lpstr>
      <vt:lpstr>파이썬 설치하기</vt:lpstr>
      <vt:lpstr>파이썬 설치하기</vt:lpstr>
      <vt:lpstr>파이썬 실행하기 : 파이썬 인터렉티브 셸</vt:lpstr>
      <vt:lpstr>파이썬 실행하기 : 파이썬 인터렉티브 셸</vt:lpstr>
      <vt:lpstr>텍스트 에디터 사용하기 : 파이썬 IDLE 에디터</vt:lpstr>
      <vt:lpstr>텍스트 에디터 사용하기 : 파이썬 IDLE 에디터</vt:lpstr>
      <vt:lpstr>텍스트 에디터 사용하기 : 파이썬 IDLE 에디터</vt:lpstr>
      <vt:lpstr>텍스트 에디터 사용하기 : 파이썬 IDLE 에디터</vt:lpstr>
      <vt:lpstr>텍스트 에디터 사용하기 : 파이썬 IDLE 에디터</vt:lpstr>
      <vt:lpstr>텍스트 에디터 사용하기 : 파이썬 IDLE 에디터</vt:lpstr>
      <vt:lpstr>텍스트 에디터 사용하기 : 파이썬 IDLE 에디터</vt:lpstr>
      <vt:lpstr>텍스트 에디터 사용하기 : 파이썬 IDLE 에디터</vt:lpstr>
      <vt:lpstr>텍스트 에디터 사용하기 : 파이썬 IDLE 에디터</vt:lpstr>
      <vt:lpstr>텍스트 에디터 사용하기 : 비주얼 스튜디오 코드</vt:lpstr>
      <vt:lpstr>텍스트 에디터 사용하기 : 비주얼 스튜디오 코드</vt:lpstr>
      <vt:lpstr>텍스트 에디터 사용하기 : 비주얼 스튜디오 코드</vt:lpstr>
      <vt:lpstr>텍스트 에디터 사용하기 : 비주얼 스튜디오 코드</vt:lpstr>
      <vt:lpstr>텍스트 에디터 사용하기 : 비주얼 스튜디오 코드</vt:lpstr>
      <vt:lpstr>텍스트 에디터 사용하기 : 비주얼 스튜디오 코드</vt:lpstr>
      <vt:lpstr>텍스트 에디터 사용하기 : 비주얼 스튜디오 코드</vt:lpstr>
      <vt:lpstr>텍스트 에디터 사용하기 : 비주얼 스튜디오 코드</vt:lpstr>
      <vt:lpstr>텍스트 에디터 사용하기 : 비주얼 스튜디오 코드</vt:lpstr>
      <vt:lpstr>텍스트 에디터 사용하기 : 비주얼 스튜디오 코드</vt:lpstr>
      <vt:lpstr>텍스트 에디터 사용하기 : 비주얼 스튜디오 코드</vt:lpstr>
      <vt:lpstr>텍스트 에디터 사용하기 : 비주얼 스튜디오 코드</vt:lpstr>
      <vt:lpstr>텍스트 에디터 사용하기 : 비주얼 스튜디오 코드</vt:lpstr>
      <vt:lpstr>키워드로 정리하는 핵심 포인트</vt:lpstr>
      <vt:lpstr>확인문제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JJA</cp:lastModifiedBy>
  <cp:revision>25</cp:revision>
  <dcterms:created xsi:type="dcterms:W3CDTF">2019-06-04T09:17:40Z</dcterms:created>
  <dcterms:modified xsi:type="dcterms:W3CDTF">2019-06-25T06:46:04Z</dcterms:modified>
</cp:coreProperties>
</file>