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66" r:id="rId5"/>
    <p:sldId id="267" r:id="rId6"/>
    <p:sldId id="276" r:id="rId7"/>
    <p:sldId id="277" r:id="rId8"/>
    <p:sldId id="280" r:id="rId9"/>
    <p:sldId id="281" r:id="rId10"/>
    <p:sldId id="273" r:id="rId11"/>
    <p:sldId id="274" r:id="rId12"/>
    <p:sldId id="282" r:id="rId13"/>
    <p:sldId id="278" r:id="rId14"/>
    <p:sldId id="279" r:id="rId15"/>
    <p:sldId id="285" r:id="rId16"/>
    <p:sldId id="286" r:id="rId17"/>
    <p:sldId id="269" r:id="rId18"/>
    <p:sldId id="270" r:id="rId19"/>
    <p:sldId id="268" r:id="rId20"/>
    <p:sldId id="289" r:id="rId21"/>
    <p:sldId id="271" r:id="rId22"/>
    <p:sldId id="29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0E0000"/>
    <a:srgbClr val="DAE8FC"/>
    <a:srgbClr val="D5E8D4"/>
    <a:srgbClr val="C7C7C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0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022225499901598"/>
          <c:y val="0.11922342694607493"/>
          <c:w val="0.74031024227104081"/>
          <c:h val="0.8025163425646687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사용 비율</c:v>
                </c:pt>
              </c:strCache>
            </c:strRef>
          </c:tx>
          <c:dPt>
            <c:idx val="0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4E0-448F-A1FF-A81A0455385D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4E0-448F-A1FF-A81A0455385D}"/>
              </c:ext>
            </c:extLst>
          </c:dPt>
          <c:dPt>
            <c:idx val="2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14E0-448F-A1FF-A81A0455385D}"/>
              </c:ext>
            </c:extLst>
          </c:dPt>
          <c:dPt>
            <c:idx val="3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4E0-448F-A1FF-A81A0455385D}"/>
              </c:ext>
            </c:extLst>
          </c:dPt>
          <c:dPt>
            <c:idx val="4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14E0-448F-A1FF-A81A0455385D}"/>
              </c:ext>
            </c:extLst>
          </c:dPt>
          <c:dPt>
            <c:idx val="5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4E0-448F-A1FF-A81A0455385D}"/>
              </c:ext>
            </c:extLst>
          </c:dPt>
          <c:cat>
            <c:strRef>
              <c:f>Sheet1!$A$2:$A$7</c:f>
              <c:strCache>
                <c:ptCount val="6"/>
                <c:pt idx="0">
                  <c:v>영어</c:v>
                </c:pt>
                <c:pt idx="1">
                  <c:v>그 외</c:v>
                </c:pt>
                <c:pt idx="2">
                  <c:v>러시아어</c:v>
                </c:pt>
                <c:pt idx="3">
                  <c:v>터키어</c:v>
                </c:pt>
                <c:pt idx="4">
                  <c:v>스페인어</c:v>
                </c:pt>
                <c:pt idx="5">
                  <c:v>한국어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60.9</c:v>
                </c:pt>
                <c:pt idx="1">
                  <c:v>22.800000000000004</c:v>
                </c:pt>
                <c:pt idx="2">
                  <c:v>8.1999999999999993</c:v>
                </c:pt>
                <c:pt idx="3">
                  <c:v>3.9</c:v>
                </c:pt>
                <c:pt idx="4">
                  <c:v>3.7</c:v>
                </c:pt>
                <c:pt idx="5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E0-448F-A1FF-A81A045538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2.699126460663101E-2"/>
          <c:y val="0.29049908006117259"/>
          <c:w val="0.18411421683039242"/>
          <c:h val="0.382109827748193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A1530-36BF-478F-9AA2-BAC9015FC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F9C9D2-7821-4382-8182-F1538EB0B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2EF50-EBD2-4562-8DA4-F3019A8B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755D-F393-426F-A859-358A927EA088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7EBF18-F446-44A1-AE37-B7C5F6446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EC540-1D04-4238-9C0B-1518A1DF0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388C-C052-4D5E-84A5-D0BE15893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75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4D04B-1E24-4232-B3A7-BBA1B7FF1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5AF774-7C65-49C6-93DF-25F111F7A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E49616-DBC9-46E5-835A-E3CE3D30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755D-F393-426F-A859-358A927EA088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579A90-48FC-41CC-9764-E7AD17ADA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E84101-95B6-4B8A-B0F5-50194355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388C-C052-4D5E-84A5-D0BE15893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58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5A8FEF-F6FE-47B1-B705-D6EBDFFCB8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C8A8FD-51BA-4AB2-A5AD-A037F5B37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448C50-0714-4175-BB25-AF717574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755D-F393-426F-A859-358A927EA088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7B6504-E56C-4B4D-BEA7-6F727DD05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D4F8BD-DD9D-4F76-ABE9-F7B628D3E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388C-C052-4D5E-84A5-D0BE15893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53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80ECA-5214-44CC-87A2-09C205B7C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4E04A-D622-44E6-ADF3-516A654E4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F47EAE-5194-493F-AE56-76B9CEBFF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755D-F393-426F-A859-358A927EA088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ABCE6-7A94-453B-8AFA-EC8EED24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A7AD1-C7FE-4185-936D-64A992B5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388C-C052-4D5E-84A5-D0BE15893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65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7420D-9636-40CA-8455-885B60D56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147B09-41BE-4759-8C87-270DD875B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FFF03D-0DF0-48A7-ABF4-57E6938F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755D-F393-426F-A859-358A927EA088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19845-44A6-439A-AAD5-142F2868B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A1D9C0-1FA4-417A-B00C-B8422FEE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388C-C052-4D5E-84A5-D0BE15893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17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6A6E6-1A52-47C5-97E5-4A28EA8E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0A2189-60D6-4E87-B68A-4EE3A0287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8749AC-FB57-418A-9234-3F1A820F2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8C3EE6-925C-456A-8A22-5F8AAB14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755D-F393-426F-A859-358A927EA088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32E0BB-3CE6-4BD9-99CC-C8580C813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756B54-2448-4BBF-87E0-FC3B478E4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388C-C052-4D5E-84A5-D0BE15893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11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5ED12-A0AF-4ABF-9C00-08A040BFB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280D02-90DC-4A39-BD84-D7E52F955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3DB7F1-7AF5-4015-AF97-B5B6FAE47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73C1F3-2321-4AD2-B731-62C3C120D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ED2FF5-5703-4714-B348-3CDFC8172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68B58B-C8A6-417E-99CD-A1438113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755D-F393-426F-A859-358A927EA088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B5CB98-2CCA-47EE-BA66-930096D42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1EA425-0A8E-4ED2-AA60-3AD199EC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388C-C052-4D5E-84A5-D0BE15893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195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6F252-B5A4-4985-AEF5-F5B7335E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0068EF-F28C-4110-A7BC-B68616092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755D-F393-426F-A859-358A927EA088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D0684D-E713-4417-B85D-224042BC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87164A-35CA-4753-9B49-79BC45ED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388C-C052-4D5E-84A5-D0BE15893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99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65F80B-FE86-47DE-A07C-0A57926B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755D-F393-426F-A859-358A927EA088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50144C-3F4D-4E77-86B0-D0016056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B27050-9FB4-4CEF-8657-4F6C0301C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388C-C052-4D5E-84A5-D0BE15893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50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5225D-A717-40E6-B97C-6437ECD7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3ADB4E-A9A2-45CC-9842-CBBB42EDB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91D6EF-0096-4313-93F8-DAD39A768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13D49E-069A-41BB-AE2E-67907C384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755D-F393-426F-A859-358A927EA088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F1A405-2349-4022-BB5A-8B6BB063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01D12C-6F85-41E3-8FED-6A2485CD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388C-C052-4D5E-84A5-D0BE15893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10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4DD94-4804-4DD2-B787-0D961CBB2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089B8E-6F93-414B-AC8B-01D98EC0B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4B740C-5A38-4847-9B7D-0E0BAEFD4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0AC43D-D8BD-4DB6-A00A-7BA86633C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755D-F393-426F-A859-358A927EA088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C32082-ACAE-4118-8787-990A8CACD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D8B3E8-CD5E-4366-AE3B-D1367C29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388C-C052-4D5E-84A5-D0BE15893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52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A7DDD3-8673-4F0E-A9D8-7186DA29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2C0D52-1546-44A5-BA12-98928053F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0B9673-8444-4511-B828-61AAFF74F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A755D-F393-426F-A859-358A927EA088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389100-1981-4CAC-B604-4E2A908F2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CCFE14-AAD2-4BB3-AC63-99BD09BBC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F388C-C052-4D5E-84A5-D0BE15893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823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37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s/photos/thank-you?utm_source=unsplash&amp;utm_medium=referral&amp;utm_content=creditCopyText" TargetMode="External"/><Relationship Id="rId2" Type="http://schemas.openxmlformats.org/officeDocument/2006/relationships/hyperlink" Target="https://unsplash.com/@liplip?utm_source=unsplash&amp;utm_medium=referral&amp;utm_content=creditCopyText" TargetMode="Externa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D56CF6-5E19-488B-9A71-C1D97BAA04FE}"/>
              </a:ext>
            </a:extLst>
          </p:cNvPr>
          <p:cNvSpPr/>
          <p:nvPr/>
        </p:nvSpPr>
        <p:spPr>
          <a:xfrm>
            <a:off x="1985547" y="2228671"/>
            <a:ext cx="8220905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7200" b="1" dirty="0" err="1"/>
              <a:t>En&amp;Ko</a:t>
            </a:r>
            <a:r>
              <a:rPr lang="ko-KR" altLang="en-US" sz="7200" b="1" dirty="0"/>
              <a:t> </a:t>
            </a:r>
            <a:r>
              <a:rPr lang="ko-KR" altLang="en-US" sz="7200" b="1" dirty="0" err="1"/>
              <a:t>translation</a:t>
            </a:r>
            <a:endParaRPr lang="en-US" altLang="ko-KR" sz="7200" b="1" dirty="0"/>
          </a:p>
          <a:p>
            <a:pPr algn="ctr"/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자연어 처리를 이용한 번역기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DC39C7-5513-4914-97C5-6FE594B737E4}"/>
              </a:ext>
            </a:extLst>
          </p:cNvPr>
          <p:cNvSpPr/>
          <p:nvPr/>
        </p:nvSpPr>
        <p:spPr>
          <a:xfrm>
            <a:off x="4565772" y="4247225"/>
            <a:ext cx="3060453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지도교수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: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양희경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-apple-system"/>
            </a:endParaRPr>
          </a:p>
          <a:p>
            <a:pPr algn="ctr"/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팀장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: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서현수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-apple-system"/>
            </a:endParaRPr>
          </a:p>
          <a:p>
            <a:pPr algn="ctr"/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팀원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김현중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김부용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, </a:t>
            </a:r>
            <a:r>
              <a:rPr lang="ko-KR" alt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최다경</a:t>
            </a:r>
            <a:endParaRPr lang="en-US" altLang="ko-KR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apple-system"/>
            </a:endParaRPr>
          </a:p>
          <a:p>
            <a:pPr algn="ctr"/>
            <a:r>
              <a:rPr lang="en-US" altLang="ko-KR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SW-PBL</a:t>
            </a:r>
          </a:p>
        </p:txBody>
      </p:sp>
    </p:spTree>
    <p:extLst>
      <p:ext uri="{BB962C8B-B14F-4D97-AF65-F5344CB8AC3E}">
        <p14:creationId xmlns:p14="http://schemas.microsoft.com/office/powerpoint/2010/main" val="174924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9A2E6D2-0F78-45C8-9DE0-570DB8C7F7F0}"/>
              </a:ext>
            </a:extLst>
          </p:cNvPr>
          <p:cNvSpPr>
            <a:spLocks noGrp="1"/>
          </p:cNvSpPr>
          <p:nvPr/>
        </p:nvSpPr>
        <p:spPr>
          <a:xfrm>
            <a:off x="627247" y="737120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ko-KR" sz="2400" b="1" dirty="0"/>
              <a:t>3. </a:t>
            </a:r>
            <a:r>
              <a:rPr lang="ko-KR" altLang="en-US" sz="2400" b="1" dirty="0"/>
              <a:t>자연어 처리를 이용한 번역기 기업</a:t>
            </a:r>
            <a:r>
              <a:rPr lang="en-US" altLang="ko-KR" sz="2400" b="1" dirty="0"/>
              <a:t>,</a:t>
            </a:r>
          </a:p>
          <a:p>
            <a:pPr algn="l">
              <a:lnSpc>
                <a:spcPct val="110000"/>
              </a:lnSpc>
            </a:pPr>
            <a:r>
              <a:rPr lang="ko-KR" altLang="en-US" sz="4800" b="1" dirty="0">
                <a:solidFill>
                  <a:schemeClr val="bg1">
                    <a:lumMod val="65000"/>
                  </a:schemeClr>
                </a:solidFill>
              </a:rPr>
              <a:t>누가 개발하고 있을까</a:t>
            </a:r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E5FA65-BB22-40B2-B3EF-4348CE6B9B9B}"/>
              </a:ext>
            </a:extLst>
          </p:cNvPr>
          <p:cNvSpPr txBox="1"/>
          <p:nvPr/>
        </p:nvSpPr>
        <p:spPr>
          <a:xfrm>
            <a:off x="5479728" y="3687901"/>
            <a:ext cx="647324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0" dirty="0">
                <a:solidFill>
                  <a:schemeClr val="bg1">
                    <a:lumMod val="95000"/>
                  </a:schemeClr>
                </a:solidFill>
              </a:rPr>
              <a:t>WHO</a:t>
            </a:r>
            <a:endParaRPr lang="ko-KR" altLang="en-US" sz="20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0" name="Picture 2" descr="한국아이비엠 기업분석보고서] 한국IBM, 인적성 &amp; 면접에 영어준비 필수 : 네이버 포스트">
            <a:extLst>
              <a:ext uri="{FF2B5EF4-FFF2-40B4-BE49-F238E27FC236}">
                <a16:creationId xmlns:a16="http://schemas.microsoft.com/office/drawing/2014/main" id="{8BF8EA77-A964-4B4E-8024-8BDDBEDFD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387" y="1940459"/>
            <a:ext cx="2509226" cy="13624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81779B-E27D-41F5-B475-85D7282BACE4}"/>
              </a:ext>
            </a:extLst>
          </p:cNvPr>
          <p:cNvSpPr txBox="1"/>
          <p:nvPr/>
        </p:nvSpPr>
        <p:spPr>
          <a:xfrm>
            <a:off x="1977725" y="3429000"/>
            <a:ext cx="8236549" cy="25943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/>
              <a:t>컴퓨터 개발계의 전설인 다국적 기업</a:t>
            </a:r>
            <a:endParaRPr lang="en-US" altLang="ko-KR" sz="2800" b="1" dirty="0"/>
          </a:p>
          <a:p>
            <a:pPr algn="ctr">
              <a:lnSpc>
                <a:spcPct val="150000"/>
              </a:lnSpc>
            </a:pPr>
            <a:r>
              <a:rPr lang="en-US" altLang="ko-KR" sz="2800" b="1" dirty="0"/>
              <a:t>HW,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SW</a:t>
            </a:r>
            <a:r>
              <a:rPr lang="ko-KR" altLang="en-US" sz="2800" b="1" dirty="0"/>
              <a:t> 솔루션 컨설팅 회사</a:t>
            </a:r>
            <a:endParaRPr lang="en-US" altLang="ko-KR" sz="2800" b="1" dirty="0"/>
          </a:p>
          <a:p>
            <a:pPr algn="ctr">
              <a:lnSpc>
                <a:spcPct val="150000"/>
              </a:lnSpc>
            </a:pPr>
            <a:r>
              <a:rPr lang="en-US" altLang="ko-KR" sz="2800" b="1" dirty="0"/>
              <a:t>2019</a:t>
            </a:r>
            <a:r>
              <a:rPr lang="ko-KR" altLang="en-US" sz="2800" b="1" dirty="0"/>
              <a:t>년 기준 </a:t>
            </a:r>
            <a:r>
              <a:rPr lang="en-US" altLang="ko-KR" sz="2800" b="1" dirty="0"/>
              <a:t>AI </a:t>
            </a:r>
            <a:r>
              <a:rPr lang="ko-KR" altLang="en-US" sz="2800" b="1" dirty="0"/>
              <a:t>관련 특허 </a:t>
            </a:r>
            <a:r>
              <a:rPr lang="en-US" altLang="ko-KR" sz="2800" b="1" dirty="0"/>
              <a:t>2,062</a:t>
            </a:r>
            <a:r>
              <a:rPr lang="ko-KR" altLang="en-US" sz="2800" b="1" dirty="0"/>
              <a:t>건으로 세계 </a:t>
            </a:r>
            <a:r>
              <a:rPr lang="en-US" altLang="ko-KR" sz="2800" b="1" dirty="0"/>
              <a:t>2</a:t>
            </a:r>
            <a:r>
              <a:rPr lang="ko-KR" altLang="en-US" sz="2800" b="1" dirty="0"/>
              <a:t>위</a:t>
            </a:r>
            <a:r>
              <a:rPr lang="en-US" altLang="ko-KR" sz="2800" b="1" dirty="0"/>
              <a:t>*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/>
              <a:t>IBM Watson </a:t>
            </a:r>
            <a:r>
              <a:rPr lang="ko-KR" altLang="en-US" sz="2800" b="1" dirty="0"/>
              <a:t>개발</a:t>
            </a:r>
            <a:endParaRPr lang="en-US" altLang="ko-KR" sz="28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57CF26-D7E6-44F9-9823-9C2171A587FC}"/>
              </a:ext>
            </a:extLst>
          </p:cNvPr>
          <p:cNvSpPr/>
          <p:nvPr/>
        </p:nvSpPr>
        <p:spPr>
          <a:xfrm>
            <a:off x="9296656" y="6436455"/>
            <a:ext cx="28953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*</a:t>
            </a:r>
            <a:r>
              <a:rPr lang="ko-KR" altLang="en-US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출처</a:t>
            </a:r>
            <a:r>
              <a:rPr lang="en-US" altLang="ko-KR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: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OxFirst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,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2020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년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7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월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2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일 기준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187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9A2E6D2-0F78-45C8-9DE0-570DB8C7F7F0}"/>
              </a:ext>
            </a:extLst>
          </p:cNvPr>
          <p:cNvSpPr>
            <a:spLocks noGrp="1"/>
          </p:cNvSpPr>
          <p:nvPr/>
        </p:nvSpPr>
        <p:spPr>
          <a:xfrm>
            <a:off x="627247" y="737120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ko-KR" sz="2400" b="1" dirty="0"/>
              <a:t>3. </a:t>
            </a:r>
            <a:r>
              <a:rPr lang="ko-KR" altLang="en-US" sz="2400" b="1" dirty="0"/>
              <a:t>자연어 처리를 이용한 번역기 기업</a:t>
            </a:r>
            <a:r>
              <a:rPr lang="en-US" altLang="ko-KR" sz="2400" b="1" dirty="0"/>
              <a:t>,</a:t>
            </a:r>
          </a:p>
          <a:p>
            <a:pPr algn="l">
              <a:lnSpc>
                <a:spcPct val="110000"/>
              </a:lnSpc>
            </a:pPr>
            <a:r>
              <a:rPr lang="ko-KR" altLang="en-US" sz="4800" b="1" dirty="0">
                <a:solidFill>
                  <a:schemeClr val="bg1">
                    <a:lumMod val="65000"/>
                  </a:schemeClr>
                </a:solidFill>
              </a:rPr>
              <a:t>누가 개발하고 있을까</a:t>
            </a:r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E5FA65-BB22-40B2-B3EF-4348CE6B9B9B}"/>
              </a:ext>
            </a:extLst>
          </p:cNvPr>
          <p:cNvSpPr txBox="1"/>
          <p:nvPr/>
        </p:nvSpPr>
        <p:spPr>
          <a:xfrm>
            <a:off x="5479728" y="3687901"/>
            <a:ext cx="647324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0" dirty="0">
                <a:solidFill>
                  <a:schemeClr val="bg1">
                    <a:lumMod val="95000"/>
                  </a:schemeClr>
                </a:solidFill>
              </a:rPr>
              <a:t>WHO</a:t>
            </a:r>
            <a:endParaRPr lang="ko-KR" altLang="en-US" sz="20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81779B-E27D-41F5-B475-85D7282BACE4}"/>
              </a:ext>
            </a:extLst>
          </p:cNvPr>
          <p:cNvSpPr txBox="1"/>
          <p:nvPr/>
        </p:nvSpPr>
        <p:spPr>
          <a:xfrm>
            <a:off x="899622" y="1909218"/>
            <a:ext cx="2883738" cy="81624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/>
              <a:t>IBM Watson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00B0F5D-2625-49BA-A3B5-D295C41F73BF}"/>
              </a:ext>
            </a:extLst>
          </p:cNvPr>
          <p:cNvSpPr/>
          <p:nvPr/>
        </p:nvSpPr>
        <p:spPr>
          <a:xfrm>
            <a:off x="899621" y="2870650"/>
            <a:ext cx="4383888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altLang="ko-KR" b="1" dirty="0"/>
              <a:t>IBM</a:t>
            </a:r>
            <a:r>
              <a:rPr lang="ko-KR" altLang="en-US" b="1" dirty="0"/>
              <a:t>에서 개발한 인공지능</a:t>
            </a:r>
            <a:endParaRPr lang="en-US" altLang="ko-KR" b="1" dirty="0"/>
          </a:p>
          <a:p>
            <a:endParaRPr lang="en-US" altLang="ko-KR" dirty="0"/>
          </a:p>
          <a:p>
            <a:pPr marL="173038" indent="-173038">
              <a:buFont typeface="Arial" panose="020B0604020202020204" pitchFamily="34" charset="0"/>
              <a:buChar char="•"/>
              <a:tabLst>
                <a:tab pos="173038" algn="l"/>
              </a:tabLst>
            </a:pPr>
            <a:r>
              <a:rPr lang="ko-KR" altLang="en-US" sz="2000" b="1" dirty="0"/>
              <a:t>관련 기술</a:t>
            </a:r>
            <a:endParaRPr lang="en-US" altLang="ko-KR" sz="2000" b="1" dirty="0"/>
          </a:p>
          <a:p>
            <a:endParaRPr lang="en-US" altLang="ko-KR" sz="700" b="1" dirty="0"/>
          </a:p>
          <a:p>
            <a:pPr marL="274638"/>
            <a:r>
              <a:rPr lang="en-US" altLang="ko-KR" dirty="0"/>
              <a:t>- </a:t>
            </a:r>
            <a:r>
              <a:rPr lang="ko-KR" altLang="en-US" dirty="0"/>
              <a:t>머신 러닝</a:t>
            </a:r>
            <a:endParaRPr lang="en-US" altLang="ko-KR" dirty="0"/>
          </a:p>
          <a:p>
            <a:pPr marL="274638"/>
            <a:r>
              <a:rPr lang="en-US" altLang="ko-KR" dirty="0"/>
              <a:t>- </a:t>
            </a:r>
            <a:r>
              <a:rPr lang="ko-KR" altLang="en-US" dirty="0"/>
              <a:t>음성 인식</a:t>
            </a:r>
            <a:endParaRPr lang="en-US" altLang="ko-KR" dirty="0"/>
          </a:p>
          <a:p>
            <a:pPr marL="274638"/>
            <a:r>
              <a:rPr lang="en-US" altLang="ko-KR" dirty="0"/>
              <a:t>- </a:t>
            </a:r>
            <a:r>
              <a:rPr lang="ko-KR" altLang="en-US" dirty="0"/>
              <a:t>자연어 처리</a:t>
            </a:r>
            <a:endParaRPr lang="en-US" altLang="ko-KR" dirty="0"/>
          </a:p>
          <a:p>
            <a:pPr marL="274638"/>
            <a:r>
              <a:rPr lang="en-US" altLang="ko-KR" dirty="0"/>
              <a:t>- </a:t>
            </a:r>
            <a:r>
              <a:rPr lang="ko-KR" altLang="en-US" dirty="0"/>
              <a:t>추천 시스템</a:t>
            </a:r>
            <a:endParaRPr lang="en-US" altLang="ko-KR" dirty="0"/>
          </a:p>
          <a:p>
            <a:pPr marL="274638"/>
            <a:r>
              <a:rPr lang="en-US" altLang="ko-KR" dirty="0"/>
              <a:t>- </a:t>
            </a:r>
            <a:r>
              <a:rPr lang="ko-KR" altLang="en-US" dirty="0"/>
              <a:t>컴퓨터 비전</a:t>
            </a:r>
          </a:p>
        </p:txBody>
      </p:sp>
      <p:pic>
        <p:nvPicPr>
          <p:cNvPr id="4098" name="Picture 2" descr="MEDI:GATE NEWS : 인공지능 왓슨, 의사의 추정적 표현이나 의학 약어 인식 못해 임상적용 한계">
            <a:extLst>
              <a:ext uri="{FF2B5EF4-FFF2-40B4-BE49-F238E27FC236}">
                <a16:creationId xmlns:a16="http://schemas.microsoft.com/office/drawing/2014/main" id="{0A1C24AE-7CF0-4B38-8433-D8E5CBE40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016" y="1999589"/>
            <a:ext cx="5163953" cy="343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20F0269-0683-41A2-BC01-A58A9486F6AE}"/>
              </a:ext>
            </a:extLst>
          </p:cNvPr>
          <p:cNvSpPr/>
          <p:nvPr/>
        </p:nvSpPr>
        <p:spPr>
          <a:xfrm>
            <a:off x="6174623" y="5439576"/>
            <a:ext cx="52923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인간들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사이에서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퀴즈쇼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1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등을 거머쥐기도 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Watson(</a:t>
            </a:r>
            <a:r>
              <a:rPr lang="ko-KR" altLang="en-US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출처</a:t>
            </a:r>
            <a:r>
              <a:rPr lang="en-US" altLang="ko-KR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: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게티이미지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25A575-873D-4541-BE93-F145A126A126}"/>
              </a:ext>
            </a:extLst>
          </p:cNvPr>
          <p:cNvSpPr/>
          <p:nvPr/>
        </p:nvSpPr>
        <p:spPr>
          <a:xfrm>
            <a:off x="899621" y="5439576"/>
            <a:ext cx="52750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https://www.ibm.com/kr-ko/products/category/technology/cognitive-computing-and-AI</a:t>
            </a:r>
          </a:p>
        </p:txBody>
      </p:sp>
      <p:pic>
        <p:nvPicPr>
          <p:cNvPr id="11" name="그래픽 10" descr="확인 표시">
            <a:extLst>
              <a:ext uri="{FF2B5EF4-FFF2-40B4-BE49-F238E27FC236}">
                <a16:creationId xmlns:a16="http://schemas.microsoft.com/office/drawing/2014/main" id="{47031EB0-B9EB-4747-BCAE-9CB820D39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10845" y="4302998"/>
            <a:ext cx="350450" cy="35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63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F943069-F86F-4484-90FD-423F20BDF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610" y="1814349"/>
            <a:ext cx="9884780" cy="4480058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09A2E6D2-0F78-45C8-9DE0-570DB8C7F7F0}"/>
              </a:ext>
            </a:extLst>
          </p:cNvPr>
          <p:cNvSpPr>
            <a:spLocks noGrp="1"/>
          </p:cNvSpPr>
          <p:nvPr/>
        </p:nvSpPr>
        <p:spPr>
          <a:xfrm>
            <a:off x="627247" y="737120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ko-KR" sz="2400" b="1" dirty="0"/>
              <a:t>3. </a:t>
            </a:r>
            <a:r>
              <a:rPr lang="ko-KR" altLang="en-US" sz="2400" b="1" dirty="0"/>
              <a:t>자연어 처리를 이용한 번역기 기업</a:t>
            </a:r>
            <a:r>
              <a:rPr lang="en-US" altLang="ko-KR" sz="2400" b="1" dirty="0"/>
              <a:t>,</a:t>
            </a:r>
          </a:p>
          <a:p>
            <a:pPr algn="l">
              <a:lnSpc>
                <a:spcPct val="110000"/>
              </a:lnSpc>
            </a:pPr>
            <a:r>
              <a:rPr lang="ko-KR" altLang="en-US" sz="4800" b="1" dirty="0">
                <a:solidFill>
                  <a:schemeClr val="bg1">
                    <a:lumMod val="65000"/>
                  </a:schemeClr>
                </a:solidFill>
              </a:rPr>
              <a:t>누가 개발하고 있을까</a:t>
            </a:r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E5FA65-BB22-40B2-B3EF-4348CE6B9B9B}"/>
              </a:ext>
            </a:extLst>
          </p:cNvPr>
          <p:cNvSpPr txBox="1"/>
          <p:nvPr/>
        </p:nvSpPr>
        <p:spPr>
          <a:xfrm>
            <a:off x="5479728" y="3687901"/>
            <a:ext cx="6473247" cy="31700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0" dirty="0">
                <a:solidFill>
                  <a:schemeClr val="tx1">
                    <a:alpha val="5000"/>
                  </a:schemeClr>
                </a:solidFill>
              </a:rPr>
              <a:t>WHO</a:t>
            </a:r>
            <a:endParaRPr lang="ko-KR" altLang="en-US" sz="20000" dirty="0">
              <a:solidFill>
                <a:schemeClr val="tx1">
                  <a:alpha val="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AD79374-84DA-4978-8078-2DC63DDD6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803" y="2955817"/>
            <a:ext cx="847725" cy="88582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AEC8E4-179B-4819-A4AA-5C989E8AC2AF}"/>
              </a:ext>
            </a:extLst>
          </p:cNvPr>
          <p:cNvSpPr/>
          <p:nvPr/>
        </p:nvSpPr>
        <p:spPr>
          <a:xfrm>
            <a:off x="7403940" y="6598363"/>
            <a:ext cx="47880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출처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https://www.ibm.com/watson/services/language-translator/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E08F3F3-A627-4F12-BB51-8F5A0EF63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671" y="3831152"/>
            <a:ext cx="1671638" cy="159507"/>
          </a:xfrm>
          <a:prstGeom prst="rect">
            <a:avLst/>
          </a:prstGeom>
        </p:spPr>
      </p:pic>
      <p:pic>
        <p:nvPicPr>
          <p:cNvPr id="15" name="그래픽 14" descr="직선 화살표">
            <a:extLst>
              <a:ext uri="{FF2B5EF4-FFF2-40B4-BE49-F238E27FC236}">
                <a16:creationId xmlns:a16="http://schemas.microsoft.com/office/drawing/2014/main" id="{CC1CF7C9-6BDC-46A5-92DE-306F7FF995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 flipH="1">
            <a:off x="6062253" y="4111777"/>
            <a:ext cx="738824" cy="55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97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AE135D9-DAC5-4C44-86C2-1627986AF9C8}"/>
              </a:ext>
            </a:extLst>
          </p:cNvPr>
          <p:cNvSpPr txBox="1"/>
          <p:nvPr/>
        </p:nvSpPr>
        <p:spPr>
          <a:xfrm>
            <a:off x="5479728" y="3687901"/>
            <a:ext cx="647324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0" dirty="0">
                <a:solidFill>
                  <a:schemeClr val="bg1">
                    <a:lumMod val="95000"/>
                  </a:schemeClr>
                </a:solidFill>
              </a:rPr>
              <a:t>HOW</a:t>
            </a:r>
            <a:endParaRPr lang="ko-KR" altLang="en-US" sz="20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F00B887-6858-42F9-A393-E2CBA3A6F3F5}"/>
              </a:ext>
            </a:extLst>
          </p:cNvPr>
          <p:cNvGrpSpPr/>
          <p:nvPr/>
        </p:nvGrpSpPr>
        <p:grpSpPr>
          <a:xfrm>
            <a:off x="2198795" y="2926098"/>
            <a:ext cx="7794409" cy="1940293"/>
            <a:chOff x="2033082" y="2824227"/>
            <a:chExt cx="7794409" cy="1940293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26A55B5-0B78-440F-A82F-7F768C584295}"/>
                </a:ext>
              </a:extLst>
            </p:cNvPr>
            <p:cNvSpPr/>
            <p:nvPr/>
          </p:nvSpPr>
          <p:spPr>
            <a:xfrm>
              <a:off x="2033082" y="2824227"/>
              <a:ext cx="2516563" cy="1665739"/>
            </a:xfrm>
            <a:prstGeom prst="roundRect">
              <a:avLst>
                <a:gd name="adj" fmla="val 9131"/>
              </a:avLst>
            </a:prstGeom>
            <a:solidFill>
              <a:srgbClr val="00B0F0">
                <a:alpha val="46000"/>
              </a:srgb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2AAEF4-CAC4-4012-A20A-AAA29F544E3F}"/>
                </a:ext>
              </a:extLst>
            </p:cNvPr>
            <p:cNvSpPr txBox="1"/>
            <p:nvPr/>
          </p:nvSpPr>
          <p:spPr>
            <a:xfrm>
              <a:off x="2275792" y="2872266"/>
              <a:ext cx="20408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N</a:t>
              </a:r>
              <a:r>
                <a:rPr lang="en-US" altLang="ko-KR" sz="2800" b="1" dirty="0">
                  <a:solidFill>
                    <a:schemeClr val="bg1"/>
                  </a:solidFill>
                </a:rPr>
                <a:t>atural</a:t>
              </a:r>
            </a:p>
            <a:p>
              <a:r>
                <a:rPr lang="en-US" altLang="ko-KR" sz="3200" b="1" dirty="0">
                  <a:solidFill>
                    <a:schemeClr val="bg1"/>
                  </a:solidFill>
                </a:rPr>
                <a:t>L</a:t>
              </a:r>
              <a:r>
                <a:rPr lang="en-US" altLang="ko-KR" sz="2800" b="1" dirty="0">
                  <a:solidFill>
                    <a:schemeClr val="bg1"/>
                  </a:solidFill>
                </a:rPr>
                <a:t>anguage</a:t>
              </a:r>
            </a:p>
            <a:p>
              <a:r>
                <a:rPr lang="en-US" altLang="ko-KR" sz="3200" b="1" dirty="0">
                  <a:solidFill>
                    <a:schemeClr val="bg1"/>
                  </a:solidFill>
                </a:rPr>
                <a:t>P</a:t>
              </a:r>
              <a:r>
                <a:rPr lang="en-US" altLang="ko-KR" sz="2800" b="1" dirty="0">
                  <a:solidFill>
                    <a:schemeClr val="bg1"/>
                  </a:solidFill>
                </a:rPr>
                <a:t>rocessing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B792FDF-0904-4F28-A3CC-F1D9AFC9320C}"/>
                </a:ext>
              </a:extLst>
            </p:cNvPr>
            <p:cNvSpPr/>
            <p:nvPr/>
          </p:nvSpPr>
          <p:spPr>
            <a:xfrm>
              <a:off x="5361197" y="3687901"/>
              <a:ext cx="1658107" cy="1076619"/>
            </a:xfrm>
            <a:prstGeom prst="roundRect">
              <a:avLst>
                <a:gd name="adj" fmla="val 22048"/>
              </a:avLst>
            </a:prstGeom>
            <a:solidFill>
              <a:schemeClr val="accent2">
                <a:lumMod val="50000"/>
                <a:alpha val="63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err="1"/>
                <a:t>전처리</a:t>
              </a:r>
              <a:endParaRPr lang="en-US" altLang="ko-KR" sz="2800" b="1" dirty="0"/>
            </a:p>
            <a:p>
              <a:pPr algn="ctr"/>
              <a:r>
                <a:rPr lang="en-US" altLang="ko-KR" sz="1400" b="1" dirty="0"/>
                <a:t>Preprocessing</a:t>
              </a:r>
              <a:endParaRPr lang="ko-KR" altLang="en-US" sz="1400" b="1" dirty="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895DC28-1D10-4541-9E27-91E61A169777}"/>
                </a:ext>
              </a:extLst>
            </p:cNvPr>
            <p:cNvSpPr/>
            <p:nvPr/>
          </p:nvSpPr>
          <p:spPr>
            <a:xfrm>
              <a:off x="8169384" y="3687901"/>
              <a:ext cx="1658107" cy="1076619"/>
            </a:xfrm>
            <a:prstGeom prst="roundRect">
              <a:avLst>
                <a:gd name="adj" fmla="val 22048"/>
              </a:avLst>
            </a:prstGeom>
            <a:solidFill>
              <a:schemeClr val="accent2">
                <a:lumMod val="50000"/>
                <a:alpha val="63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/>
                <a:t>언어 모델</a:t>
              </a:r>
              <a:endParaRPr lang="en-US" altLang="ko-KR" sz="2400" b="1" dirty="0"/>
            </a:p>
            <a:p>
              <a:pPr algn="ctr"/>
              <a:r>
                <a:rPr lang="en-US" altLang="ko-KR" sz="1200" b="1" dirty="0"/>
                <a:t>Language Model</a:t>
              </a:r>
              <a:endParaRPr lang="ko-KR" altLang="en-US" sz="1200" b="1" dirty="0"/>
            </a:p>
          </p:txBody>
        </p:sp>
        <p:pic>
          <p:nvPicPr>
            <p:cNvPr id="20" name="그래픽 19" descr="선 화살표 시계 반대 방향 곡선">
              <a:extLst>
                <a:ext uri="{FF2B5EF4-FFF2-40B4-BE49-F238E27FC236}">
                  <a16:creationId xmlns:a16="http://schemas.microsoft.com/office/drawing/2014/main" id="{C29C9C16-0310-418C-B787-669982EDA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7310393" flipV="1">
              <a:off x="4639107" y="3060749"/>
              <a:ext cx="600599" cy="600599"/>
            </a:xfrm>
            <a:prstGeom prst="rect">
              <a:avLst/>
            </a:prstGeom>
          </p:spPr>
        </p:pic>
        <p:pic>
          <p:nvPicPr>
            <p:cNvPr id="22" name="그래픽 21" descr="줄 화살표: 일자형">
              <a:extLst>
                <a:ext uri="{FF2B5EF4-FFF2-40B4-BE49-F238E27FC236}">
                  <a16:creationId xmlns:a16="http://schemas.microsoft.com/office/drawing/2014/main" id="{FD341FB6-EAD9-4801-B81F-61F89482A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7266594" y="3898460"/>
              <a:ext cx="655499" cy="655499"/>
            </a:xfrm>
            <a:prstGeom prst="rect">
              <a:avLst/>
            </a:prstGeom>
          </p:spPr>
        </p:pic>
      </p:grpSp>
      <p:sp>
        <p:nvSpPr>
          <p:cNvPr id="25" name="제목 1">
            <a:extLst>
              <a:ext uri="{FF2B5EF4-FFF2-40B4-BE49-F238E27FC236}">
                <a16:creationId xmlns:a16="http://schemas.microsoft.com/office/drawing/2014/main" id="{C5573F29-D8BD-43F9-91DE-2FC819032051}"/>
              </a:ext>
            </a:extLst>
          </p:cNvPr>
          <p:cNvSpPr>
            <a:spLocks noGrp="1"/>
          </p:cNvSpPr>
          <p:nvPr/>
        </p:nvSpPr>
        <p:spPr>
          <a:xfrm>
            <a:off x="627247" y="737120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ko-KR" sz="2400" b="1" dirty="0"/>
              <a:t>4. </a:t>
            </a:r>
            <a:r>
              <a:rPr lang="ko-KR" altLang="en-US" sz="2400" b="1" dirty="0"/>
              <a:t>자연어 처리를 이용한 번역기</a:t>
            </a:r>
            <a:r>
              <a:rPr lang="en-US" altLang="ko-KR" sz="2400" b="1" dirty="0"/>
              <a:t>,</a:t>
            </a:r>
            <a:br>
              <a:rPr lang="en-US" altLang="ko-KR" b="1" dirty="0"/>
            </a:br>
            <a:r>
              <a:rPr lang="ko-KR" altLang="en-US" sz="4800" b="1" dirty="0">
                <a:solidFill>
                  <a:schemeClr val="bg1">
                    <a:lumMod val="65000"/>
                  </a:schemeClr>
                </a:solidFill>
              </a:rPr>
              <a:t>어떤 기술이 쓰일까</a:t>
            </a:r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562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AE135D9-DAC5-4C44-86C2-1627986AF9C8}"/>
              </a:ext>
            </a:extLst>
          </p:cNvPr>
          <p:cNvSpPr txBox="1"/>
          <p:nvPr/>
        </p:nvSpPr>
        <p:spPr>
          <a:xfrm>
            <a:off x="5479728" y="3687901"/>
            <a:ext cx="647324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0" dirty="0">
                <a:solidFill>
                  <a:schemeClr val="bg1">
                    <a:lumMod val="95000"/>
                  </a:schemeClr>
                </a:solidFill>
              </a:rPr>
              <a:t>HOW</a:t>
            </a:r>
            <a:endParaRPr lang="ko-KR" altLang="en-US" sz="20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6C0C539-76CC-4C27-83AB-6430690DAA70}"/>
              </a:ext>
            </a:extLst>
          </p:cNvPr>
          <p:cNvGrpSpPr/>
          <p:nvPr/>
        </p:nvGrpSpPr>
        <p:grpSpPr>
          <a:xfrm>
            <a:off x="2495819" y="2618898"/>
            <a:ext cx="7200362" cy="2597630"/>
            <a:chOff x="2635945" y="2618898"/>
            <a:chExt cx="7200362" cy="2597630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B792FDF-0904-4F28-A3CC-F1D9AFC9320C}"/>
                </a:ext>
              </a:extLst>
            </p:cNvPr>
            <p:cNvSpPr/>
            <p:nvPr/>
          </p:nvSpPr>
          <p:spPr>
            <a:xfrm>
              <a:off x="2635945" y="2618898"/>
              <a:ext cx="1658107" cy="1076619"/>
            </a:xfrm>
            <a:prstGeom prst="roundRect">
              <a:avLst>
                <a:gd name="adj" fmla="val 22048"/>
              </a:avLst>
            </a:prstGeom>
            <a:solidFill>
              <a:schemeClr val="accent2">
                <a:lumMod val="50000"/>
                <a:alpha val="63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err="1"/>
                <a:t>전처리</a:t>
              </a:r>
              <a:endParaRPr lang="en-US" altLang="ko-KR" sz="2800" b="1" dirty="0"/>
            </a:p>
            <a:p>
              <a:pPr algn="ctr"/>
              <a:r>
                <a:rPr lang="en-US" altLang="ko-KR" sz="1400" b="1" dirty="0"/>
                <a:t>Preprocessing</a:t>
              </a:r>
              <a:endParaRPr lang="ko-KR" altLang="en-US" sz="14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B761921-3B23-4D11-9D58-520730008FBB}"/>
                </a:ext>
              </a:extLst>
            </p:cNvPr>
            <p:cNvSpPr txBox="1"/>
            <p:nvPr/>
          </p:nvSpPr>
          <p:spPr>
            <a:xfrm>
              <a:off x="4577816" y="2721414"/>
              <a:ext cx="5194371" cy="8715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3038" indent="-173038">
                <a:lnSpc>
                  <a:spcPct val="150000"/>
                </a:lnSpc>
                <a:buClr>
                  <a:schemeClr val="accent2">
                    <a:lumMod val="50000"/>
                  </a:schemeClr>
                </a:buClr>
                <a:buFont typeface="Arial" panose="020B0604020202020204" pitchFamily="34" charset="0"/>
                <a:buChar char="•"/>
              </a:pPr>
              <a:r>
                <a:rPr lang="ko-KR" alt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말뭉치를 용도에 맞게 쓸 수 있도록 가공하는 일</a:t>
              </a:r>
              <a:endParaRPr lang="en-US" altLang="ko-KR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3038" indent="-173038">
                <a:lnSpc>
                  <a:spcPct val="150000"/>
                </a:lnSpc>
                <a:buClr>
                  <a:schemeClr val="accent2">
                    <a:lumMod val="50000"/>
                  </a:schemeClr>
                </a:buClr>
                <a:buFont typeface="Arial" panose="020B0604020202020204" pitchFamily="34" charset="0"/>
                <a:buChar char="•"/>
              </a:pPr>
              <a:r>
                <a:rPr lang="ko-KR" altLang="en-US" b="1" dirty="0"/>
                <a:t>토큰화</a:t>
              </a:r>
              <a:r>
                <a:rPr lang="en-US" altLang="ko-KR" b="1" dirty="0"/>
                <a:t>, </a:t>
              </a:r>
              <a:r>
                <a:rPr lang="ko-KR" altLang="en-US" b="1" dirty="0"/>
                <a:t>정제</a:t>
              </a:r>
              <a:r>
                <a:rPr lang="en-US" altLang="ko-KR" b="1" dirty="0"/>
                <a:t>, </a:t>
              </a:r>
              <a:r>
                <a:rPr lang="ko-KR" altLang="en-US" b="1" dirty="0"/>
                <a:t>정규화</a:t>
              </a:r>
              <a:r>
                <a:rPr lang="en-US" altLang="ko-KR" b="1" dirty="0"/>
                <a:t>, </a:t>
              </a:r>
              <a:r>
                <a:rPr lang="ko-KR" altLang="en-US" b="1" dirty="0" err="1"/>
                <a:t>불용어</a:t>
              </a:r>
              <a:r>
                <a:rPr lang="ko-KR" altLang="en-US" b="1" dirty="0"/>
                <a:t> 제거 등</a:t>
              </a:r>
              <a:endParaRPr lang="en-US" altLang="ko-KR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A90F5B3-F86E-47D5-B771-92BF5DAC6B53}"/>
                </a:ext>
              </a:extLst>
            </p:cNvPr>
            <p:cNvSpPr/>
            <p:nvPr/>
          </p:nvSpPr>
          <p:spPr>
            <a:xfrm>
              <a:off x="2635945" y="4139909"/>
              <a:ext cx="1658107" cy="1076619"/>
            </a:xfrm>
            <a:prstGeom prst="roundRect">
              <a:avLst>
                <a:gd name="adj" fmla="val 22048"/>
              </a:avLst>
            </a:prstGeom>
            <a:solidFill>
              <a:schemeClr val="accent2">
                <a:lumMod val="50000"/>
                <a:alpha val="63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/>
                <a:t>언어 모델</a:t>
              </a:r>
              <a:endParaRPr lang="en-US" altLang="ko-KR" sz="2400" b="1" dirty="0"/>
            </a:p>
            <a:p>
              <a:pPr algn="ctr"/>
              <a:r>
                <a:rPr lang="en-US" altLang="ko-KR" sz="1200" b="1" dirty="0"/>
                <a:t>Language Model</a:t>
              </a:r>
              <a:endParaRPr lang="ko-KR" altLang="en-US" sz="12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8B9097-C90D-4FF4-B4EB-BD684F2E9CE1}"/>
                </a:ext>
              </a:extLst>
            </p:cNvPr>
            <p:cNvSpPr txBox="1"/>
            <p:nvPr/>
          </p:nvSpPr>
          <p:spPr>
            <a:xfrm>
              <a:off x="4577816" y="4242425"/>
              <a:ext cx="5258491" cy="8715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3038" indent="-173038">
                <a:lnSpc>
                  <a:spcPct val="150000"/>
                </a:lnSpc>
                <a:buClr>
                  <a:schemeClr val="accent2">
                    <a:lumMod val="50000"/>
                  </a:schemeClr>
                </a:buClr>
                <a:buFont typeface="Arial" panose="020B0604020202020204" pitchFamily="34" charset="0"/>
                <a:buChar char="•"/>
              </a:pPr>
              <a:r>
                <a:rPr lang="ko-KR" alt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다음에 등장할 단어의 확률을 예측</a:t>
              </a:r>
              <a:r>
                <a:rPr lang="en-US" altLang="ko-KR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ko-KR" alt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즉</a:t>
              </a:r>
              <a:r>
                <a:rPr lang="en-US" altLang="ko-KR" b="1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ko-KR" altLang="en-US" b="1" dirty="0"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문맥 파악</a:t>
              </a:r>
              <a:endParaRPr lang="en-US" altLang="ko-KR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3038" indent="-173038">
                <a:lnSpc>
                  <a:spcPct val="150000"/>
                </a:lnSpc>
                <a:buClr>
                  <a:schemeClr val="accent2">
                    <a:lumMod val="50000"/>
                  </a:schemeClr>
                </a:buClr>
                <a:buFont typeface="Arial" panose="020B0604020202020204" pitchFamily="34" charset="0"/>
                <a:buChar char="•"/>
              </a:pPr>
              <a:r>
                <a:rPr lang="en-US" altLang="ko-KR" b="1" dirty="0"/>
                <a:t>NMT</a:t>
              </a:r>
              <a:r>
                <a:rPr lang="ko-KR" altLang="en-US" b="1" dirty="0"/>
                <a:t>는 </a:t>
              </a:r>
              <a:r>
                <a:rPr lang="en-US" altLang="ko-KR" b="1" dirty="0">
                  <a:highlight>
                    <a:srgbClr val="FFFF00"/>
                  </a:highlight>
                </a:rPr>
                <a:t>seq2seq</a:t>
              </a:r>
              <a:r>
                <a:rPr lang="en-US" altLang="ko-KR" b="1" dirty="0"/>
                <a:t> </a:t>
              </a:r>
              <a:r>
                <a:rPr lang="ko-KR" altLang="ko-KR" b="1" dirty="0"/>
                <a:t>모델</a:t>
              </a:r>
              <a:r>
                <a:rPr lang="en-US" altLang="ko-KR" b="1" dirty="0"/>
                <a:t> </a:t>
              </a:r>
              <a:r>
                <a:rPr lang="ko-KR" altLang="en-US" b="1" dirty="0"/>
                <a:t>기반</a:t>
              </a:r>
              <a:endParaRPr lang="en-US" altLang="ko-KR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제목 1">
            <a:extLst>
              <a:ext uri="{FF2B5EF4-FFF2-40B4-BE49-F238E27FC236}">
                <a16:creationId xmlns:a16="http://schemas.microsoft.com/office/drawing/2014/main" id="{4219AE7B-FA63-42C3-B3DD-26216310A5B1}"/>
              </a:ext>
            </a:extLst>
          </p:cNvPr>
          <p:cNvSpPr>
            <a:spLocks noGrp="1"/>
          </p:cNvSpPr>
          <p:nvPr/>
        </p:nvSpPr>
        <p:spPr>
          <a:xfrm>
            <a:off x="627247" y="737120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ko-KR" sz="2400" b="1" dirty="0"/>
              <a:t>4. </a:t>
            </a:r>
            <a:r>
              <a:rPr lang="ko-KR" altLang="en-US" sz="2400" b="1" dirty="0"/>
              <a:t>자연어 처리를 이용한 번역기</a:t>
            </a:r>
            <a:r>
              <a:rPr lang="en-US" altLang="ko-KR" sz="2400" b="1" dirty="0"/>
              <a:t>,</a:t>
            </a:r>
            <a:br>
              <a:rPr lang="en-US" altLang="ko-KR" b="1" dirty="0"/>
            </a:br>
            <a:r>
              <a:rPr lang="ko-KR" altLang="en-US" sz="4800" b="1" dirty="0">
                <a:solidFill>
                  <a:schemeClr val="bg1">
                    <a:lumMod val="65000"/>
                  </a:schemeClr>
                </a:solidFill>
              </a:rPr>
              <a:t>어떤 기술이 쓰일까</a:t>
            </a:r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613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3F503BB-2B69-4A15-AA24-2772C641E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490" y="1976750"/>
            <a:ext cx="661987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8CE44C-A7FF-4877-9A9B-96E13A66524D}"/>
              </a:ext>
            </a:extLst>
          </p:cNvPr>
          <p:cNvSpPr/>
          <p:nvPr/>
        </p:nvSpPr>
        <p:spPr>
          <a:xfrm>
            <a:off x="2549289" y="3047844"/>
            <a:ext cx="949124" cy="228044"/>
          </a:xfrm>
          <a:prstGeom prst="rect">
            <a:avLst/>
          </a:prstGeom>
          <a:solidFill>
            <a:srgbClr val="DAE8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CBBF1B8-7F4C-48AC-9EF2-11F2747D535E}"/>
              </a:ext>
            </a:extLst>
          </p:cNvPr>
          <p:cNvSpPr/>
          <p:nvPr/>
        </p:nvSpPr>
        <p:spPr>
          <a:xfrm>
            <a:off x="1347226" y="3047844"/>
            <a:ext cx="949124" cy="228044"/>
          </a:xfrm>
          <a:prstGeom prst="rect">
            <a:avLst/>
          </a:prstGeom>
          <a:solidFill>
            <a:srgbClr val="D5E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4219AE7B-FA63-42C3-B3DD-26216310A5B1}"/>
              </a:ext>
            </a:extLst>
          </p:cNvPr>
          <p:cNvSpPr>
            <a:spLocks noGrp="1"/>
          </p:cNvSpPr>
          <p:nvPr/>
        </p:nvSpPr>
        <p:spPr>
          <a:xfrm>
            <a:off x="627247" y="737120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ko-KR" sz="2400" b="1" dirty="0"/>
              <a:t>4. </a:t>
            </a:r>
            <a:r>
              <a:rPr lang="ko-KR" altLang="en-US" sz="2400" b="1" dirty="0"/>
              <a:t>자연어 처리를 이용한 번역기</a:t>
            </a:r>
            <a:r>
              <a:rPr lang="en-US" altLang="ko-KR" sz="2400" b="1" dirty="0"/>
              <a:t>,</a:t>
            </a:r>
            <a:br>
              <a:rPr lang="en-US" altLang="ko-KR" b="1" dirty="0"/>
            </a:br>
            <a:r>
              <a:rPr lang="ko-KR" altLang="en-US" sz="4800" b="1" dirty="0">
                <a:solidFill>
                  <a:schemeClr val="bg1">
                    <a:lumMod val="65000"/>
                  </a:schemeClr>
                </a:solidFill>
              </a:rPr>
              <a:t>어떤 기술이 쓰일까</a:t>
            </a:r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E135D9-DAC5-4C44-86C2-1627986AF9C8}"/>
              </a:ext>
            </a:extLst>
          </p:cNvPr>
          <p:cNvSpPr txBox="1"/>
          <p:nvPr/>
        </p:nvSpPr>
        <p:spPr>
          <a:xfrm>
            <a:off x="5479728" y="3687901"/>
            <a:ext cx="647324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0" dirty="0">
                <a:solidFill>
                  <a:schemeClr val="tx1">
                    <a:alpha val="5000"/>
                  </a:schemeClr>
                </a:solidFill>
              </a:rPr>
              <a:t>HOW</a:t>
            </a:r>
            <a:endParaRPr lang="ko-KR" altLang="en-US" sz="20000" dirty="0">
              <a:solidFill>
                <a:schemeClr val="tx1">
                  <a:alpha val="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9E74D6-2EE0-4539-BBD3-FA28D561FF2B}"/>
              </a:ext>
            </a:extLst>
          </p:cNvPr>
          <p:cNvSpPr txBox="1"/>
          <p:nvPr/>
        </p:nvSpPr>
        <p:spPr>
          <a:xfrm>
            <a:off x="1104964" y="1814349"/>
            <a:ext cx="2555508" cy="105753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dirty="0">
                <a:solidFill>
                  <a:schemeClr val="accent4">
                    <a:lumMod val="50000"/>
                  </a:schemeClr>
                </a:solidFill>
              </a:rPr>
              <a:t>seq2seq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7CFF66-5F0E-4F95-84DC-11DCC51F9520}"/>
              </a:ext>
            </a:extLst>
          </p:cNvPr>
          <p:cNvSpPr/>
          <p:nvPr/>
        </p:nvSpPr>
        <p:spPr>
          <a:xfrm>
            <a:off x="4178613" y="6104137"/>
            <a:ext cx="7245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출처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https://github.com/bentrevett/pytorch-seq2seq/blob/master/1%20-%20Sequence%20to%20Sequence%20Learning%20with%20Neural%20Networks.ipynb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043490-A9D5-4E8F-8BD4-BF8104CF1DFD}"/>
              </a:ext>
            </a:extLst>
          </p:cNvPr>
          <p:cNvSpPr txBox="1"/>
          <p:nvPr/>
        </p:nvSpPr>
        <p:spPr>
          <a:xfrm>
            <a:off x="1104964" y="2892916"/>
            <a:ext cx="3822200" cy="1703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3038" indent="-173038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와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로 구성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3038" indent="-173038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Encoder: 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언어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→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context vector</a:t>
            </a:r>
          </a:p>
          <a:p>
            <a:pPr marL="173038" indent="-173038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Decoder: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context vector </a:t>
            </a:r>
            <a:r>
              <a:rPr lang="en-US" altLang="ko-KR" b="1" dirty="0">
                <a:latin typeface="맑은 고딕" panose="020B0503020000020004" pitchFamily="50" charset="-127"/>
                <a:cs typeface="Arial" panose="020B0604020202020204" pitchFamily="34" charset="0"/>
              </a:rPr>
              <a:t>→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언어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3038" indent="-173038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RNN, CNN, Attention, …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E201702-7D1C-4F41-8B8B-26126D16715B}"/>
              </a:ext>
            </a:extLst>
          </p:cNvPr>
          <p:cNvGrpSpPr/>
          <p:nvPr/>
        </p:nvGrpSpPr>
        <p:grpSpPr>
          <a:xfrm>
            <a:off x="1104964" y="4727463"/>
            <a:ext cx="3416213" cy="1376674"/>
            <a:chOff x="1137565" y="4942846"/>
            <a:chExt cx="3416213" cy="137799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96F6AC-1FEB-4B33-8412-E93CE227D853}"/>
                </a:ext>
              </a:extLst>
            </p:cNvPr>
            <p:cNvSpPr txBox="1"/>
            <p:nvPr/>
          </p:nvSpPr>
          <p:spPr>
            <a:xfrm>
              <a:off x="1406763" y="4991802"/>
              <a:ext cx="3147015" cy="1194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  <a:buClr>
                  <a:schemeClr val="accent4">
                    <a:lumMod val="75000"/>
                  </a:schemeClr>
                </a:buClr>
              </a:pPr>
              <a:r>
                <a:rPr lang="ko-KR" altLang="en-US" sz="1600" b="1" dirty="0"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인간의 언어를 고차원 </a:t>
              </a:r>
              <a:r>
                <a:rPr lang="en-US" altLang="ko-KR" sz="1600" b="1" dirty="0"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vector</a:t>
              </a:r>
              <a:r>
                <a:rPr lang="ko-KR" altLang="en-US" sz="1600" b="1" dirty="0"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로</a:t>
              </a:r>
              <a:endParaRPr lang="en-US" altLang="ko-KR" sz="16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  <a:buClr>
                  <a:schemeClr val="accent4">
                    <a:lumMod val="75000"/>
                  </a:schemeClr>
                </a:buClr>
              </a:pPr>
              <a:r>
                <a:rPr lang="ko-KR" altLang="en-US" sz="1600" b="1" dirty="0"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바꿔 공간 안의 한 점으로 표현한</a:t>
              </a:r>
              <a:endParaRPr lang="en-US" altLang="ko-KR" sz="16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  <a:buClr>
                  <a:schemeClr val="accent4">
                    <a:lumMod val="75000"/>
                  </a:schemeClr>
                </a:buClr>
              </a:pPr>
              <a:r>
                <a:rPr lang="ko-KR" altLang="en-US" sz="1600" b="1" dirty="0"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다음에 유사성을 거리로 판단</a:t>
              </a:r>
              <a:endParaRPr lang="en-US" altLang="ko-KR" sz="16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4788416-1070-41A9-8C3F-1CDB111276D4}"/>
                </a:ext>
              </a:extLst>
            </p:cNvPr>
            <p:cNvSpPr txBox="1"/>
            <p:nvPr/>
          </p:nvSpPr>
          <p:spPr>
            <a:xfrm>
              <a:off x="1137565" y="4942846"/>
              <a:ext cx="3385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accent4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</a:t>
              </a:r>
              <a:endParaRPr lang="ko-KR" altLang="en-US" sz="36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BF7AFA3-B56E-4AC2-8274-BE7630B7622A}"/>
                </a:ext>
              </a:extLst>
            </p:cNvPr>
            <p:cNvSpPr txBox="1"/>
            <p:nvPr/>
          </p:nvSpPr>
          <p:spPr>
            <a:xfrm>
              <a:off x="4160651" y="5674513"/>
              <a:ext cx="3385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accent4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”</a:t>
              </a:r>
              <a:endParaRPr lang="ko-KR" altLang="en-US" sz="36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F6D693FF-E562-4941-82F0-8A986004AB7C}"/>
              </a:ext>
            </a:extLst>
          </p:cNvPr>
          <p:cNvSpPr/>
          <p:nvPr/>
        </p:nvSpPr>
        <p:spPr>
          <a:xfrm>
            <a:off x="7452630" y="2775704"/>
            <a:ext cx="165215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algn="r">
              <a:buClr>
                <a:schemeClr val="accent4">
                  <a:lumMod val="75000"/>
                </a:schemeClr>
              </a:buClr>
            </a:pP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 = context vector</a:t>
            </a:r>
          </a:p>
          <a:p>
            <a:pPr marL="92075" algn="r">
              <a:buClr>
                <a:schemeClr val="accent4">
                  <a:lumMod val="75000"/>
                </a:schemeClr>
              </a:buClr>
            </a:pPr>
            <a:r>
              <a:rPr lang="en-US" altLang="ko-KR" sz="1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sos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start of sequence</a:t>
            </a:r>
          </a:p>
          <a:p>
            <a:pPr marL="92075" algn="r">
              <a:buClr>
                <a:schemeClr val="accent4">
                  <a:lumMod val="75000"/>
                </a:schemeClr>
              </a:buClr>
            </a:pPr>
            <a:r>
              <a:rPr lang="en-US" altLang="ko-KR" sz="10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eos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end of sequence</a:t>
            </a:r>
          </a:p>
        </p:txBody>
      </p:sp>
    </p:spTree>
    <p:extLst>
      <p:ext uri="{BB962C8B-B14F-4D97-AF65-F5344CB8AC3E}">
        <p14:creationId xmlns:p14="http://schemas.microsoft.com/office/powerpoint/2010/main" val="501036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34D649B-2F81-45F9-B849-E1FCFB8D8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959" y="1907863"/>
            <a:ext cx="4612640" cy="4102759"/>
          </a:xfrm>
          <a:prstGeom prst="rect">
            <a:avLst/>
          </a:prstGeom>
        </p:spPr>
      </p:pic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2CDFF8D-8127-4E9E-A3DB-1791B5EBEADA}"/>
              </a:ext>
            </a:extLst>
          </p:cNvPr>
          <p:cNvSpPr/>
          <p:nvPr/>
        </p:nvSpPr>
        <p:spPr>
          <a:xfrm>
            <a:off x="1796779" y="4718734"/>
            <a:ext cx="6653415" cy="1291888"/>
          </a:xfrm>
          <a:prstGeom prst="roundRect">
            <a:avLst>
              <a:gd name="adj" fmla="val 9131"/>
            </a:avLst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4219AE7B-FA63-42C3-B3DD-26216310A5B1}"/>
              </a:ext>
            </a:extLst>
          </p:cNvPr>
          <p:cNvSpPr>
            <a:spLocks noGrp="1"/>
          </p:cNvSpPr>
          <p:nvPr/>
        </p:nvSpPr>
        <p:spPr>
          <a:xfrm>
            <a:off x="627247" y="737120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ko-KR" sz="2400" b="1" dirty="0"/>
              <a:t>4. </a:t>
            </a:r>
            <a:r>
              <a:rPr lang="ko-KR" altLang="en-US" sz="2400" b="1" dirty="0"/>
              <a:t>자연어 처리를 이용한 번역기</a:t>
            </a:r>
            <a:r>
              <a:rPr lang="en-US" altLang="ko-KR" sz="2400" b="1" dirty="0"/>
              <a:t>,</a:t>
            </a:r>
            <a:br>
              <a:rPr lang="en-US" altLang="ko-KR" b="1" dirty="0"/>
            </a:br>
            <a:r>
              <a:rPr lang="ko-KR" altLang="en-US" sz="4800" b="1" dirty="0">
                <a:solidFill>
                  <a:schemeClr val="bg1">
                    <a:lumMod val="65000"/>
                  </a:schemeClr>
                </a:solidFill>
              </a:rPr>
              <a:t>어떤 기술이 쓰일까</a:t>
            </a:r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E135D9-DAC5-4C44-86C2-1627986AF9C8}"/>
              </a:ext>
            </a:extLst>
          </p:cNvPr>
          <p:cNvSpPr txBox="1"/>
          <p:nvPr/>
        </p:nvSpPr>
        <p:spPr>
          <a:xfrm>
            <a:off x="5479728" y="3687901"/>
            <a:ext cx="647324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0" dirty="0">
                <a:solidFill>
                  <a:schemeClr val="tx1">
                    <a:alpha val="5000"/>
                  </a:schemeClr>
                </a:solidFill>
              </a:rPr>
              <a:t>HOW</a:t>
            </a:r>
            <a:endParaRPr lang="ko-KR" altLang="en-US" sz="20000" dirty="0">
              <a:solidFill>
                <a:schemeClr val="tx1">
                  <a:alpha val="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7CFF66-5F0E-4F95-84DC-11DCC51F9520}"/>
              </a:ext>
            </a:extLst>
          </p:cNvPr>
          <p:cNvSpPr/>
          <p:nvPr/>
        </p:nvSpPr>
        <p:spPr>
          <a:xfrm>
            <a:off x="3908685" y="6458862"/>
            <a:ext cx="80896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출처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https://nlp.stanford.edu/courses/NAACL2013/NAACL2013-Socher-Manning-DeepLearning.pdf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1FC51-2B0F-4FCC-B723-225EB66F3552}"/>
              </a:ext>
            </a:extLst>
          </p:cNvPr>
          <p:cNvSpPr txBox="1"/>
          <p:nvPr/>
        </p:nvSpPr>
        <p:spPr>
          <a:xfrm>
            <a:off x="1034441" y="3059668"/>
            <a:ext cx="100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were = 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1C987-94ED-4F1D-9B85-9EA2E8F84DAC}"/>
              </a:ext>
            </a:extLst>
          </p:cNvPr>
          <p:cNvSpPr txBox="1"/>
          <p:nvPr/>
        </p:nvSpPr>
        <p:spPr>
          <a:xfrm>
            <a:off x="3493648" y="305966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was = </a:t>
            </a:r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93113BD-4434-4052-A879-3DF38B45FC49}"/>
              </a:ext>
            </a:extLst>
          </p:cNvPr>
          <p:cNvGrpSpPr/>
          <p:nvPr/>
        </p:nvGrpSpPr>
        <p:grpSpPr>
          <a:xfrm>
            <a:off x="2155051" y="2218174"/>
            <a:ext cx="987759" cy="2052320"/>
            <a:chOff x="1913090" y="2218174"/>
            <a:chExt cx="987759" cy="2052320"/>
          </a:xfrm>
        </p:grpSpPr>
        <p:sp>
          <p:nvSpPr>
            <p:cNvPr id="12" name="양쪽 대괄호 11">
              <a:extLst>
                <a:ext uri="{FF2B5EF4-FFF2-40B4-BE49-F238E27FC236}">
                  <a16:creationId xmlns:a16="http://schemas.microsoft.com/office/drawing/2014/main" id="{33CEB3E5-CE93-4D0B-91BA-2375BF922A43}"/>
                </a:ext>
              </a:extLst>
            </p:cNvPr>
            <p:cNvSpPr/>
            <p:nvPr/>
          </p:nvSpPr>
          <p:spPr>
            <a:xfrm>
              <a:off x="1913090" y="2218174"/>
              <a:ext cx="987759" cy="205232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5개 12">
              <a:extLst>
                <a:ext uri="{FF2B5EF4-FFF2-40B4-BE49-F238E27FC236}">
                  <a16:creationId xmlns:a16="http://schemas.microsoft.com/office/drawing/2014/main" id="{13E9D537-6D64-448D-87F8-FC718BDAD87C}"/>
                </a:ext>
              </a:extLst>
            </p:cNvPr>
            <p:cNvSpPr/>
            <p:nvPr/>
          </p:nvSpPr>
          <p:spPr>
            <a:xfrm>
              <a:off x="2198689" y="3012440"/>
              <a:ext cx="416560" cy="416560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BEC7765-701E-44D0-9D70-57D5FAF0020F}"/>
              </a:ext>
            </a:extLst>
          </p:cNvPr>
          <p:cNvGrpSpPr/>
          <p:nvPr/>
        </p:nvGrpSpPr>
        <p:grpSpPr>
          <a:xfrm>
            <a:off x="4614258" y="2218174"/>
            <a:ext cx="987759" cy="2052320"/>
            <a:chOff x="4455310" y="2218174"/>
            <a:chExt cx="987759" cy="2052320"/>
          </a:xfrm>
        </p:grpSpPr>
        <p:sp>
          <p:nvSpPr>
            <p:cNvPr id="21" name="양쪽 대괄호 20">
              <a:extLst>
                <a:ext uri="{FF2B5EF4-FFF2-40B4-BE49-F238E27FC236}">
                  <a16:creationId xmlns:a16="http://schemas.microsoft.com/office/drawing/2014/main" id="{17F821D7-B818-4D5C-9015-5232650B896B}"/>
                </a:ext>
              </a:extLst>
            </p:cNvPr>
            <p:cNvSpPr/>
            <p:nvPr/>
          </p:nvSpPr>
          <p:spPr>
            <a:xfrm>
              <a:off x="4455310" y="2218174"/>
              <a:ext cx="987759" cy="205232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별: 꼭짓점 6개 15">
              <a:extLst>
                <a:ext uri="{FF2B5EF4-FFF2-40B4-BE49-F238E27FC236}">
                  <a16:creationId xmlns:a16="http://schemas.microsoft.com/office/drawing/2014/main" id="{DC6A8167-AC56-4B2C-B979-16B25307B9B6}"/>
                </a:ext>
              </a:extLst>
            </p:cNvPr>
            <p:cNvSpPr/>
            <p:nvPr/>
          </p:nvSpPr>
          <p:spPr>
            <a:xfrm>
              <a:off x="4763980" y="3012440"/>
              <a:ext cx="361949" cy="416560"/>
            </a:xfrm>
            <a:prstGeom prst="star6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타원 22">
            <a:extLst>
              <a:ext uri="{FF2B5EF4-FFF2-40B4-BE49-F238E27FC236}">
                <a16:creationId xmlns:a16="http://schemas.microsoft.com/office/drawing/2014/main" id="{24FF260C-6BBB-492D-8730-2A3AD746E390}"/>
              </a:ext>
            </a:extLst>
          </p:cNvPr>
          <p:cNvSpPr/>
          <p:nvPr/>
        </p:nvSpPr>
        <p:spPr>
          <a:xfrm>
            <a:off x="9916680" y="4487287"/>
            <a:ext cx="762000" cy="433586"/>
          </a:xfrm>
          <a:prstGeom prst="ellipse">
            <a:avLst/>
          </a:prstGeom>
          <a:noFill/>
          <a:ln w="444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0323F6-2DC9-46F4-B9C7-3B8F197606D0}"/>
              </a:ext>
            </a:extLst>
          </p:cNvPr>
          <p:cNvSpPr txBox="1"/>
          <p:nvPr/>
        </p:nvSpPr>
        <p:spPr>
          <a:xfrm>
            <a:off x="1846194" y="4973651"/>
            <a:ext cx="6604000" cy="87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</a:pP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비슷한 의미인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were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과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was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context vector           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와 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는 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</a:pP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가까운 거리의 점을 가리키게 된다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8E791F4-C425-4C92-8746-6A3567126FCF}"/>
              </a:ext>
            </a:extLst>
          </p:cNvPr>
          <p:cNvGrpSpPr/>
          <p:nvPr/>
        </p:nvGrpSpPr>
        <p:grpSpPr>
          <a:xfrm>
            <a:off x="6703126" y="4840798"/>
            <a:ext cx="411441" cy="854873"/>
            <a:chOff x="1913090" y="2218174"/>
            <a:chExt cx="987759" cy="2052320"/>
          </a:xfrm>
        </p:grpSpPr>
        <p:sp>
          <p:nvSpPr>
            <p:cNvPr id="28" name="양쪽 대괄호 27">
              <a:extLst>
                <a:ext uri="{FF2B5EF4-FFF2-40B4-BE49-F238E27FC236}">
                  <a16:creationId xmlns:a16="http://schemas.microsoft.com/office/drawing/2014/main" id="{C8C9D693-4F8D-4030-8F02-61D8D4C51293}"/>
                </a:ext>
              </a:extLst>
            </p:cNvPr>
            <p:cNvSpPr/>
            <p:nvPr/>
          </p:nvSpPr>
          <p:spPr>
            <a:xfrm>
              <a:off x="1913090" y="2218174"/>
              <a:ext cx="987759" cy="205232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별: 꼭짓점 5개 28">
              <a:extLst>
                <a:ext uri="{FF2B5EF4-FFF2-40B4-BE49-F238E27FC236}">
                  <a16:creationId xmlns:a16="http://schemas.microsoft.com/office/drawing/2014/main" id="{802E32AC-7DEA-4101-8DC2-491865EB78F6}"/>
                </a:ext>
              </a:extLst>
            </p:cNvPr>
            <p:cNvSpPr/>
            <p:nvPr/>
          </p:nvSpPr>
          <p:spPr>
            <a:xfrm>
              <a:off x="2198689" y="3012440"/>
              <a:ext cx="416560" cy="416560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A2643B1-FA87-4DE5-B135-10DC57C47372}"/>
              </a:ext>
            </a:extLst>
          </p:cNvPr>
          <p:cNvGrpSpPr/>
          <p:nvPr/>
        </p:nvGrpSpPr>
        <p:grpSpPr>
          <a:xfrm>
            <a:off x="7650564" y="4840798"/>
            <a:ext cx="411442" cy="854875"/>
            <a:chOff x="4455310" y="2218174"/>
            <a:chExt cx="987759" cy="2052320"/>
          </a:xfrm>
        </p:grpSpPr>
        <p:sp>
          <p:nvSpPr>
            <p:cNvPr id="31" name="양쪽 대괄호 30">
              <a:extLst>
                <a:ext uri="{FF2B5EF4-FFF2-40B4-BE49-F238E27FC236}">
                  <a16:creationId xmlns:a16="http://schemas.microsoft.com/office/drawing/2014/main" id="{3CB8A955-746C-4FC2-9674-DB6166588084}"/>
                </a:ext>
              </a:extLst>
            </p:cNvPr>
            <p:cNvSpPr/>
            <p:nvPr/>
          </p:nvSpPr>
          <p:spPr>
            <a:xfrm>
              <a:off x="4455310" y="2218174"/>
              <a:ext cx="987759" cy="205232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별: 꼭짓점 6개 31">
              <a:extLst>
                <a:ext uri="{FF2B5EF4-FFF2-40B4-BE49-F238E27FC236}">
                  <a16:creationId xmlns:a16="http://schemas.microsoft.com/office/drawing/2014/main" id="{C8DA04A0-DDC5-4CBC-BA39-9696D9696DDD}"/>
                </a:ext>
              </a:extLst>
            </p:cNvPr>
            <p:cNvSpPr/>
            <p:nvPr/>
          </p:nvSpPr>
          <p:spPr>
            <a:xfrm>
              <a:off x="4763980" y="3012440"/>
              <a:ext cx="361949" cy="416560"/>
            </a:xfrm>
            <a:prstGeom prst="star6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5" name="그래픽 34" descr="선 화살표 시계 반대 방향 곡선">
            <a:extLst>
              <a:ext uri="{FF2B5EF4-FFF2-40B4-BE49-F238E27FC236}">
                <a16:creationId xmlns:a16="http://schemas.microsoft.com/office/drawing/2014/main" id="{8CE47285-3A8C-4FCD-BDFD-B123FAD96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749942">
            <a:off x="8548614" y="3907965"/>
            <a:ext cx="1316367" cy="12257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7559AA-CE7C-4CA9-9B4D-8CE39B70AA64}"/>
              </a:ext>
            </a:extLst>
          </p:cNvPr>
          <p:cNvSpPr txBox="1"/>
          <p:nvPr/>
        </p:nvSpPr>
        <p:spPr>
          <a:xfrm>
            <a:off x="7049155" y="1634886"/>
            <a:ext cx="43152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A6A6A6"/>
                </a:solidFill>
              </a:rPr>
              <a:t>[</a:t>
            </a:r>
            <a:r>
              <a:rPr lang="ko-KR" altLang="en-US" sz="1200" dirty="0">
                <a:solidFill>
                  <a:srgbClr val="A6A6A6"/>
                </a:solidFill>
              </a:rPr>
              <a:t>단일언어에서의 </a:t>
            </a:r>
            <a:r>
              <a:rPr lang="en-US" altLang="ko-KR" sz="1200" dirty="0">
                <a:solidFill>
                  <a:srgbClr val="A6A6A6"/>
                </a:solidFill>
              </a:rPr>
              <a:t>context vector</a:t>
            </a:r>
            <a:r>
              <a:rPr lang="ko-KR" altLang="en-US" sz="1200" dirty="0">
                <a:solidFill>
                  <a:srgbClr val="A6A6A6"/>
                </a:solidFill>
              </a:rPr>
              <a:t>를 간단하게 나타나낸 그림</a:t>
            </a:r>
            <a:r>
              <a:rPr lang="en-US" altLang="ko-KR" sz="1200" dirty="0">
                <a:solidFill>
                  <a:srgbClr val="A6A6A6"/>
                </a:solidFill>
              </a:rPr>
              <a:t>]</a:t>
            </a:r>
            <a:endParaRPr lang="ko-KR" altLang="en-US" sz="1200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47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E5D7C2F-7EB2-433F-AB09-1D9B2F4F8F45}"/>
              </a:ext>
            </a:extLst>
          </p:cNvPr>
          <p:cNvSpPr txBox="1"/>
          <p:nvPr/>
        </p:nvSpPr>
        <p:spPr>
          <a:xfrm>
            <a:off x="6018337" y="3687901"/>
            <a:ext cx="593463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0" dirty="0">
                <a:solidFill>
                  <a:schemeClr val="bg1">
                    <a:lumMod val="95000"/>
                  </a:schemeClr>
                </a:solidFill>
              </a:rPr>
              <a:t>WHY</a:t>
            </a:r>
            <a:endParaRPr lang="ko-KR" altLang="en-US" sz="20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5" name="그래픽 24" descr="남자">
            <a:extLst>
              <a:ext uri="{FF2B5EF4-FFF2-40B4-BE49-F238E27FC236}">
                <a16:creationId xmlns:a16="http://schemas.microsoft.com/office/drawing/2014/main" id="{4FCB7B9B-D1C4-469D-988A-93658F2E9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1713" y="3429000"/>
            <a:ext cx="2357495" cy="2357495"/>
          </a:xfrm>
          <a:prstGeom prst="rect">
            <a:avLst/>
          </a:prstGeom>
        </p:spPr>
      </p:pic>
      <p:sp>
        <p:nvSpPr>
          <p:cNvPr id="34" name="생각 풍선: 구름 모양 33">
            <a:extLst>
              <a:ext uri="{FF2B5EF4-FFF2-40B4-BE49-F238E27FC236}">
                <a16:creationId xmlns:a16="http://schemas.microsoft.com/office/drawing/2014/main" id="{5C0CB6D7-4B63-4888-B31F-5BF97BEF3750}"/>
              </a:ext>
            </a:extLst>
          </p:cNvPr>
          <p:cNvSpPr/>
          <p:nvPr/>
        </p:nvSpPr>
        <p:spPr>
          <a:xfrm rot="310076">
            <a:off x="3548994" y="1720042"/>
            <a:ext cx="3249109" cy="1495688"/>
          </a:xfrm>
          <a:prstGeom prst="cloudCallout">
            <a:avLst>
              <a:gd name="adj1" fmla="val -51899"/>
              <a:gd name="adj2" fmla="val 7886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8" name="그래픽 37" descr="돋보기">
            <a:extLst>
              <a:ext uri="{FF2B5EF4-FFF2-40B4-BE49-F238E27FC236}">
                <a16:creationId xmlns:a16="http://schemas.microsoft.com/office/drawing/2014/main" id="{A0F800E8-5DB4-4C17-A96F-D458F06E76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2699" y="2164715"/>
            <a:ext cx="555585" cy="5555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1B2657-1909-44CD-BAC5-785DB412D5DB}"/>
              </a:ext>
            </a:extLst>
          </p:cNvPr>
          <p:cNvSpPr txBox="1"/>
          <p:nvPr/>
        </p:nvSpPr>
        <p:spPr>
          <a:xfrm>
            <a:off x="3980627" y="3293505"/>
            <a:ext cx="758412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현대인에게</a:t>
            </a:r>
            <a:r>
              <a:rPr lang="ko-KR" altLang="en-US" sz="3600" b="1" dirty="0"/>
              <a:t> 인터넷 검색</a:t>
            </a:r>
            <a:r>
              <a:rPr lang="ko-KR" altLang="en-US" dirty="0"/>
              <a:t>은 일상입니다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궁금한 것이 생겼을 때 우리는 검색을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인터넷에는 인간의 모든 정보가 있다고 해도 과언이 아니기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sz="2400" b="1" dirty="0"/>
              <a:t>그러나 우리는 때로 언어의 장벽에 가로막혀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원하는</a:t>
            </a:r>
            <a:endParaRPr lang="en-US" altLang="ko-KR" sz="2400" b="1" dirty="0"/>
          </a:p>
          <a:p>
            <a:r>
              <a:rPr lang="ko-KR" altLang="en-US" sz="2400" b="1" dirty="0"/>
              <a:t>정보를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쉽게 찾지 못하기도 합니다</a:t>
            </a:r>
            <a:r>
              <a:rPr lang="en-US" altLang="ko-KR" sz="2400" b="1" dirty="0"/>
              <a:t>.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CCC40540-F2AD-4741-9DF4-246436BCAA31}"/>
              </a:ext>
            </a:extLst>
          </p:cNvPr>
          <p:cNvSpPr>
            <a:spLocks noGrp="1"/>
          </p:cNvSpPr>
          <p:nvPr/>
        </p:nvSpPr>
        <p:spPr>
          <a:xfrm>
            <a:off x="627247" y="737120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ko-KR" sz="2400" b="1" dirty="0"/>
              <a:t>5. </a:t>
            </a:r>
            <a:r>
              <a:rPr lang="ko-KR" altLang="en-US" sz="2400" b="1" dirty="0"/>
              <a:t>자연어 처리를 이용한 번역기의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필요성</a:t>
            </a:r>
            <a:r>
              <a:rPr lang="en-US" altLang="ko-KR" sz="2400" b="1" dirty="0"/>
              <a:t>,</a:t>
            </a:r>
            <a:br>
              <a:rPr lang="en-US" altLang="ko-KR" b="1" dirty="0"/>
            </a:br>
            <a:r>
              <a:rPr lang="ko-KR" altLang="en-US" sz="4800" b="1" dirty="0">
                <a:solidFill>
                  <a:schemeClr val="bg1">
                    <a:lumMod val="65000"/>
                  </a:schemeClr>
                </a:solidFill>
              </a:rPr>
              <a:t>왜 필요할까</a:t>
            </a:r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그래픽 4" descr="물음표">
            <a:extLst>
              <a:ext uri="{FF2B5EF4-FFF2-40B4-BE49-F238E27FC236}">
                <a16:creationId xmlns:a16="http://schemas.microsoft.com/office/drawing/2014/main" id="{DC549C67-7E2E-4FE7-9642-9043404818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88020" y="2184251"/>
            <a:ext cx="573239" cy="573239"/>
          </a:xfrm>
          <a:prstGeom prst="rect">
            <a:avLst/>
          </a:prstGeom>
        </p:spPr>
      </p:pic>
      <p:pic>
        <p:nvPicPr>
          <p:cNvPr id="7" name="그래픽 6" descr="직선 화살표">
            <a:extLst>
              <a:ext uri="{FF2B5EF4-FFF2-40B4-BE49-F238E27FC236}">
                <a16:creationId xmlns:a16="http://schemas.microsoft.com/office/drawing/2014/main" id="{46F9A476-A5E1-47D3-A2FB-0E82967835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4784461" y="2164714"/>
            <a:ext cx="555586" cy="55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70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F8AF6592-5B7A-4663-9860-7FC510739399}"/>
              </a:ext>
            </a:extLst>
          </p:cNvPr>
          <p:cNvSpPr txBox="1"/>
          <p:nvPr/>
        </p:nvSpPr>
        <p:spPr>
          <a:xfrm>
            <a:off x="6018337" y="3687901"/>
            <a:ext cx="593463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0" dirty="0">
                <a:solidFill>
                  <a:schemeClr val="bg1">
                    <a:lumMod val="95000"/>
                  </a:schemeClr>
                </a:solidFill>
              </a:rPr>
              <a:t>WHY</a:t>
            </a:r>
            <a:endParaRPr lang="ko-KR" altLang="en-US" sz="20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7968C59-1EBD-4C16-8EC0-986EEB31A82A}"/>
              </a:ext>
            </a:extLst>
          </p:cNvPr>
          <p:cNvGrpSpPr/>
          <p:nvPr/>
        </p:nvGrpSpPr>
        <p:grpSpPr>
          <a:xfrm>
            <a:off x="611014" y="2056380"/>
            <a:ext cx="4065126" cy="4064500"/>
            <a:chOff x="7128174" y="491064"/>
            <a:chExt cx="1827990" cy="5685500"/>
          </a:xfrm>
        </p:grpSpPr>
        <p:graphicFrame>
          <p:nvGraphicFramePr>
            <p:cNvPr id="43" name="차트 42">
              <a:extLst>
                <a:ext uri="{FF2B5EF4-FFF2-40B4-BE49-F238E27FC236}">
                  <a16:creationId xmlns:a16="http://schemas.microsoft.com/office/drawing/2014/main" id="{E6D946CC-D66D-42D3-9824-EDE56A7216D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02380424"/>
                </p:ext>
              </p:extLst>
            </p:nvPr>
          </p:nvGraphicFramePr>
          <p:xfrm>
            <a:off x="7128174" y="491064"/>
            <a:ext cx="1827990" cy="546321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1813145-8494-40CC-9379-F7C71D5BC4C3}"/>
                </a:ext>
              </a:extLst>
            </p:cNvPr>
            <p:cNvSpPr/>
            <p:nvPr/>
          </p:nvSpPr>
          <p:spPr>
            <a:xfrm>
              <a:off x="7128174" y="5530778"/>
              <a:ext cx="1559073" cy="6457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언어별 웹사이트 정보량</a:t>
              </a:r>
              <a:endParaRPr lang="en-US" altLang="ko-KR" sz="1200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r>
                <a:rPr lang="ko-KR" altLang="en-US" sz="1200" b="0" i="0" dirty="0">
                  <a:solidFill>
                    <a:schemeClr val="bg1">
                      <a:lumMod val="75000"/>
                    </a:schemeClr>
                  </a:solidFill>
                  <a:effectLst/>
                  <a:latin typeface="Verdana" panose="020B0604030504040204" pitchFamily="34" charset="0"/>
                </a:rPr>
                <a:t>출처</a:t>
              </a:r>
              <a:r>
                <a:rPr lang="en-US" altLang="ko-KR" sz="1200" b="0" i="0" dirty="0">
                  <a:solidFill>
                    <a:schemeClr val="bg1">
                      <a:lumMod val="75000"/>
                    </a:schemeClr>
                  </a:solidFill>
                  <a:effectLst/>
                  <a:latin typeface="Verdana" panose="020B0604030504040204" pitchFamily="34" charset="0"/>
                </a:rPr>
                <a:t>: W3Techs.com, 2021 </a:t>
              </a:r>
              <a:r>
                <a:rPr lang="ko-KR" altLang="en-US" sz="1200" b="0" i="0" dirty="0">
                  <a:solidFill>
                    <a:schemeClr val="bg1">
                      <a:lumMod val="75000"/>
                    </a:schemeClr>
                  </a:solidFill>
                  <a:effectLst/>
                  <a:latin typeface="Verdana" panose="020B0604030504040204" pitchFamily="34" charset="0"/>
                </a:rPr>
                <a:t>년 </a:t>
              </a:r>
              <a:r>
                <a:rPr lang="en-US" altLang="ko-KR" sz="1200" b="0" i="0" dirty="0">
                  <a:solidFill>
                    <a:schemeClr val="bg1">
                      <a:lumMod val="75000"/>
                    </a:schemeClr>
                  </a:solidFill>
                  <a:effectLst/>
                  <a:latin typeface="Verdana" panose="020B0604030504040204" pitchFamily="34" charset="0"/>
                </a:rPr>
                <a:t>4 </a:t>
              </a:r>
              <a:r>
                <a:rPr lang="ko-KR" altLang="en-US" sz="1200" b="0" i="0" dirty="0">
                  <a:solidFill>
                    <a:schemeClr val="bg1">
                      <a:lumMod val="75000"/>
                    </a:schemeClr>
                  </a:solidFill>
                  <a:effectLst/>
                  <a:latin typeface="Verdana" panose="020B0604030504040204" pitchFamily="34" charset="0"/>
                </a:rPr>
                <a:t>월 </a:t>
              </a:r>
              <a:r>
                <a:rPr lang="en-US" altLang="ko-KR" sz="1200" b="0" i="0" dirty="0">
                  <a:solidFill>
                    <a:schemeClr val="bg1">
                      <a:lumMod val="75000"/>
                    </a:schemeClr>
                  </a:solidFill>
                  <a:effectLst/>
                  <a:latin typeface="Verdana" panose="020B0604030504040204" pitchFamily="34" charset="0"/>
                </a:rPr>
                <a:t>8 </a:t>
              </a:r>
              <a:r>
                <a:rPr lang="ko-KR" altLang="en-US" sz="1200" b="0" i="0" dirty="0">
                  <a:solidFill>
                    <a:schemeClr val="bg1">
                      <a:lumMod val="75000"/>
                    </a:schemeClr>
                  </a:solidFill>
                  <a:effectLst/>
                  <a:latin typeface="Verdana" panose="020B0604030504040204" pitchFamily="34" charset="0"/>
                </a:rPr>
                <a:t>일 기준</a:t>
              </a:r>
              <a:endParaRPr lang="ko-KR" alt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A4C8C05-6C43-48CF-AF4C-BA62E7C04A58}"/>
              </a:ext>
            </a:extLst>
          </p:cNvPr>
          <p:cNvSpPr txBox="1"/>
          <p:nvPr/>
        </p:nvSpPr>
        <p:spPr>
          <a:xfrm>
            <a:off x="3936180" y="1984054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한국어만 이용할 경우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F7262B-21D8-4558-9D40-05A2AAE8C220}"/>
              </a:ext>
            </a:extLst>
          </p:cNvPr>
          <p:cNvSpPr txBox="1"/>
          <p:nvPr/>
        </p:nvSpPr>
        <p:spPr>
          <a:xfrm>
            <a:off x="4509274" y="3018144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영어를 이용할 경우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9D9D138-40AC-4D06-8C50-0F81C4ADDACA}"/>
              </a:ext>
            </a:extLst>
          </p:cNvPr>
          <p:cNvCxnSpPr>
            <a:cxnSpLocks/>
          </p:cNvCxnSpPr>
          <p:nvPr/>
        </p:nvCxnSpPr>
        <p:spPr>
          <a:xfrm flipH="1">
            <a:off x="3073580" y="2432930"/>
            <a:ext cx="1004536" cy="184666"/>
          </a:xfrm>
          <a:prstGeom prst="straightConnector1">
            <a:avLst/>
          </a:prstGeom>
          <a:ln w="412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0AA6A49-83D9-46A7-958B-45E9D5FD908E}"/>
              </a:ext>
            </a:extLst>
          </p:cNvPr>
          <p:cNvCxnSpPr>
            <a:cxnSpLocks/>
          </p:cNvCxnSpPr>
          <p:nvPr/>
        </p:nvCxnSpPr>
        <p:spPr>
          <a:xfrm flipH="1">
            <a:off x="3985847" y="3467020"/>
            <a:ext cx="864928" cy="219917"/>
          </a:xfrm>
          <a:prstGeom prst="straightConnector1">
            <a:avLst/>
          </a:prstGeom>
          <a:ln w="412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EE6B95-4884-4DFB-BB76-EE8BFC4159AA}"/>
              </a:ext>
            </a:extLst>
          </p:cNvPr>
          <p:cNvSpPr txBox="1"/>
          <p:nvPr/>
        </p:nvSpPr>
        <p:spPr>
          <a:xfrm>
            <a:off x="5525110" y="4559427"/>
            <a:ext cx="5646097" cy="1561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/>
              <a:t>이제 두 가지 선택지가 있습니다</a:t>
            </a:r>
            <a:r>
              <a:rPr lang="en-US" altLang="ko-KR" dirty="0"/>
              <a:t>.</a:t>
            </a:r>
          </a:p>
          <a:p>
            <a:pPr marL="342900" indent="-342900" algn="r">
              <a:lnSpc>
                <a:spcPct val="150000"/>
              </a:lnSpc>
              <a:buAutoNum type="arabicPeriod"/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영어를 공부한다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342900" indent="-342900" algn="r">
              <a:lnSpc>
                <a:spcPct val="150000"/>
              </a:lnSpc>
              <a:buAutoNum type="arabicPeriod"/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영어 공부는 컴퓨터에게 맡긴다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4CFF5DF9-193D-4A35-8AD6-0B0FC722A43C}"/>
              </a:ext>
            </a:extLst>
          </p:cNvPr>
          <p:cNvSpPr>
            <a:spLocks noGrp="1"/>
          </p:cNvSpPr>
          <p:nvPr/>
        </p:nvSpPr>
        <p:spPr>
          <a:xfrm>
            <a:off x="627247" y="737120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ko-KR" sz="2400" b="1" dirty="0"/>
              <a:t>5. </a:t>
            </a:r>
            <a:r>
              <a:rPr lang="ko-KR" altLang="en-US" sz="2400" b="1" dirty="0"/>
              <a:t>자연어 처리를 이용한 번역기의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필요성</a:t>
            </a:r>
            <a:r>
              <a:rPr lang="en-US" altLang="ko-KR" sz="2400" b="1" dirty="0"/>
              <a:t>,</a:t>
            </a:r>
            <a:br>
              <a:rPr lang="en-US" altLang="ko-KR" b="1" dirty="0"/>
            </a:br>
            <a:r>
              <a:rPr lang="ko-KR" altLang="en-US" sz="4800" b="1" dirty="0">
                <a:solidFill>
                  <a:schemeClr val="bg1">
                    <a:lumMod val="65000"/>
                  </a:schemeClr>
                </a:solidFill>
              </a:rPr>
              <a:t>왜 필요할까</a:t>
            </a:r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2BCAA3-6018-4DFD-9686-B17A35818D0C}"/>
              </a:ext>
            </a:extLst>
          </p:cNvPr>
          <p:cNvSpPr txBox="1"/>
          <p:nvPr/>
        </p:nvSpPr>
        <p:spPr>
          <a:xfrm>
            <a:off x="5331614" y="3284590"/>
            <a:ext cx="1362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5">
                    <a:lumMod val="50000"/>
                  </a:schemeClr>
                </a:solidFill>
              </a:rPr>
              <a:t>60.9%</a:t>
            </a:r>
            <a:endParaRPr lang="ko-KR" altLang="en-US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504416-02D3-4094-81C8-215EE2C6D54D}"/>
              </a:ext>
            </a:extLst>
          </p:cNvPr>
          <p:cNvSpPr txBox="1"/>
          <p:nvPr/>
        </p:nvSpPr>
        <p:spPr>
          <a:xfrm>
            <a:off x="5266366" y="2298105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accent4"/>
                </a:solidFill>
              </a:rPr>
              <a:t>0.5%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pic>
        <p:nvPicPr>
          <p:cNvPr id="30" name="그래픽 29" descr="확인 표시">
            <a:extLst>
              <a:ext uri="{FF2B5EF4-FFF2-40B4-BE49-F238E27FC236}">
                <a16:creationId xmlns:a16="http://schemas.microsoft.com/office/drawing/2014/main" id="{3E4097B7-5A8B-4981-ABAB-8219A5155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87907" y="5546537"/>
            <a:ext cx="494679" cy="49467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DC6FC21-5971-4B66-B475-639D542DDE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1152"/>
          <a:stretch/>
        </p:blipFill>
        <p:spPr>
          <a:xfrm>
            <a:off x="7515862" y="1656689"/>
            <a:ext cx="3294187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9A2E6D2-0F78-45C8-9DE0-570DB8C7F7F0}"/>
              </a:ext>
            </a:extLst>
          </p:cNvPr>
          <p:cNvSpPr>
            <a:spLocks noGrp="1"/>
          </p:cNvSpPr>
          <p:nvPr/>
        </p:nvSpPr>
        <p:spPr>
          <a:xfrm>
            <a:off x="627247" y="737120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ko-KR" sz="2400" b="1" dirty="0"/>
              <a:t>6. </a:t>
            </a:r>
            <a:r>
              <a:rPr lang="ko-KR" altLang="en-US" sz="2400" b="1" dirty="0"/>
              <a:t>자연어 처리를 이용한 번역기의 사업화 전략</a:t>
            </a:r>
            <a:r>
              <a:rPr lang="en-US" altLang="ko-KR" sz="2400" b="1" dirty="0"/>
              <a:t>,</a:t>
            </a:r>
            <a:br>
              <a:rPr lang="en-US" altLang="ko-KR" b="1" dirty="0"/>
            </a:br>
            <a:r>
              <a:rPr lang="ko-KR" altLang="en-US" sz="4800" b="1" dirty="0">
                <a:solidFill>
                  <a:schemeClr val="bg1">
                    <a:lumMod val="65000"/>
                  </a:schemeClr>
                </a:solidFill>
              </a:rPr>
              <a:t>어떤 상황에서 사용할 수 있나</a:t>
            </a:r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C46A7-E236-425B-8CD9-D1DAA348DDC0}"/>
              </a:ext>
            </a:extLst>
          </p:cNvPr>
          <p:cNvSpPr txBox="1"/>
          <p:nvPr/>
        </p:nvSpPr>
        <p:spPr>
          <a:xfrm>
            <a:off x="4176486" y="3687901"/>
            <a:ext cx="777648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0" dirty="0">
                <a:solidFill>
                  <a:schemeClr val="bg1">
                    <a:lumMod val="95000"/>
                  </a:schemeClr>
                </a:solidFill>
              </a:rPr>
              <a:t>WHEN</a:t>
            </a:r>
            <a:endParaRPr lang="ko-KR" altLang="en-US" sz="20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ECF2D43-1297-47F2-96A5-DCDEEE616999}"/>
              </a:ext>
            </a:extLst>
          </p:cNvPr>
          <p:cNvGrpSpPr/>
          <p:nvPr/>
        </p:nvGrpSpPr>
        <p:grpSpPr>
          <a:xfrm>
            <a:off x="982658" y="2166308"/>
            <a:ext cx="10226683" cy="2274919"/>
            <a:chOff x="1061168" y="2451321"/>
            <a:chExt cx="10226683" cy="2274919"/>
          </a:xfrm>
        </p:grpSpPr>
        <p:pic>
          <p:nvPicPr>
            <p:cNvPr id="25" name="그래픽 24" descr="남자">
              <a:extLst>
                <a:ext uri="{FF2B5EF4-FFF2-40B4-BE49-F238E27FC236}">
                  <a16:creationId xmlns:a16="http://schemas.microsoft.com/office/drawing/2014/main" id="{4FCB7B9B-D1C4-469D-988A-93658F2E9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1168" y="2540189"/>
              <a:ext cx="1645752" cy="1645752"/>
            </a:xfrm>
            <a:prstGeom prst="rect">
              <a:avLst/>
            </a:prstGeom>
          </p:spPr>
        </p:pic>
        <p:pic>
          <p:nvPicPr>
            <p:cNvPr id="27" name="그래픽 26" descr="지구 한글 및 오스트레일리아">
              <a:extLst>
                <a:ext uri="{FF2B5EF4-FFF2-40B4-BE49-F238E27FC236}">
                  <a16:creationId xmlns:a16="http://schemas.microsoft.com/office/drawing/2014/main" id="{D6E4A792-539B-4008-869A-E316E9D19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53231" y="2451321"/>
              <a:ext cx="1734620" cy="1734620"/>
            </a:xfrm>
            <a:prstGeom prst="rect">
              <a:avLst/>
            </a:prstGeom>
          </p:spPr>
        </p:pic>
        <p:pic>
          <p:nvPicPr>
            <p:cNvPr id="33" name="그래픽 32" descr="돋보기">
              <a:extLst>
                <a:ext uri="{FF2B5EF4-FFF2-40B4-BE49-F238E27FC236}">
                  <a16:creationId xmlns:a16="http://schemas.microsoft.com/office/drawing/2014/main" id="{6D34BD8C-B9F3-42C8-BA19-F92E7DAB8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74919" y="2899457"/>
              <a:ext cx="571310" cy="57131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E8D464B-E036-4D19-AD41-7D48A90832A3}"/>
                </a:ext>
              </a:extLst>
            </p:cNvPr>
            <p:cNvSpPr txBox="1"/>
            <p:nvPr/>
          </p:nvSpPr>
          <p:spPr>
            <a:xfrm>
              <a:off x="1450167" y="419674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사용자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FC08D4-FB32-4C9A-9F52-B602E37D6A36}"/>
                </a:ext>
              </a:extLst>
            </p:cNvPr>
            <p:cNvSpPr txBox="1"/>
            <p:nvPr/>
          </p:nvSpPr>
          <p:spPr>
            <a:xfrm>
              <a:off x="4991860" y="3444013"/>
              <a:ext cx="1971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err="1"/>
                <a:t>En&amp;Ko</a:t>
              </a:r>
              <a:r>
                <a:rPr lang="ko-KR" altLang="en-US" sz="1600" b="1" dirty="0"/>
                <a:t> </a:t>
              </a:r>
              <a:r>
                <a:rPr lang="ko-KR" altLang="en-US" sz="1600" b="1" dirty="0" err="1"/>
                <a:t>translation</a:t>
              </a:r>
              <a:endParaRPr lang="en-US" altLang="ko-KR" sz="1600" b="1" dirty="0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536CAC7E-FCD0-4DBE-BC9F-484E5133335D}"/>
                </a:ext>
              </a:extLst>
            </p:cNvPr>
            <p:cNvCxnSpPr>
              <a:cxnSpLocks/>
            </p:cNvCxnSpPr>
            <p:nvPr/>
          </p:nvCxnSpPr>
          <p:spPr>
            <a:xfrm>
              <a:off x="2658947" y="3086921"/>
              <a:ext cx="2137300" cy="0"/>
            </a:xfrm>
            <a:prstGeom prst="straightConnector1">
              <a:avLst/>
            </a:prstGeom>
            <a:ln w="63500">
              <a:solidFill>
                <a:schemeClr val="accent4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AA1A5C-C3BC-4FA8-9D8B-9551CDB46536}"/>
                </a:ext>
              </a:extLst>
            </p:cNvPr>
            <p:cNvSpPr txBox="1"/>
            <p:nvPr/>
          </p:nvSpPr>
          <p:spPr>
            <a:xfrm>
              <a:off x="2745726" y="2717589"/>
              <a:ext cx="19704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/>
                <a:t>한국어 검색어 입력</a:t>
              </a:r>
              <a:endParaRPr lang="en-US" altLang="ko-KR" sz="16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30290C9-8349-45F0-9297-586FE1070DA7}"/>
                </a:ext>
              </a:extLst>
            </p:cNvPr>
            <p:cNvSpPr txBox="1"/>
            <p:nvPr/>
          </p:nvSpPr>
          <p:spPr>
            <a:xfrm>
              <a:off x="9710250" y="4079909"/>
              <a:ext cx="14205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정보의 바다</a:t>
              </a:r>
              <a:endParaRPr lang="en-US" altLang="ko-KR" b="1" dirty="0"/>
            </a:p>
            <a:p>
              <a:pPr algn="ctr"/>
              <a:r>
                <a:rPr lang="ko-KR" altLang="en-US" b="1" dirty="0"/>
                <a:t>인터넷</a:t>
              </a:r>
              <a:endParaRPr lang="en-US" altLang="ko-KR" b="1" dirty="0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B831A0BB-BD6F-4B8B-BAA7-AD9FA9712A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8947" y="3662585"/>
              <a:ext cx="2137300" cy="0"/>
            </a:xfrm>
            <a:prstGeom prst="straightConnector1">
              <a:avLst/>
            </a:prstGeom>
            <a:ln w="63500">
              <a:solidFill>
                <a:schemeClr val="accent4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6FFC85-2531-4A44-A842-A16318821674}"/>
                </a:ext>
              </a:extLst>
            </p:cNvPr>
            <p:cNvSpPr txBox="1"/>
            <p:nvPr/>
          </p:nvSpPr>
          <p:spPr>
            <a:xfrm>
              <a:off x="2398548" y="3314081"/>
              <a:ext cx="26581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/>
                <a:t>검색 결과를 한국어로 출력</a:t>
              </a:r>
              <a:endParaRPr lang="en-US" altLang="ko-KR" sz="1600" b="1" dirty="0"/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1BA4B445-F49D-4BD4-8833-0BA2B1C9ED55}"/>
                </a:ext>
              </a:extLst>
            </p:cNvPr>
            <p:cNvCxnSpPr>
              <a:cxnSpLocks/>
            </p:cNvCxnSpPr>
            <p:nvPr/>
          </p:nvCxnSpPr>
          <p:spPr>
            <a:xfrm>
              <a:off x="7128278" y="3086921"/>
              <a:ext cx="2137300" cy="0"/>
            </a:xfrm>
            <a:prstGeom prst="straightConnector1">
              <a:avLst/>
            </a:prstGeom>
            <a:ln w="63500">
              <a:solidFill>
                <a:srgbClr val="0070C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AF2C6039-D2F5-4F79-9DA0-BEE9C678D6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8278" y="3662585"/>
              <a:ext cx="2137300" cy="0"/>
            </a:xfrm>
            <a:prstGeom prst="straightConnector1">
              <a:avLst/>
            </a:prstGeom>
            <a:ln w="63500">
              <a:solidFill>
                <a:srgbClr val="0070C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1D3913A-A26F-4107-ACA2-9E9F9F280F70}"/>
                </a:ext>
              </a:extLst>
            </p:cNvPr>
            <p:cNvSpPr txBox="1"/>
            <p:nvPr/>
          </p:nvSpPr>
          <p:spPr>
            <a:xfrm>
              <a:off x="6840629" y="2717589"/>
              <a:ext cx="27126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/>
                <a:t>한국어</a:t>
              </a:r>
              <a:r>
                <a:rPr lang="en-US" altLang="ko-KR" sz="1600" b="1" dirty="0"/>
                <a:t>, </a:t>
              </a:r>
              <a:r>
                <a:rPr lang="ko-KR" altLang="en-US" sz="1600" b="1" dirty="0"/>
                <a:t>영어 검색어로 검색</a:t>
              </a:r>
              <a:endParaRPr lang="en-US" altLang="ko-KR" sz="16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64F52A2-DCFA-4230-9C5E-36C917BC5262}"/>
                </a:ext>
              </a:extLst>
            </p:cNvPr>
            <p:cNvSpPr txBox="1"/>
            <p:nvPr/>
          </p:nvSpPr>
          <p:spPr>
            <a:xfrm>
              <a:off x="7045814" y="3296366"/>
              <a:ext cx="23022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/>
                <a:t>한국어</a:t>
              </a:r>
              <a:r>
                <a:rPr lang="en-US" altLang="ko-KR" sz="1600" b="1" dirty="0"/>
                <a:t>, </a:t>
              </a:r>
              <a:r>
                <a:rPr lang="ko-KR" altLang="en-US" sz="1600" b="1" dirty="0"/>
                <a:t>영어 검색 결과</a:t>
              </a:r>
              <a:endParaRPr lang="en-US" altLang="ko-KR" sz="1600" b="1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7492ABB-902E-42F6-95E9-DD827C8A67C4}"/>
              </a:ext>
            </a:extLst>
          </p:cNvPr>
          <p:cNvSpPr txBox="1"/>
          <p:nvPr/>
        </p:nvSpPr>
        <p:spPr>
          <a:xfrm>
            <a:off x="1789757" y="4798819"/>
            <a:ext cx="8755923" cy="140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한국어로만 검색할 때에 비해 정보량 개선</a:t>
            </a: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영어로 나온 검색 결과도 번역되어 제공되므로</a:t>
            </a: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한국어 사용자 편의성 증가</a:t>
            </a: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더 유의미한 영어 검색어를 알아서 찾아주므로 검색 시간 절약</a:t>
            </a: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78E2D3-E85C-469F-8BC9-BFA448DBF927}"/>
              </a:ext>
            </a:extLst>
          </p:cNvPr>
          <p:cNvSpPr/>
          <p:nvPr/>
        </p:nvSpPr>
        <p:spPr>
          <a:xfrm>
            <a:off x="3003565" y="39097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“</a:t>
            </a:r>
            <a:r>
              <a:rPr lang="ko-KR" altLang="en-US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사과</a:t>
            </a:r>
            <a:r>
              <a:rPr lang="en-US" altLang="ko-KR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대해 검색하면 </a:t>
            </a:r>
            <a:r>
              <a:rPr lang="en-US" altLang="ko-KR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사과</a:t>
            </a:r>
            <a:r>
              <a:rPr lang="en-US" altLang="ko-KR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검색한 결과와 </a:t>
            </a:r>
            <a:r>
              <a:rPr lang="en-US" altLang="ko-KR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“apple”</a:t>
            </a:r>
            <a:r>
              <a:rPr lang="ko-KR" altLang="en-US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검색한 결과를 전부 한국어로 번역해서 제공</a:t>
            </a:r>
          </a:p>
        </p:txBody>
      </p:sp>
    </p:spTree>
    <p:extLst>
      <p:ext uri="{BB962C8B-B14F-4D97-AF65-F5344CB8AC3E}">
        <p14:creationId xmlns:p14="http://schemas.microsoft.com/office/powerpoint/2010/main" val="344607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B5B38A8-9CC3-41D8-A573-10DB442C7184}"/>
              </a:ext>
            </a:extLst>
          </p:cNvPr>
          <p:cNvSpPr/>
          <p:nvPr/>
        </p:nvSpPr>
        <p:spPr>
          <a:xfrm>
            <a:off x="1830261" y="1567663"/>
            <a:ext cx="8531477" cy="3655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5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목차</a:t>
            </a:r>
            <a:endParaRPr lang="en-US" altLang="ko-KR" sz="5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---------------------------------------------------------------------------</a:t>
            </a:r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주제 도출 배경</a:t>
            </a:r>
            <a:r>
              <a:rPr lang="en-US" altLang="ko-KR" dirty="0"/>
              <a:t>, </a:t>
            </a:r>
            <a:r>
              <a:rPr lang="en-US" altLang="ko-KR" b="1" dirty="0"/>
              <a:t>AI </a:t>
            </a:r>
            <a:r>
              <a:rPr lang="ko-KR" altLang="en-US" b="1" dirty="0"/>
              <a:t>기술 활용기업 조사 종합 요약</a:t>
            </a:r>
            <a:endParaRPr lang="en-US" altLang="ko-KR" b="1" dirty="0"/>
          </a:p>
          <a:p>
            <a:pPr>
              <a:lnSpc>
                <a:spcPct val="11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주제</a:t>
            </a:r>
            <a:r>
              <a:rPr lang="en-US" altLang="ko-KR" dirty="0"/>
              <a:t>, </a:t>
            </a:r>
            <a:r>
              <a:rPr lang="ko-KR" altLang="en-US" b="1" dirty="0"/>
              <a:t>자연어 처리를 이용한 번역기</a:t>
            </a:r>
            <a:endParaRPr lang="en-US" altLang="ko-KR" b="1" dirty="0"/>
          </a:p>
          <a:p>
            <a:pPr>
              <a:lnSpc>
                <a:spcPct val="11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자연어 처리를 이용한 번역기 기업</a:t>
            </a:r>
            <a:r>
              <a:rPr lang="en-US" altLang="ko-KR" dirty="0"/>
              <a:t>, </a:t>
            </a:r>
            <a:r>
              <a:rPr lang="ko-KR" altLang="en-US" b="1" dirty="0"/>
              <a:t>누가 개발하고 있을까</a:t>
            </a:r>
            <a:r>
              <a:rPr lang="en-US" altLang="ko-KR" b="1" dirty="0"/>
              <a:t>?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4. </a:t>
            </a:r>
            <a:r>
              <a:rPr lang="ko-KR" altLang="en-US" dirty="0"/>
              <a:t>자연어 처리를 이용한 번역기</a:t>
            </a:r>
            <a:r>
              <a:rPr lang="en-US" altLang="ko-KR" dirty="0"/>
              <a:t>, </a:t>
            </a:r>
            <a:r>
              <a:rPr lang="ko-KR" altLang="en-US" b="1" dirty="0"/>
              <a:t>어떤 기술이 쓰일까</a:t>
            </a:r>
            <a:r>
              <a:rPr lang="en-US" altLang="ko-KR" b="1" dirty="0"/>
              <a:t>?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5. </a:t>
            </a:r>
            <a:r>
              <a:rPr lang="ko-KR" altLang="en-US" dirty="0"/>
              <a:t>자연어 처리를 이용한 번역기의</a:t>
            </a:r>
            <a:r>
              <a:rPr lang="en-US" altLang="ko-KR" dirty="0"/>
              <a:t> </a:t>
            </a:r>
            <a:r>
              <a:rPr lang="ko-KR" altLang="en-US" dirty="0"/>
              <a:t>필요성</a:t>
            </a:r>
            <a:r>
              <a:rPr lang="en-US" altLang="ko-KR" dirty="0"/>
              <a:t>, </a:t>
            </a:r>
            <a:r>
              <a:rPr lang="ko-KR" altLang="en-US" b="1" dirty="0"/>
              <a:t>왜 필요할까</a:t>
            </a:r>
            <a:r>
              <a:rPr lang="en-US" altLang="ko-KR" b="1" dirty="0"/>
              <a:t>?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6. </a:t>
            </a:r>
            <a:r>
              <a:rPr lang="ko-KR" altLang="en-US" dirty="0"/>
              <a:t>자연어 처리를 이용한 번역기의 사업화 전략</a:t>
            </a:r>
            <a:r>
              <a:rPr lang="en-US" altLang="ko-KR" dirty="0"/>
              <a:t>, </a:t>
            </a:r>
            <a:r>
              <a:rPr lang="ko-KR" altLang="en-US" b="1" dirty="0"/>
              <a:t>어떤 상황에서 사용할 수 있나</a:t>
            </a:r>
            <a:r>
              <a:rPr lang="en-US" altLang="ko-KR" b="1" dirty="0"/>
              <a:t>?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7. </a:t>
            </a:r>
            <a:r>
              <a:rPr lang="ko-KR" altLang="en-US" dirty="0"/>
              <a:t>자연어 처리를 이용한 번역기</a:t>
            </a:r>
            <a:r>
              <a:rPr lang="en-US" altLang="ko-KR" dirty="0"/>
              <a:t>, </a:t>
            </a:r>
            <a:r>
              <a:rPr lang="ko-KR" altLang="en-US" b="1" dirty="0"/>
              <a:t>역할 및 일정 계획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655008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9A2E6D2-0F78-45C8-9DE0-570DB8C7F7F0}"/>
              </a:ext>
            </a:extLst>
          </p:cNvPr>
          <p:cNvSpPr>
            <a:spLocks noGrp="1"/>
          </p:cNvSpPr>
          <p:nvPr/>
        </p:nvSpPr>
        <p:spPr>
          <a:xfrm>
            <a:off x="627247" y="737120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ko-KR" sz="2400" b="1" dirty="0"/>
              <a:t>6. </a:t>
            </a:r>
            <a:r>
              <a:rPr lang="ko-KR" altLang="en-US" sz="2400" b="1" dirty="0"/>
              <a:t>자연어 처리를 이용한 번역기의 사업화 전략</a:t>
            </a:r>
            <a:r>
              <a:rPr lang="en-US" altLang="ko-KR" sz="2400" b="1" dirty="0"/>
              <a:t>,</a:t>
            </a:r>
            <a:br>
              <a:rPr lang="en-US" altLang="ko-KR" b="1" dirty="0"/>
            </a:br>
            <a:r>
              <a:rPr lang="ko-KR" altLang="en-US" sz="4800" b="1" dirty="0">
                <a:solidFill>
                  <a:schemeClr val="bg1">
                    <a:lumMod val="65000"/>
                  </a:schemeClr>
                </a:solidFill>
              </a:rPr>
              <a:t>어떤 상황에서 사용할 수 있나</a:t>
            </a:r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C46A7-E236-425B-8CD9-D1DAA348DDC0}"/>
              </a:ext>
            </a:extLst>
          </p:cNvPr>
          <p:cNvSpPr txBox="1"/>
          <p:nvPr/>
        </p:nvSpPr>
        <p:spPr>
          <a:xfrm>
            <a:off x="4176486" y="3687901"/>
            <a:ext cx="777648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0" dirty="0">
                <a:solidFill>
                  <a:schemeClr val="bg1">
                    <a:lumMod val="95000"/>
                  </a:schemeClr>
                </a:solidFill>
              </a:rPr>
              <a:t>WHEN</a:t>
            </a:r>
            <a:endParaRPr lang="ko-KR" altLang="en-US" sz="20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7A73E1-F566-443C-97FD-A40DD9CED1B4}"/>
              </a:ext>
            </a:extLst>
          </p:cNvPr>
          <p:cNvSpPr txBox="1"/>
          <p:nvPr/>
        </p:nvSpPr>
        <p:spPr>
          <a:xfrm>
            <a:off x="1104963" y="1814349"/>
            <a:ext cx="2863284" cy="105753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dirty="0">
                <a:solidFill>
                  <a:schemeClr val="accent6">
                    <a:lumMod val="50000"/>
                  </a:schemeClr>
                </a:solidFill>
              </a:rPr>
              <a:t>수익</a:t>
            </a:r>
            <a:r>
              <a:rPr lang="en-US" altLang="ko-KR" sz="4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4800" b="1" dirty="0">
                <a:solidFill>
                  <a:schemeClr val="accent6">
                    <a:lumMod val="50000"/>
                  </a:schemeClr>
                </a:solidFill>
              </a:rPr>
              <a:t>전략</a:t>
            </a:r>
            <a:endParaRPr lang="en-US" altLang="ko-KR" sz="4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2A8FE0-0BD9-4440-8027-2B27D4D8AD38}"/>
              </a:ext>
            </a:extLst>
          </p:cNvPr>
          <p:cNvSpPr txBox="1"/>
          <p:nvPr/>
        </p:nvSpPr>
        <p:spPr>
          <a:xfrm>
            <a:off x="1104963" y="3170099"/>
            <a:ext cx="10245112" cy="2118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3038" indent="-173038">
              <a:lnSpc>
                <a:spcPct val="150000"/>
              </a:lnSpc>
              <a:buClr>
                <a:schemeClr val="accent6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한국어 검색어를 입력하면 영어 검색결과까지 제공하는 기본 서비스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무료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3038" indent="-173038">
              <a:lnSpc>
                <a:spcPct val="150000"/>
              </a:lnSpc>
              <a:buClr>
                <a:schemeClr val="accent6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한국어 검색어를 입력하면 그 외 주요 언어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중국어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러시아어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등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검색결과까지 제공하는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chemeClr val="accent4">
                  <a:lumMod val="75000"/>
                </a:schemeClr>
              </a:buClr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프리미엄 서비스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유료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6213" indent="-176213">
              <a:lnSpc>
                <a:spcPct val="150000"/>
              </a:lnSpc>
              <a:buClr>
                <a:schemeClr val="accent6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웹 사이트 소유자가 웹 사이트 내 검색에 이 서비스를 적용할 수 있게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제공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기업 대상 유료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6213" indent="-176213">
              <a:lnSpc>
                <a:spcPct val="150000"/>
              </a:lnSpc>
              <a:buClr>
                <a:schemeClr val="accent6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무료 사용자의 서비스 이용에 대한 데이터를 기반으로 영어 학습 컨텐츠 제작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98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1A3F50D-6698-4316-B504-65D18D742387}"/>
              </a:ext>
            </a:extLst>
          </p:cNvPr>
          <p:cNvSpPr>
            <a:spLocks noGrp="1"/>
          </p:cNvSpPr>
          <p:nvPr/>
        </p:nvSpPr>
        <p:spPr>
          <a:xfrm>
            <a:off x="627247" y="737120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ko-KR" sz="2400" b="1" dirty="0"/>
              <a:t>7. </a:t>
            </a:r>
            <a:r>
              <a:rPr lang="ko-KR" altLang="en-US" sz="2400" b="1" dirty="0"/>
              <a:t>자연어 처리를 이용한 번역기</a:t>
            </a:r>
            <a:r>
              <a:rPr lang="en-US" altLang="ko-KR" sz="2400" b="1" dirty="0"/>
              <a:t>,</a:t>
            </a:r>
            <a:br>
              <a:rPr lang="en-US" altLang="ko-KR" b="1" dirty="0"/>
            </a:br>
            <a:r>
              <a:rPr lang="ko-KR" altLang="en-US" sz="4800" b="1" dirty="0">
                <a:solidFill>
                  <a:schemeClr val="bg1">
                    <a:lumMod val="65000"/>
                  </a:schemeClr>
                </a:solidFill>
              </a:rPr>
              <a:t>역할 및 일정 계획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BFA6A-4A27-4FF3-89EB-A4E8357EE7AB}"/>
              </a:ext>
            </a:extLst>
          </p:cNvPr>
          <p:cNvSpPr txBox="1"/>
          <p:nvPr/>
        </p:nvSpPr>
        <p:spPr>
          <a:xfrm>
            <a:off x="6856707" y="3687901"/>
            <a:ext cx="509626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0" dirty="0">
                <a:solidFill>
                  <a:schemeClr val="bg1">
                    <a:lumMod val="95000"/>
                  </a:schemeClr>
                </a:solidFill>
              </a:rPr>
              <a:t>Plan</a:t>
            </a:r>
            <a:endParaRPr lang="ko-KR" altLang="en-US" sz="200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A877B83-9D1C-4164-AAE6-7DD0A931B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090848"/>
              </p:ext>
            </p:extLst>
          </p:nvPr>
        </p:nvGraphicFramePr>
        <p:xfrm>
          <a:off x="817106" y="2041640"/>
          <a:ext cx="518275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655">
                  <a:extLst>
                    <a:ext uri="{9D8B030D-6E8A-4147-A177-3AD203B41FA5}">
                      <a16:colId xmlns:a16="http://schemas.microsoft.com/office/drawing/2014/main" val="3089999708"/>
                    </a:ext>
                  </a:extLst>
                </a:gridCol>
                <a:gridCol w="1720095">
                  <a:extLst>
                    <a:ext uri="{9D8B030D-6E8A-4147-A177-3AD203B41FA5}">
                      <a16:colId xmlns:a16="http://schemas.microsoft.com/office/drawing/2014/main" val="187481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403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관련 자료 조사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98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 기술 조사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서현수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최다경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57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사업화 전략 및 필요성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김부용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김현중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53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PPT </a:t>
                      </a:r>
                      <a:r>
                        <a:rPr lang="ko-KR" altLang="en-US" dirty="0"/>
                        <a:t>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김부용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4497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발표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영상 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김현중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886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설계 및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097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UI/UX </a:t>
                      </a:r>
                      <a:r>
                        <a:rPr lang="ko-KR" altLang="en-US" dirty="0"/>
                        <a:t>디자인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3057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디버깅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테스트 및 보완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3830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회의록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42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GitHub </a:t>
                      </a:r>
                      <a:r>
                        <a:rPr lang="ko-KR" altLang="en-US" dirty="0"/>
                        <a:t>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서현수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86623"/>
                  </a:ext>
                </a:extLst>
              </a:tr>
            </a:tbl>
          </a:graphicData>
        </a:graphic>
      </p:graphicFrame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D1CCEA36-4DF8-4F81-845C-515054397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080847"/>
              </p:ext>
            </p:extLst>
          </p:nvPr>
        </p:nvGraphicFramePr>
        <p:xfrm>
          <a:off x="6192146" y="2041640"/>
          <a:ext cx="5379627" cy="4092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4905">
                  <a:extLst>
                    <a:ext uri="{9D8B030D-6E8A-4147-A177-3AD203B41FA5}">
                      <a16:colId xmlns:a16="http://schemas.microsoft.com/office/drawing/2014/main" val="3089999708"/>
                    </a:ext>
                  </a:extLst>
                </a:gridCol>
                <a:gridCol w="2964722">
                  <a:extLst>
                    <a:ext uri="{9D8B030D-6E8A-4147-A177-3AD203B41FA5}">
                      <a16:colId xmlns:a16="http://schemas.microsoft.com/office/drawing/2014/main" val="187481317"/>
                    </a:ext>
                  </a:extLst>
                </a:gridCol>
              </a:tblGrid>
              <a:tr h="4505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403189"/>
                  </a:ext>
                </a:extLst>
              </a:tr>
              <a:tr h="635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~4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25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API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추가적인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기술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조사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982140"/>
                  </a:ext>
                </a:extLst>
              </a:tr>
              <a:tr h="635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26</a:t>
                      </a:r>
                      <a:r>
                        <a:rPr lang="ko-KR" altLang="en-US" dirty="0"/>
                        <a:t>일 </a:t>
                      </a:r>
                      <a:r>
                        <a:rPr lang="en-US" altLang="ko-KR" dirty="0"/>
                        <a:t>~ 5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API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실행하고 적용에 가장 적합한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정하기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570137"/>
                  </a:ext>
                </a:extLst>
              </a:tr>
              <a:tr h="635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일 </a:t>
                      </a:r>
                      <a:r>
                        <a:rPr lang="en-US" altLang="ko-KR" dirty="0"/>
                        <a:t>~ 5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토대로 서비스 구현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537763"/>
                  </a:ext>
                </a:extLst>
              </a:tr>
              <a:tr h="635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일</a:t>
                      </a:r>
                      <a:r>
                        <a:rPr lang="en-US" altLang="ko-KR" dirty="0"/>
                        <a:t> ~ 5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16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디버깅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테스트 및 보완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4497011"/>
                  </a:ext>
                </a:extLst>
              </a:tr>
              <a:tr h="635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23</a:t>
                      </a:r>
                      <a:r>
                        <a:rPr lang="ko-KR" altLang="en-US" dirty="0"/>
                        <a:t>일 </a:t>
                      </a:r>
                      <a:r>
                        <a:rPr lang="en-US" altLang="ko-KR" dirty="0"/>
                        <a:t>~ 5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29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 산출물 정리 및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발표준비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영상제작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886297"/>
                  </a:ext>
                </a:extLst>
              </a:tr>
              <a:tr h="450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PBL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097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069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8C869AE-932B-4E52-BB15-C8A025DC8AE1}"/>
              </a:ext>
            </a:extLst>
          </p:cNvPr>
          <p:cNvSpPr/>
          <p:nvPr/>
        </p:nvSpPr>
        <p:spPr>
          <a:xfrm>
            <a:off x="9735878" y="6604084"/>
            <a:ext cx="182133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Photo by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Lip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 on </a:t>
            </a:r>
            <a:r>
              <a:rPr lang="en-US" altLang="ko-KR" sz="1050" dirty="0" err="1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9382BB8-6C37-4447-8C98-9EE26FA890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937" y="0"/>
            <a:ext cx="5146126" cy="685800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00399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D462AFE-B848-49E1-984A-A54FC1C24A17}"/>
              </a:ext>
            </a:extLst>
          </p:cNvPr>
          <p:cNvSpPr>
            <a:spLocks noGrp="1"/>
          </p:cNvSpPr>
          <p:nvPr/>
        </p:nvSpPr>
        <p:spPr>
          <a:xfrm>
            <a:off x="627245" y="2676681"/>
            <a:ext cx="12128055" cy="3099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ko-KR" sz="2400" b="1" dirty="0"/>
              <a:t>1. </a:t>
            </a:r>
            <a:r>
              <a:rPr lang="ko-KR" altLang="en-US" sz="2400" b="1" dirty="0"/>
              <a:t>주제 도출 배경</a:t>
            </a:r>
            <a:r>
              <a:rPr lang="en-US" altLang="ko-KR" sz="2400" b="1" dirty="0"/>
              <a:t>,</a:t>
            </a:r>
            <a:r>
              <a:rPr lang="ko-KR" altLang="en-US" sz="2400" b="1" dirty="0"/>
              <a:t> </a:t>
            </a:r>
            <a:endParaRPr lang="en-US" altLang="ko-KR" sz="2400" b="1" dirty="0"/>
          </a:p>
          <a:p>
            <a:pPr algn="l">
              <a:lnSpc>
                <a:spcPct val="110000"/>
              </a:lnSpc>
            </a:pPr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</a:rPr>
              <a:t>AI </a:t>
            </a:r>
            <a:r>
              <a:rPr lang="ko-KR" altLang="en-US" sz="4800" b="1" dirty="0">
                <a:solidFill>
                  <a:schemeClr val="bg1">
                    <a:lumMod val="65000"/>
                  </a:schemeClr>
                </a:solidFill>
              </a:rPr>
              <a:t>기술 활용기업 조사 종합 요약</a:t>
            </a:r>
          </a:p>
        </p:txBody>
      </p:sp>
    </p:spTree>
    <p:extLst>
      <p:ext uri="{BB962C8B-B14F-4D97-AF65-F5344CB8AC3E}">
        <p14:creationId xmlns:p14="http://schemas.microsoft.com/office/powerpoint/2010/main" val="428058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2749C9DD-8341-45EC-B660-A8315C969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959316"/>
              </p:ext>
            </p:extLst>
          </p:nvPr>
        </p:nvGraphicFramePr>
        <p:xfrm>
          <a:off x="0" y="0"/>
          <a:ext cx="12192000" cy="68579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02197">
                  <a:extLst>
                    <a:ext uri="{9D8B030D-6E8A-4147-A177-3AD203B41FA5}">
                      <a16:colId xmlns:a16="http://schemas.microsoft.com/office/drawing/2014/main" val="2392792603"/>
                    </a:ext>
                  </a:extLst>
                </a:gridCol>
                <a:gridCol w="1331186">
                  <a:extLst>
                    <a:ext uri="{9D8B030D-6E8A-4147-A177-3AD203B41FA5}">
                      <a16:colId xmlns:a16="http://schemas.microsoft.com/office/drawing/2014/main" val="230766639"/>
                    </a:ext>
                  </a:extLst>
                </a:gridCol>
                <a:gridCol w="2288378">
                  <a:extLst>
                    <a:ext uri="{9D8B030D-6E8A-4147-A177-3AD203B41FA5}">
                      <a16:colId xmlns:a16="http://schemas.microsoft.com/office/drawing/2014/main" val="1429149856"/>
                    </a:ext>
                  </a:extLst>
                </a:gridCol>
                <a:gridCol w="3368538">
                  <a:extLst>
                    <a:ext uri="{9D8B030D-6E8A-4147-A177-3AD203B41FA5}">
                      <a16:colId xmlns:a16="http://schemas.microsoft.com/office/drawing/2014/main" val="26237084"/>
                    </a:ext>
                  </a:extLst>
                </a:gridCol>
                <a:gridCol w="3001701">
                  <a:extLst>
                    <a:ext uri="{9D8B030D-6E8A-4147-A177-3AD203B41FA5}">
                      <a16:colId xmlns:a16="http://schemas.microsoft.com/office/drawing/2014/main" val="1649836827"/>
                    </a:ext>
                  </a:extLst>
                </a:gridCol>
              </a:tblGrid>
              <a:tr h="316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기업명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기업 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주목 서비스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서비스 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AI</a:t>
                      </a:r>
                      <a:r>
                        <a:rPr lang="ko-KR" altLang="en-US" sz="1400" dirty="0"/>
                        <a:t>와 결합된 기술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7512183"/>
                  </a:ext>
                </a:extLst>
              </a:tr>
              <a:tr h="2844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데이터마케팅코리아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중소기업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Ma:deri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성장률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매출 등 예측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빅데이터 수집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분석 및 추론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335061"/>
                  </a:ext>
                </a:extLst>
              </a:tr>
              <a:tr h="28443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아마존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대기업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AWS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클라우드 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클라우드 컴퓨팅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159360"/>
                  </a:ext>
                </a:extLst>
              </a:tr>
              <a:tr h="2844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AMABOT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고객 맞춤형 화면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빅데이터 수집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분석 및 추론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95467"/>
                  </a:ext>
                </a:extLst>
              </a:tr>
              <a:tr h="2844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넷플릭스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대기업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스트리밍 컨텐츠 추천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고객 맞춤형 컨텐츠 추천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빅데이터 수집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분석 및 추론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627890"/>
                  </a:ext>
                </a:extLst>
              </a:tr>
              <a:tr h="2844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카카오</a:t>
                      </a: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대기업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카카오데이터트렌드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데이터 조회 플랫폼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빅데이터 수집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분석 및 추론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시각화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0571"/>
                  </a:ext>
                </a:extLst>
              </a:tr>
              <a:tr h="28443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카카오 브레인</a:t>
                      </a: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대기업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Pose API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사진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영상에서 사람의 자세 추출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컴퓨터 비전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46493"/>
                  </a:ext>
                </a:extLst>
              </a:tr>
              <a:tr h="2844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제주어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번역기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제주어를 표준어로 번역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자연어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374441"/>
                  </a:ext>
                </a:extLst>
              </a:tr>
              <a:tr h="2844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문법 오류 교정 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문법 오류를 교정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자연어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444752"/>
                  </a:ext>
                </a:extLst>
              </a:tr>
              <a:tr h="2844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구글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대기업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코로나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확산 예측 모델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코로나 확산 가능성 예측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빅데이터 수집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분석 및 추론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724049"/>
                  </a:ext>
                </a:extLst>
              </a:tr>
              <a:tr h="2844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365mc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병원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병원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인공지능 지방흡입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M.A.I.L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의사의 손동작을 분석하여</a:t>
                      </a:r>
                      <a:r>
                        <a:rPr lang="en-US" altLang="ko-KR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결과 예측</a:t>
                      </a:r>
                      <a:r>
                        <a:rPr lang="en-US" altLang="ko-KR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안정성 증대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의료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ICT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54605"/>
                  </a:ext>
                </a:extLst>
              </a:tr>
              <a:tr h="2844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초록소프트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중소기업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유동인구 데이터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유동인구 영상 인식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및 처리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컴퓨터 비전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006382"/>
                  </a:ext>
                </a:extLst>
              </a:tr>
              <a:tr h="2844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Selectstart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중소기업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캐시미션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데이터 가공 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데이터 수집 및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23018"/>
                  </a:ext>
                </a:extLst>
              </a:tr>
              <a:tr h="28443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네이버 </a:t>
                      </a:r>
                      <a:r>
                        <a:rPr lang="ko-KR" alt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클로바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대기업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Clova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Speech &amp; </a:t>
                      </a:r>
                      <a:r>
                        <a:rPr lang="en-US" altLang="ko-KR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Clova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Voice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음성 인식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합성 기술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자연어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319381"/>
                  </a:ext>
                </a:extLst>
              </a:tr>
              <a:tr h="2844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CLOVA OCR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사진에서 텍스트 정보 판독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컴퓨터 비전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98785"/>
                  </a:ext>
                </a:extLst>
              </a:tr>
              <a:tr h="28443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한국항공우주연구원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정부 기관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드론</a:t>
                      </a:r>
                      <a:r>
                        <a:rPr lang="ko-KR" alt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∙</a:t>
                      </a:r>
                      <a:r>
                        <a:rPr lang="ko-KR" alt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위성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영상 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드론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위성 영상에서 객체 인식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컴퓨터 비전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667511"/>
                  </a:ext>
                </a:extLst>
              </a:tr>
              <a:tr h="2844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자율비행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드론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자율비행 연구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무인 비행체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174307"/>
                  </a:ext>
                </a:extLst>
              </a:tr>
              <a:tr h="2844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LG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CNS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대기업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DAP Talk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챗봇에</a:t>
                      </a:r>
                      <a:r>
                        <a:rPr lang="ko-KR" alt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활용 가능한 대화 흐름 엔진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자연어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781569"/>
                  </a:ext>
                </a:extLst>
              </a:tr>
              <a:tr h="2844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무하유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중소기업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카피킬러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문맥정보분석기술로 표절검사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자연어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05455"/>
                  </a:ext>
                </a:extLst>
              </a:tr>
              <a:tr h="2844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Saltlux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중소기업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챗봇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인공지능 상담 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자연어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381715"/>
                  </a:ext>
                </a:extLst>
              </a:tr>
              <a:tr h="2844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드림어스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대기업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FLO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맞춤형 플레이리스트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취향에 맞는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맞춤형 플레이리스트를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빅데이터 수집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분석 및 추론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872061"/>
                  </a:ext>
                </a:extLst>
              </a:tr>
              <a:tr h="28443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소니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대기업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피사체 포착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빠르게 움직이는 피사체 포착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컴퓨터 비전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497068"/>
                  </a:ext>
                </a:extLst>
              </a:tr>
              <a:tr h="2844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노래에서 오디오 소스 분리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개별 악기 원음 추출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재배치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사운드 인식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672542"/>
                  </a:ext>
                </a:extLst>
              </a:tr>
              <a:tr h="2844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오드컨셉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중소기업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PXL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맞춤형 상품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코디 추천 패션 마케팅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빅데이터 수집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분석 및 추론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594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598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FE546AD-1D2A-4E8B-BAD6-CFA2E7AD2AE3}"/>
              </a:ext>
            </a:extLst>
          </p:cNvPr>
          <p:cNvSpPr>
            <a:spLocks noGrp="1"/>
          </p:cNvSpPr>
          <p:nvPr/>
        </p:nvSpPr>
        <p:spPr>
          <a:xfrm>
            <a:off x="627247" y="2676682"/>
            <a:ext cx="8667224" cy="1504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ko-KR" sz="2400" b="1" dirty="0"/>
              <a:t>2. </a:t>
            </a:r>
            <a:r>
              <a:rPr lang="ko-KR" altLang="en-US" sz="2400" b="1" dirty="0"/>
              <a:t>주제</a:t>
            </a:r>
            <a:r>
              <a:rPr lang="en-US" altLang="ko-KR" sz="2400" b="1" dirty="0"/>
              <a:t>,</a:t>
            </a:r>
            <a:r>
              <a:rPr lang="ko-KR" altLang="en-US" sz="2400" b="1" dirty="0"/>
              <a:t> </a:t>
            </a:r>
            <a:endParaRPr lang="en-US" altLang="ko-KR" sz="2400" b="1" dirty="0"/>
          </a:p>
          <a:p>
            <a:pPr algn="l">
              <a:lnSpc>
                <a:spcPct val="110000"/>
              </a:lnSpc>
            </a:pPr>
            <a:r>
              <a:rPr lang="ko-KR" altLang="en-US" sz="4800" b="1" dirty="0">
                <a:solidFill>
                  <a:schemeClr val="bg1">
                    <a:lumMod val="65000"/>
                  </a:schemeClr>
                </a:solidFill>
              </a:rPr>
              <a:t>자연어 처리를 이용한 번역기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E135D9-DAC5-4C44-86C2-1627986AF9C8}"/>
              </a:ext>
            </a:extLst>
          </p:cNvPr>
          <p:cNvSpPr txBox="1"/>
          <p:nvPr/>
        </p:nvSpPr>
        <p:spPr>
          <a:xfrm>
            <a:off x="4606412" y="3687901"/>
            <a:ext cx="734656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0" dirty="0">
                <a:solidFill>
                  <a:schemeClr val="bg1">
                    <a:lumMod val="95000"/>
                  </a:schemeClr>
                </a:solidFill>
              </a:rPr>
              <a:t>WHAT</a:t>
            </a:r>
            <a:endParaRPr lang="ko-KR" altLang="en-US" sz="20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109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AE135D9-DAC5-4C44-86C2-1627986AF9C8}"/>
              </a:ext>
            </a:extLst>
          </p:cNvPr>
          <p:cNvSpPr txBox="1"/>
          <p:nvPr/>
        </p:nvSpPr>
        <p:spPr>
          <a:xfrm>
            <a:off x="4606412" y="3687901"/>
            <a:ext cx="734656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0" dirty="0">
                <a:solidFill>
                  <a:schemeClr val="bg1">
                    <a:lumMod val="95000"/>
                  </a:schemeClr>
                </a:solidFill>
              </a:rPr>
              <a:t>WHAT</a:t>
            </a:r>
            <a:endParaRPr lang="ko-KR" altLang="en-US" sz="20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B81DA3D-A13E-403B-AFF5-77FAD9DB8CEE}"/>
              </a:ext>
            </a:extLst>
          </p:cNvPr>
          <p:cNvSpPr>
            <a:spLocks noGrp="1"/>
          </p:cNvSpPr>
          <p:nvPr/>
        </p:nvSpPr>
        <p:spPr>
          <a:xfrm>
            <a:off x="627247" y="737120"/>
            <a:ext cx="9200244" cy="14426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ko-KR" sz="2400" b="1" dirty="0"/>
              <a:t>2. </a:t>
            </a:r>
            <a:r>
              <a:rPr lang="ko-KR" altLang="en-US" sz="2400" b="1" dirty="0"/>
              <a:t>주제</a:t>
            </a:r>
            <a:r>
              <a:rPr lang="en-US" altLang="ko-KR" sz="2400" b="1" dirty="0"/>
              <a:t>,</a:t>
            </a:r>
          </a:p>
          <a:p>
            <a:pPr algn="l">
              <a:lnSpc>
                <a:spcPct val="110000"/>
              </a:lnSpc>
            </a:pPr>
            <a:r>
              <a:rPr lang="ko-KR" altLang="en-US" sz="4400" b="1" dirty="0">
                <a:solidFill>
                  <a:schemeClr val="bg1">
                    <a:lumMod val="65000"/>
                  </a:schemeClr>
                </a:solidFill>
              </a:rPr>
              <a:t>자연어 처리를 이용한 번역기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58E50A0-2242-4EC5-AD5E-A8E80E9E8C88}"/>
              </a:ext>
            </a:extLst>
          </p:cNvPr>
          <p:cNvSpPr/>
          <p:nvPr/>
        </p:nvSpPr>
        <p:spPr>
          <a:xfrm>
            <a:off x="1741923" y="2518343"/>
            <a:ext cx="43540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b="1" dirty="0">
                <a:solidFill>
                  <a:srgbClr val="92D050"/>
                </a:solidFill>
              </a:rPr>
              <a:t>자연어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 처리를 이용한 번역기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26A55B5-0B78-440F-A82F-7F768C584295}"/>
              </a:ext>
            </a:extLst>
          </p:cNvPr>
          <p:cNvSpPr/>
          <p:nvPr/>
        </p:nvSpPr>
        <p:spPr>
          <a:xfrm>
            <a:off x="3720758" y="3525513"/>
            <a:ext cx="5538987" cy="2354427"/>
          </a:xfrm>
          <a:prstGeom prst="roundRect">
            <a:avLst>
              <a:gd name="adj" fmla="val 9131"/>
            </a:avLst>
          </a:prstGeom>
          <a:solidFill>
            <a:srgbClr val="00B050">
              <a:alpha val="46000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래픽 9" descr="선 화살표 시계 반대 방향 곡선">
            <a:extLst>
              <a:ext uri="{FF2B5EF4-FFF2-40B4-BE49-F238E27FC236}">
                <a16:creationId xmlns:a16="http://schemas.microsoft.com/office/drawing/2014/main" id="{38C196E0-E269-4069-B8C5-3F85F5B79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367044">
            <a:off x="2734344" y="3177311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2AAEF4-CAC4-4012-A20A-AAA29F544E3F}"/>
              </a:ext>
            </a:extLst>
          </p:cNvPr>
          <p:cNvSpPr txBox="1"/>
          <p:nvPr/>
        </p:nvSpPr>
        <p:spPr>
          <a:xfrm>
            <a:off x="3963469" y="3634511"/>
            <a:ext cx="3241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Natural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Language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C19925-CC82-4713-AC49-5BE62A18E259}"/>
              </a:ext>
            </a:extLst>
          </p:cNvPr>
          <p:cNvSpPr txBox="1"/>
          <p:nvPr/>
        </p:nvSpPr>
        <p:spPr>
          <a:xfrm>
            <a:off x="3963469" y="4211122"/>
            <a:ext cx="5120312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+mj-lt"/>
              </a:rPr>
              <a:t>1. </a:t>
            </a:r>
            <a:r>
              <a:rPr lang="ko-KR" altLang="en-US" sz="1600" b="1" dirty="0">
                <a:latin typeface="+mj-lt"/>
              </a:rPr>
              <a:t>인간이 일상 속에서 </a:t>
            </a:r>
            <a:r>
              <a:rPr lang="ko-KR" altLang="en-US" sz="2000" b="1" dirty="0">
                <a:highlight>
                  <a:srgbClr val="FFFF00"/>
                </a:highlight>
                <a:latin typeface="+mj-lt"/>
              </a:rPr>
              <a:t>자연</a:t>
            </a:r>
            <a:r>
              <a:rPr lang="ko-KR" altLang="en-US" sz="1600" b="1" dirty="0">
                <a:latin typeface="+mj-lt"/>
              </a:rPr>
              <a:t>스럽게 사용하는 언</a:t>
            </a:r>
            <a:r>
              <a:rPr lang="ko-KR" altLang="en-US" sz="2000" b="1" dirty="0">
                <a:highlight>
                  <a:srgbClr val="FFFF00"/>
                </a:highlight>
                <a:latin typeface="+mj-lt"/>
              </a:rPr>
              <a:t>어</a:t>
            </a:r>
            <a:endParaRPr lang="en-US" altLang="ko-KR" sz="2000" b="1" dirty="0">
              <a:highlight>
                <a:srgbClr val="FFFF00"/>
              </a:highlight>
              <a:latin typeface="+mj-lt"/>
            </a:endParaRPr>
          </a:p>
          <a:p>
            <a:endParaRPr lang="en-US" altLang="ko-KR" sz="600" b="1" dirty="0">
              <a:latin typeface="+mj-lt"/>
            </a:endParaRPr>
          </a:p>
          <a:p>
            <a:r>
              <a:rPr lang="en-US" altLang="ko-KR" b="1" dirty="0"/>
              <a:t>      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“Hello,</a:t>
            </a:r>
            <a:r>
              <a: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world”</a:t>
            </a:r>
          </a:p>
          <a:p>
            <a:endParaRPr lang="en-US" altLang="ko-KR" sz="1600" b="1" dirty="0">
              <a:latin typeface="+mj-lt"/>
              <a:cs typeface="Arial" panose="020B0604020202020204" pitchFamily="34" charset="0"/>
            </a:endParaRPr>
          </a:p>
          <a:p>
            <a:r>
              <a:rPr lang="en-US" altLang="ko-KR" sz="1600" b="1" dirty="0">
                <a:latin typeface="+mj-lt"/>
                <a:cs typeface="Arial" panose="020B0604020202020204" pitchFamily="34" charset="0"/>
              </a:rPr>
              <a:t>2. </a:t>
            </a:r>
            <a:r>
              <a:rPr lang="ko-KR" altLang="en-US" sz="1600" b="1" dirty="0">
                <a:latin typeface="+mj-lt"/>
                <a:cs typeface="Arial" panose="020B0604020202020204" pitchFamily="34" charset="0"/>
              </a:rPr>
              <a:t>자연어 데이터</a:t>
            </a:r>
            <a:r>
              <a:rPr lang="en-US" altLang="ko-KR" sz="1600" b="1" dirty="0">
                <a:latin typeface="+mj-lt"/>
                <a:cs typeface="Arial" panose="020B0604020202020204" pitchFamily="34" charset="0"/>
              </a:rPr>
              <a:t> = </a:t>
            </a:r>
            <a:r>
              <a:rPr lang="ko-KR" altLang="en-US" sz="2000" b="1" dirty="0">
                <a:highlight>
                  <a:srgbClr val="FFFF00"/>
                </a:highlight>
                <a:latin typeface="+mj-lt"/>
                <a:cs typeface="Arial" panose="020B0604020202020204" pitchFamily="34" charset="0"/>
              </a:rPr>
              <a:t>말뭉치</a:t>
            </a:r>
            <a:r>
              <a:rPr lang="ko-KR" altLang="en-US" sz="1600" b="1" dirty="0">
                <a:latin typeface="+mj-lt"/>
                <a:cs typeface="Arial" panose="020B0604020202020204" pitchFamily="34" charset="0"/>
              </a:rPr>
              <a:t> 또는 </a:t>
            </a:r>
            <a:r>
              <a:rPr lang="ko-KR" altLang="en-US" sz="2000" b="1" dirty="0">
                <a:highlight>
                  <a:srgbClr val="FFFF00"/>
                </a:highlight>
                <a:latin typeface="+mj-lt"/>
                <a:cs typeface="Arial" panose="020B0604020202020204" pitchFamily="34" charset="0"/>
              </a:rPr>
              <a:t>코퍼스</a:t>
            </a:r>
            <a:r>
              <a:rPr lang="en-US" altLang="ko-KR" sz="2000" b="1" dirty="0">
                <a:highlight>
                  <a:srgbClr val="FFFF00"/>
                </a:highlight>
                <a:latin typeface="+mj-lt"/>
                <a:cs typeface="Arial" panose="020B0604020202020204" pitchFamily="34" charset="0"/>
              </a:rPr>
              <a:t>(corpus)</a:t>
            </a:r>
            <a:endParaRPr lang="ko-KR" altLang="en-US" sz="1600" b="1" dirty="0">
              <a:highlight>
                <a:srgbClr val="FFFF00"/>
              </a:highlight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3E68FC4-A3FD-49A1-89E8-AE1EA9BFA6B4}"/>
              </a:ext>
            </a:extLst>
          </p:cNvPr>
          <p:cNvSpPr/>
          <p:nvPr/>
        </p:nvSpPr>
        <p:spPr>
          <a:xfrm>
            <a:off x="4087208" y="4665417"/>
            <a:ext cx="462116" cy="36708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01AEA3-D9C2-49B6-8FF9-9D9B9FF3CFB8}"/>
              </a:ext>
            </a:extLst>
          </p:cNvPr>
          <p:cNvSpPr txBox="1"/>
          <p:nvPr/>
        </p:nvSpPr>
        <p:spPr>
          <a:xfrm>
            <a:off x="4136165" y="469507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예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378A8965-6495-4C29-9D65-0F5C93101CCE}"/>
              </a:ext>
            </a:extLst>
          </p:cNvPr>
          <p:cNvSpPr/>
          <p:nvPr/>
        </p:nvSpPr>
        <p:spPr>
          <a:xfrm>
            <a:off x="1180618" y="2827835"/>
            <a:ext cx="434009" cy="32409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69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AE135D9-DAC5-4C44-86C2-1627986AF9C8}"/>
              </a:ext>
            </a:extLst>
          </p:cNvPr>
          <p:cNvSpPr txBox="1"/>
          <p:nvPr/>
        </p:nvSpPr>
        <p:spPr>
          <a:xfrm>
            <a:off x="4606412" y="3687901"/>
            <a:ext cx="734656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0" dirty="0">
                <a:solidFill>
                  <a:schemeClr val="bg1">
                    <a:lumMod val="95000"/>
                  </a:schemeClr>
                </a:solidFill>
              </a:rPr>
              <a:t>WHAT</a:t>
            </a:r>
            <a:endParaRPr lang="ko-KR" altLang="en-US" sz="20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B81DA3D-A13E-403B-AFF5-77FAD9DB8CEE}"/>
              </a:ext>
            </a:extLst>
          </p:cNvPr>
          <p:cNvSpPr>
            <a:spLocks noGrp="1"/>
          </p:cNvSpPr>
          <p:nvPr/>
        </p:nvSpPr>
        <p:spPr>
          <a:xfrm>
            <a:off x="627247" y="737120"/>
            <a:ext cx="9200244" cy="14426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ko-KR" sz="2400" b="1" dirty="0"/>
              <a:t>2. </a:t>
            </a:r>
            <a:r>
              <a:rPr lang="ko-KR" altLang="en-US" sz="2400" b="1" dirty="0"/>
              <a:t>주제</a:t>
            </a:r>
            <a:r>
              <a:rPr lang="en-US" altLang="ko-KR" sz="2400" b="1" dirty="0"/>
              <a:t>,</a:t>
            </a:r>
          </a:p>
          <a:p>
            <a:pPr algn="l">
              <a:lnSpc>
                <a:spcPct val="110000"/>
              </a:lnSpc>
            </a:pPr>
            <a:r>
              <a:rPr lang="ko-KR" altLang="en-US" sz="4400" b="1" dirty="0">
                <a:solidFill>
                  <a:schemeClr val="bg1">
                    <a:lumMod val="65000"/>
                  </a:schemeClr>
                </a:solidFill>
              </a:rPr>
              <a:t>자연어 처리를 이용한 번역기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58E50A0-2242-4EC5-AD5E-A8E80E9E8C88}"/>
              </a:ext>
            </a:extLst>
          </p:cNvPr>
          <p:cNvSpPr/>
          <p:nvPr/>
        </p:nvSpPr>
        <p:spPr>
          <a:xfrm>
            <a:off x="1741923" y="2518343"/>
            <a:ext cx="525817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b="1" dirty="0">
                <a:solidFill>
                  <a:schemeClr val="accent5"/>
                </a:solidFill>
              </a:rPr>
              <a:t>자연어 처리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를 이용한 번역기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26A55B5-0B78-440F-A82F-7F768C584295}"/>
              </a:ext>
            </a:extLst>
          </p:cNvPr>
          <p:cNvSpPr/>
          <p:nvPr/>
        </p:nvSpPr>
        <p:spPr>
          <a:xfrm>
            <a:off x="3918960" y="3508662"/>
            <a:ext cx="5676453" cy="2526378"/>
          </a:xfrm>
          <a:prstGeom prst="roundRect">
            <a:avLst>
              <a:gd name="adj" fmla="val 9131"/>
            </a:avLst>
          </a:prstGeom>
          <a:solidFill>
            <a:srgbClr val="00B0F0">
              <a:alpha val="46000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래픽 9" descr="선 화살표 시계 반대 방향 곡선">
            <a:extLst>
              <a:ext uri="{FF2B5EF4-FFF2-40B4-BE49-F238E27FC236}">
                <a16:creationId xmlns:a16="http://schemas.microsoft.com/office/drawing/2014/main" id="{38C196E0-E269-4069-B8C5-3F85F5B79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367044">
            <a:off x="2932546" y="3177310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2AAEF4-CAC4-4012-A20A-AAA29F544E3F}"/>
              </a:ext>
            </a:extLst>
          </p:cNvPr>
          <p:cNvSpPr txBox="1"/>
          <p:nvPr/>
        </p:nvSpPr>
        <p:spPr>
          <a:xfrm>
            <a:off x="4161671" y="3634510"/>
            <a:ext cx="5193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Natural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Language Processing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C19925-CC82-4713-AC49-5BE62A18E259}"/>
              </a:ext>
            </a:extLst>
          </p:cNvPr>
          <p:cNvSpPr txBox="1"/>
          <p:nvPr/>
        </p:nvSpPr>
        <p:spPr>
          <a:xfrm>
            <a:off x="4161671" y="4211121"/>
            <a:ext cx="4977645" cy="1706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highlight>
                  <a:srgbClr val="FFFF00"/>
                </a:highlight>
              </a:rPr>
              <a:t>자연어</a:t>
            </a:r>
            <a:r>
              <a:rPr lang="ko-KR" altLang="en-US" sz="1600" b="1" dirty="0"/>
              <a:t>를 컴퓨터가 이해할 수 있도록</a:t>
            </a:r>
            <a:r>
              <a:rPr lang="en-US" altLang="ko-KR" sz="1600" b="1" dirty="0"/>
              <a:t> </a:t>
            </a:r>
            <a:r>
              <a:rPr lang="ko-KR" altLang="en-US" sz="2000" b="1" dirty="0">
                <a:highlight>
                  <a:srgbClr val="FFFF00"/>
                </a:highlight>
              </a:rPr>
              <a:t>처리</a:t>
            </a:r>
            <a:r>
              <a:rPr lang="ko-KR" altLang="en-US" sz="1600" b="1" dirty="0"/>
              <a:t>하는 일</a:t>
            </a:r>
            <a:endParaRPr lang="en-US" altLang="ko-KR" sz="1600" b="1" dirty="0"/>
          </a:p>
          <a:p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Natural Language Understanding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Natural Language Generating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...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D2D5AA6-92A7-4304-A8ED-6EB9BED2DD99}"/>
              </a:ext>
            </a:extLst>
          </p:cNvPr>
          <p:cNvSpPr/>
          <p:nvPr/>
        </p:nvSpPr>
        <p:spPr>
          <a:xfrm>
            <a:off x="1180618" y="2827835"/>
            <a:ext cx="434009" cy="32409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838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AE135D9-DAC5-4C44-86C2-1627986AF9C8}"/>
              </a:ext>
            </a:extLst>
          </p:cNvPr>
          <p:cNvSpPr txBox="1"/>
          <p:nvPr/>
        </p:nvSpPr>
        <p:spPr>
          <a:xfrm>
            <a:off x="4606412" y="3687901"/>
            <a:ext cx="734656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0" dirty="0">
                <a:solidFill>
                  <a:schemeClr val="bg1">
                    <a:lumMod val="95000"/>
                  </a:schemeClr>
                </a:solidFill>
              </a:rPr>
              <a:t>WHAT</a:t>
            </a:r>
            <a:endParaRPr lang="ko-KR" altLang="en-US" sz="20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B81DA3D-A13E-403B-AFF5-77FAD9DB8CEE}"/>
              </a:ext>
            </a:extLst>
          </p:cNvPr>
          <p:cNvSpPr>
            <a:spLocks noGrp="1"/>
          </p:cNvSpPr>
          <p:nvPr/>
        </p:nvSpPr>
        <p:spPr>
          <a:xfrm>
            <a:off x="627247" y="737120"/>
            <a:ext cx="9200244" cy="14426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ko-KR" sz="2400" b="1" dirty="0"/>
              <a:t>2. </a:t>
            </a:r>
            <a:r>
              <a:rPr lang="ko-KR" altLang="en-US" sz="2400" b="1" dirty="0"/>
              <a:t>주제</a:t>
            </a:r>
            <a:r>
              <a:rPr lang="en-US" altLang="ko-KR" sz="2400" b="1" dirty="0"/>
              <a:t>,</a:t>
            </a:r>
          </a:p>
          <a:p>
            <a:pPr algn="l">
              <a:lnSpc>
                <a:spcPct val="110000"/>
              </a:lnSpc>
            </a:pPr>
            <a:r>
              <a:rPr lang="ko-KR" altLang="en-US" sz="4400" b="1" dirty="0">
                <a:solidFill>
                  <a:schemeClr val="bg1">
                    <a:lumMod val="65000"/>
                  </a:schemeClr>
                </a:solidFill>
              </a:rPr>
              <a:t>자연어 처리를 이용한 번역기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58E50A0-2242-4EC5-AD5E-A8E80E9E8C88}"/>
              </a:ext>
            </a:extLst>
          </p:cNvPr>
          <p:cNvSpPr/>
          <p:nvPr/>
        </p:nvSpPr>
        <p:spPr>
          <a:xfrm>
            <a:off x="1741923" y="2518343"/>
            <a:ext cx="82205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b="1" dirty="0">
                <a:solidFill>
                  <a:schemeClr val="accent2">
                    <a:lumMod val="75000"/>
                  </a:schemeClr>
                </a:solidFill>
              </a:rPr>
              <a:t>자연어 처리를 이용한 번역기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26A55B5-0B78-440F-A82F-7F768C584295}"/>
              </a:ext>
            </a:extLst>
          </p:cNvPr>
          <p:cNvSpPr/>
          <p:nvPr/>
        </p:nvSpPr>
        <p:spPr>
          <a:xfrm>
            <a:off x="2915764" y="3508664"/>
            <a:ext cx="7046679" cy="2868987"/>
          </a:xfrm>
          <a:prstGeom prst="roundRect">
            <a:avLst>
              <a:gd name="adj" fmla="val 9131"/>
            </a:avLst>
          </a:prstGeom>
          <a:solidFill>
            <a:schemeClr val="accent2">
              <a:lumMod val="50000"/>
              <a:alpha val="46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래픽 9" descr="선 화살표 시계 반대 방향 곡선">
            <a:extLst>
              <a:ext uri="{FF2B5EF4-FFF2-40B4-BE49-F238E27FC236}">
                <a16:creationId xmlns:a16="http://schemas.microsoft.com/office/drawing/2014/main" id="{38C196E0-E269-4069-B8C5-3F85F5B79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367044">
            <a:off x="1929351" y="3177311"/>
            <a:ext cx="914400" cy="914400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D2D5AA6-92A7-4304-A8ED-6EB9BED2DD99}"/>
              </a:ext>
            </a:extLst>
          </p:cNvPr>
          <p:cNvSpPr/>
          <p:nvPr/>
        </p:nvSpPr>
        <p:spPr>
          <a:xfrm>
            <a:off x="1180618" y="2827835"/>
            <a:ext cx="434009" cy="32409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978E8-CF59-456A-AB85-E3D28C401BF2}"/>
              </a:ext>
            </a:extLst>
          </p:cNvPr>
          <p:cNvSpPr txBox="1"/>
          <p:nvPr/>
        </p:nvSpPr>
        <p:spPr>
          <a:xfrm>
            <a:off x="3158476" y="4177719"/>
            <a:ext cx="6791283" cy="1943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ko-KR" b="1" dirty="0"/>
              <a:t>규칙기반</a:t>
            </a:r>
            <a:r>
              <a:rPr lang="ko-KR" altLang="en-US" b="1" dirty="0"/>
              <a:t>기계번역</a:t>
            </a:r>
            <a:r>
              <a:rPr lang="en-US" altLang="ko-KR" b="1" dirty="0"/>
              <a:t>(Rule Based Machine Translation)</a:t>
            </a:r>
          </a:p>
          <a:p>
            <a:r>
              <a:rPr lang="en-US" altLang="ko-KR" dirty="0"/>
              <a:t>	</a:t>
            </a:r>
            <a:r>
              <a:rPr lang="ko-KR" altLang="ko-KR" b="1" dirty="0">
                <a:solidFill>
                  <a:schemeClr val="accent2">
                    <a:lumMod val="50000"/>
                  </a:schemeClr>
                </a:solidFill>
              </a:rPr>
              <a:t>언어학적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ko-KR" b="1" dirty="0">
                <a:solidFill>
                  <a:schemeClr val="accent2">
                    <a:lumMod val="50000"/>
                  </a:schemeClr>
                </a:solidFill>
              </a:rPr>
              <a:t>문법적으로 언어를 번역</a:t>
            </a:r>
            <a:endParaRPr lang="en-US" altLang="ko-KR" b="1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ko-KR" b="1" dirty="0"/>
              <a:t>통계기반</a:t>
            </a:r>
            <a:r>
              <a:rPr lang="ko-KR" altLang="en-US" b="1" dirty="0"/>
              <a:t>기계번역</a:t>
            </a:r>
            <a:r>
              <a:rPr lang="en-US" altLang="ko-KR" b="1" dirty="0"/>
              <a:t>(Statistics</a:t>
            </a:r>
            <a:r>
              <a:rPr lang="ko-KR" altLang="en-US" b="1" dirty="0"/>
              <a:t> </a:t>
            </a:r>
            <a:r>
              <a:rPr lang="en-US" altLang="ko-KR" b="1" dirty="0"/>
              <a:t>Based Machine Translation)</a:t>
            </a:r>
          </a:p>
          <a:p>
            <a:r>
              <a:rPr lang="en-US" altLang="ko-KR" dirty="0"/>
              <a:t>	</a:t>
            </a:r>
            <a:r>
              <a:rPr lang="ko-KR" altLang="ko-KR" b="1" dirty="0">
                <a:solidFill>
                  <a:schemeClr val="accent2">
                    <a:lumMod val="50000"/>
                  </a:schemeClr>
                </a:solidFill>
              </a:rPr>
              <a:t>대용량의 말뭉치로부터 학습된 통계정보를 통해 번역</a:t>
            </a:r>
            <a:endParaRPr lang="en-US" altLang="ko-KR" b="1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 startAt="3"/>
            </a:pPr>
            <a:r>
              <a:rPr lang="ko-KR" altLang="ko-KR" b="1" dirty="0" err="1">
                <a:highlight>
                  <a:srgbClr val="FFFF00"/>
                </a:highlight>
              </a:rPr>
              <a:t>인공신경망기계번역</a:t>
            </a:r>
            <a:r>
              <a:rPr lang="en-US" altLang="ko-KR" b="1" dirty="0">
                <a:highlight>
                  <a:srgbClr val="FFFF00"/>
                </a:highlight>
              </a:rPr>
              <a:t>(Neural Machine Translation)</a:t>
            </a:r>
            <a:endParaRPr lang="ko-KR" altLang="en-US" sz="1600" b="1" dirty="0">
              <a:solidFill>
                <a:schemeClr val="accent2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298B3E-F058-4CB9-821D-E8C79957B920}"/>
              </a:ext>
            </a:extLst>
          </p:cNvPr>
          <p:cNvSpPr txBox="1"/>
          <p:nvPr/>
        </p:nvSpPr>
        <p:spPr>
          <a:xfrm>
            <a:off x="3158476" y="3634511"/>
            <a:ext cx="3627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Machine Translation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813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AE135D9-DAC5-4C44-86C2-1627986AF9C8}"/>
              </a:ext>
            </a:extLst>
          </p:cNvPr>
          <p:cNvSpPr txBox="1"/>
          <p:nvPr/>
        </p:nvSpPr>
        <p:spPr>
          <a:xfrm>
            <a:off x="4606412" y="3687901"/>
            <a:ext cx="734656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0" dirty="0">
                <a:solidFill>
                  <a:schemeClr val="bg1">
                    <a:lumMod val="95000"/>
                  </a:schemeClr>
                </a:solidFill>
              </a:rPr>
              <a:t>WHAT</a:t>
            </a:r>
            <a:endParaRPr lang="ko-KR" altLang="en-US" sz="20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B81DA3D-A13E-403B-AFF5-77FAD9DB8CEE}"/>
              </a:ext>
            </a:extLst>
          </p:cNvPr>
          <p:cNvSpPr>
            <a:spLocks noGrp="1"/>
          </p:cNvSpPr>
          <p:nvPr/>
        </p:nvSpPr>
        <p:spPr>
          <a:xfrm>
            <a:off x="627247" y="737120"/>
            <a:ext cx="9200244" cy="14426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ko-KR" sz="2400" b="1" dirty="0"/>
              <a:t>2. </a:t>
            </a:r>
            <a:r>
              <a:rPr lang="ko-KR" altLang="en-US" sz="2400" b="1" dirty="0"/>
              <a:t>주제</a:t>
            </a:r>
            <a:r>
              <a:rPr lang="en-US" altLang="ko-KR" sz="2400" b="1" dirty="0"/>
              <a:t>,</a:t>
            </a:r>
          </a:p>
          <a:p>
            <a:pPr algn="l">
              <a:lnSpc>
                <a:spcPct val="110000"/>
              </a:lnSpc>
            </a:pPr>
            <a:r>
              <a:rPr lang="ko-KR" altLang="en-US" sz="4400" b="1" dirty="0">
                <a:solidFill>
                  <a:schemeClr val="bg1">
                    <a:lumMod val="65000"/>
                  </a:schemeClr>
                </a:solidFill>
              </a:rPr>
              <a:t>자연어 처리를 이용한 번역기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58E50A0-2242-4EC5-AD5E-A8E80E9E8C88}"/>
              </a:ext>
            </a:extLst>
          </p:cNvPr>
          <p:cNvSpPr/>
          <p:nvPr/>
        </p:nvSpPr>
        <p:spPr>
          <a:xfrm>
            <a:off x="1741923" y="2518343"/>
            <a:ext cx="82205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b="1" dirty="0">
                <a:solidFill>
                  <a:schemeClr val="accent2">
                    <a:lumMod val="75000"/>
                  </a:schemeClr>
                </a:solidFill>
              </a:rPr>
              <a:t>자연어 처리를 이용한 번역기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26A55B5-0B78-440F-A82F-7F768C584295}"/>
              </a:ext>
            </a:extLst>
          </p:cNvPr>
          <p:cNvSpPr/>
          <p:nvPr/>
        </p:nvSpPr>
        <p:spPr>
          <a:xfrm>
            <a:off x="2915764" y="3508664"/>
            <a:ext cx="7212084" cy="2612216"/>
          </a:xfrm>
          <a:prstGeom prst="roundRect">
            <a:avLst>
              <a:gd name="adj" fmla="val 9131"/>
            </a:avLst>
          </a:prstGeom>
          <a:solidFill>
            <a:schemeClr val="accent2">
              <a:lumMod val="50000"/>
              <a:alpha val="46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래픽 9" descr="선 화살표 시계 반대 방향 곡선">
            <a:extLst>
              <a:ext uri="{FF2B5EF4-FFF2-40B4-BE49-F238E27FC236}">
                <a16:creationId xmlns:a16="http://schemas.microsoft.com/office/drawing/2014/main" id="{38C196E0-E269-4069-B8C5-3F85F5B79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367044">
            <a:off x="1929351" y="3177311"/>
            <a:ext cx="914400" cy="914400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D2D5AA6-92A7-4304-A8ED-6EB9BED2DD99}"/>
              </a:ext>
            </a:extLst>
          </p:cNvPr>
          <p:cNvSpPr/>
          <p:nvPr/>
        </p:nvSpPr>
        <p:spPr>
          <a:xfrm>
            <a:off x="1180618" y="2827835"/>
            <a:ext cx="434009" cy="32409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978E8-CF59-456A-AB85-E3D28C401BF2}"/>
              </a:ext>
            </a:extLst>
          </p:cNvPr>
          <p:cNvSpPr txBox="1"/>
          <p:nvPr/>
        </p:nvSpPr>
        <p:spPr>
          <a:xfrm>
            <a:off x="3156782" y="4113851"/>
            <a:ext cx="6845464" cy="18046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3038" indent="-173038">
              <a:lnSpc>
                <a:spcPct val="200000"/>
              </a:lnSpc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b="1" dirty="0">
                <a:highlight>
                  <a:srgbClr val="FFFF00"/>
                </a:highlight>
              </a:rPr>
              <a:t>딥러닝 기반</a:t>
            </a:r>
            <a:r>
              <a:rPr lang="ko-KR" altLang="en-US" b="1" dirty="0"/>
              <a:t> 번역으로</a:t>
            </a:r>
            <a:r>
              <a:rPr lang="en-US" altLang="ko-KR" b="1" dirty="0"/>
              <a:t>, </a:t>
            </a:r>
            <a:r>
              <a:rPr lang="ko-KR" altLang="en-US" b="1" dirty="0"/>
              <a:t>전통적인 번역 방식보다 좋은 성능</a:t>
            </a:r>
            <a:endParaRPr lang="en-US" altLang="ko-KR" b="1" dirty="0"/>
          </a:p>
          <a:p>
            <a:pPr marL="173038" indent="-173038">
              <a:lnSpc>
                <a:spcPct val="150000"/>
              </a:lnSpc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ko-KR" b="1" dirty="0"/>
              <a:t>전체 문장을 하나의 번역 단위로 간주해 모든 정보</a:t>
            </a:r>
            <a:r>
              <a:rPr lang="en-US" altLang="ko-KR" b="1" dirty="0"/>
              <a:t>, </a:t>
            </a:r>
            <a:r>
              <a:rPr lang="ko-KR" altLang="ko-KR" b="1" dirty="0"/>
              <a:t>네트워크를</a:t>
            </a:r>
            <a:endParaRPr lang="en-US" altLang="ko-KR" b="1" dirty="0"/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altLang="ko-KR" b="1" dirty="0"/>
              <a:t>  </a:t>
            </a:r>
            <a:r>
              <a:rPr lang="ko-KR" altLang="ko-KR" b="1" dirty="0"/>
              <a:t>통째로 학습</a:t>
            </a:r>
            <a:endParaRPr lang="en-US" altLang="ko-KR" b="1" dirty="0"/>
          </a:p>
          <a:p>
            <a:pPr marL="173038" indent="-173038">
              <a:lnSpc>
                <a:spcPct val="200000"/>
              </a:lnSpc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ko-KR" b="1" dirty="0"/>
              <a:t>한 번도 학습한 적이 없는 문장을 입력하더라</a:t>
            </a:r>
            <a:r>
              <a:rPr lang="ko-KR" altLang="en-US" b="1" dirty="0"/>
              <a:t>도 번역 가능</a:t>
            </a:r>
            <a:endParaRPr lang="en-US" altLang="ko-KR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298B3E-F058-4CB9-821D-E8C79957B920}"/>
              </a:ext>
            </a:extLst>
          </p:cNvPr>
          <p:cNvSpPr txBox="1"/>
          <p:nvPr/>
        </p:nvSpPr>
        <p:spPr>
          <a:xfrm>
            <a:off x="3158476" y="3634511"/>
            <a:ext cx="5016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Neural Machine Translation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197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1395</Words>
  <Application>Microsoft Office PowerPoint</Application>
  <PresentationFormat>와이드스크린</PresentationFormat>
  <Paragraphs>320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-apple-system</vt:lpstr>
      <vt:lpstr>HY헤드라인M</vt:lpstr>
      <vt:lpstr>맑은 고딕</vt:lpstr>
      <vt:lpstr>Arial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김부용</dc:creator>
  <cp:lastModifiedBy>김부용</cp:lastModifiedBy>
  <cp:revision>333</cp:revision>
  <dcterms:created xsi:type="dcterms:W3CDTF">2021-04-08T04:34:50Z</dcterms:created>
  <dcterms:modified xsi:type="dcterms:W3CDTF">2021-04-16T09:44:34Z</dcterms:modified>
</cp:coreProperties>
</file>